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2" r:id="rId2"/>
  </p:sldMasterIdLst>
  <p:notesMasterIdLst>
    <p:notesMasterId r:id="rId19"/>
  </p:notesMasterIdLst>
  <p:sldIdLst>
    <p:sldId id="257" r:id="rId3"/>
    <p:sldId id="270" r:id="rId4"/>
    <p:sldId id="317" r:id="rId5"/>
    <p:sldId id="271" r:id="rId6"/>
    <p:sldId id="330" r:id="rId7"/>
    <p:sldId id="273" r:id="rId8"/>
    <p:sldId id="328" r:id="rId9"/>
    <p:sldId id="318" r:id="rId10"/>
    <p:sldId id="272" r:id="rId11"/>
    <p:sldId id="319" r:id="rId12"/>
    <p:sldId id="274" r:id="rId13"/>
    <p:sldId id="276" r:id="rId14"/>
    <p:sldId id="275" r:id="rId15"/>
    <p:sldId id="329" r:id="rId16"/>
    <p:sldId id="321" r:id="rId17"/>
    <p:sldId id="344" r:id="rId1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61050-54E3-42E6-80C3-ED89EAA52FA5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483E9-50EE-4E4A-BA63-5496158D8D9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2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upward arrow process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Upward Arrow </a:t>
            </a:r>
            <a:r>
              <a:rPr lang="en-US" sz="1200" baseline="0" dirty="0" smtClean="0"/>
              <a:t>(sixth row,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</a:t>
            </a:r>
            <a:r>
              <a:rPr lang="en-US" sz="1200" b="0" baseline="0" dirty="0" smtClean="0"/>
              <a:t>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 Range - Accent Colors 3 to 4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Intense Effect </a:t>
            </a:r>
            <a:r>
              <a:rPr lang="en-US" sz="1200" b="0" baseline="0" dirty="0" smtClean="0"/>
              <a:t>(fifth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Calibri </a:t>
            </a:r>
            <a:r>
              <a:rPr lang="en-US" sz="1200" b="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 </a:t>
            </a:r>
            <a:r>
              <a:rPr lang="en-US" sz="1200" b="0" i="0" baseline="0" dirty="0" smtClean="0"/>
              <a:t>from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first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Olive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Green, Accent 3, Darker 25% </a:t>
            </a:r>
            <a:r>
              <a:rPr lang="en-US" sz="1200" b="0" baseline="0" dirty="0" smtClean="0"/>
              <a:t>(fifth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second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Aqua, Accent 5, Darker 25% </a:t>
            </a:r>
            <a:r>
              <a:rPr lang="en-US" sz="1200" b="0" baseline="0" dirty="0" smtClean="0"/>
              <a:t>(fifth row, ninth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third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Purple, Accent 4, Darker 25% </a:t>
            </a:r>
            <a:r>
              <a:rPr lang="en-US" sz="1200" b="0" baseline="0" dirty="0" smtClean="0"/>
              <a:t>(fifth row, eighth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</a:t>
            </a:r>
            <a:r>
              <a:rPr lang="en-US" sz="1200" b="1" baseline="0" dirty="0" smtClean="0"/>
              <a:t>the 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Left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wipe effect. Click the arrow to the right of the wipe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the wipe effect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second wipe effect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third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the arrow to the right of the third wipe effect, and then click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Descend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fourth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fifth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sixth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seventh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Lighter 60%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seventh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r>
              <a:rPr lang="en-US" sz="1200" dirty="0" smtClean="0"/>
              <a:t>To increase the size of the SmartArt graphic</a:t>
            </a:r>
            <a:r>
              <a:rPr lang="en-US" sz="1200" baseline="0" dirty="0" smtClean="0"/>
              <a:t> so that it spans the entire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2900" indent="-342900">
              <a:buFont typeface="+mj-lt"/>
              <a:buNone/>
            </a:pP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3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2491" y="3415308"/>
            <a:ext cx="704029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6000" b="1" dirty="0" smtClean="0">
                <a:solidFill>
                  <a:srgbClr val="0000FF"/>
                </a:solidFill>
                <a:cs typeface="PT Bold Heading" pitchFamily="2" charset="-78"/>
              </a:rPr>
              <a:t>نصوص فلسفية</a:t>
            </a:r>
            <a:endParaRPr lang="ar-EG" sz="6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4800" b="1" dirty="0" err="1">
                <a:solidFill>
                  <a:srgbClr val="0000FF"/>
                </a:solidFill>
                <a:cs typeface="PT Bold Heading" pitchFamily="2" charset="-78"/>
              </a:rPr>
              <a:t>أ.د</a:t>
            </a:r>
            <a:r>
              <a:rPr lang="ar-EG" sz="4800" b="1" dirty="0">
                <a:solidFill>
                  <a:srgbClr val="0000FF"/>
                </a:solidFill>
                <a:cs typeface="PT Bold Heading" pitchFamily="2" charset="-78"/>
              </a:rPr>
              <a:t>/ عبير </a:t>
            </a:r>
            <a:r>
              <a:rPr lang="ar-EG" sz="4800" b="1" dirty="0" smtClean="0">
                <a:solidFill>
                  <a:srgbClr val="0000FF"/>
                </a:solidFill>
                <a:cs typeface="PT Bold Heading" pitchFamily="2" charset="-78"/>
              </a:rPr>
              <a:t>الرباط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3200" b="1" smtClean="0">
                <a:solidFill>
                  <a:srgbClr val="0000FF"/>
                </a:solidFill>
                <a:cs typeface="PT Bold Heading" pitchFamily="2" charset="-78"/>
              </a:rPr>
              <a:t>المحاضرة الرابعة</a:t>
            </a:r>
            <a:endParaRPr lang="ar-EG" sz="32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762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19585"/>
            <a:ext cx="4104456" cy="606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9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وواصل ليصبح أحد أشهر فلاسفة العلم في هذا القرن. وكخيالي متمرد أصبح ناقدا لفلسفة العلم ذاتها وخصوصا المحاولات العقلانية لإرساء أو اكتشاف قواعد أسلوب العلمي.</a:t>
            </a:r>
          </a:p>
        </p:txBody>
      </p:sp>
    </p:spTree>
    <p:extLst>
      <p:ext uri="{BB962C8B-B14F-4D97-AF65-F5344CB8AC3E}">
        <p14:creationId xmlns:p14="http://schemas.microsoft.com/office/powerpoint/2010/main" val="361281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2- Paul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Karl </a:t>
            </a:r>
            <a:r>
              <a:rPr lang="en-US" sz="4000" dirty="0" err="1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Feyeraband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was born into a middle-class Viennese family in 1924. Times were hard in Vienna in the nineteen-twenties: in the aftermath of the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First World War 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there were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famines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, hunger riots, and runaway inflation. </a:t>
            </a:r>
            <a:endParaRPr lang="ar-SA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997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000" dirty="0" err="1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Feyerabend's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family had a three-room apartment on the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Wolfganggasse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," a quiet street lined with oak trees.</a:t>
            </a:r>
            <a:endParaRPr lang="ar-SA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94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aftermath 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of the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First World War</a:t>
            </a:r>
          </a:p>
          <a:p>
            <a:pPr rtl="0">
              <a:lnSpc>
                <a:spcPct val="120000"/>
              </a:lnSpc>
            </a:pPr>
            <a:r>
              <a:rPr lang="ar-EG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كارثة الحرب العالمية الأولى</a:t>
            </a:r>
            <a:endParaRPr lang="en-US" sz="4000" dirty="0" smtClean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20000"/>
              </a:lnSpc>
            </a:pP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Famines</a:t>
            </a:r>
          </a:p>
          <a:p>
            <a:pPr rtl="0">
              <a:lnSpc>
                <a:spcPct val="120000"/>
              </a:lnSpc>
            </a:pPr>
            <a:r>
              <a:rPr lang="ar-EG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مجاعة</a:t>
            </a:r>
            <a:endParaRPr lang="en-US" sz="4000" dirty="0" smtClean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20000"/>
              </a:lnSpc>
            </a:pP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Riots</a:t>
            </a:r>
          </a:p>
          <a:p>
            <a:pPr rtl="0">
              <a:lnSpc>
                <a:spcPct val="120000"/>
              </a:lnSpc>
            </a:pPr>
            <a:r>
              <a:rPr lang="ar-EG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شغب</a:t>
            </a:r>
            <a:endParaRPr lang="en-US" sz="4000" dirty="0" smtClean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oak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trees</a:t>
            </a:r>
          </a:p>
          <a:p>
            <a:pPr rtl="0">
              <a:lnSpc>
                <a:spcPct val="120000"/>
              </a:lnSpc>
            </a:pPr>
            <a:r>
              <a:rPr lang="ar-EG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أشجار البلوط</a:t>
            </a:r>
            <a:endParaRPr lang="ar-SA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6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20" y="825100"/>
            <a:ext cx="372095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8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01208"/>
            <a:ext cx="72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إلى </a:t>
            </a:r>
            <a:r>
              <a:rPr lang="ar-EG" sz="7200" dirty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المحاضرة </a:t>
            </a:r>
            <a:r>
              <a:rPr lang="ar-EG" sz="7200" dirty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القادمة</a:t>
            </a:r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 </a:t>
            </a:r>
            <a:endParaRPr lang="ar-EG" sz="7200" dirty="0"/>
          </a:p>
        </p:txBody>
      </p:sp>
      <p:sp>
        <p:nvSpPr>
          <p:cNvPr id="4" name="Curved Down Arrow 3"/>
          <p:cNvSpPr/>
          <p:nvPr/>
        </p:nvSpPr>
        <p:spPr>
          <a:xfrm rot="979810">
            <a:off x="2567605" y="2272999"/>
            <a:ext cx="3900576" cy="218039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7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3325" y="1556792"/>
            <a:ext cx="695735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ثانيا </a:t>
            </a:r>
            <a:endParaRPr lang="ar-EG" sz="8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Heading" pitchFamily="2" charset="-78"/>
            </a:endParaRPr>
          </a:p>
          <a:p>
            <a:pPr algn="ctr"/>
            <a:r>
              <a:rPr lang="ar-EG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النصوص </a:t>
            </a:r>
            <a:r>
              <a:rPr lang="ar-EG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الأجنبية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361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05256"/>
            <a:ext cx="5364675" cy="546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5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6632"/>
            <a:ext cx="7992888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/>
            <a:r>
              <a:rPr lang="en-US" sz="44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1. Paul </a:t>
            </a:r>
            <a:r>
              <a:rPr lang="en-US" sz="44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Feyerabend</a:t>
            </a:r>
            <a:r>
              <a:rPr lang="en-US" sz="44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(b. 1924,  d.1994), having studied science at the University of Vienna, moved into philosophy for his doctoral thesis, made a name for himself both as an </a:t>
            </a:r>
            <a:r>
              <a:rPr lang="en-US" sz="44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expositor</a:t>
            </a:r>
            <a:endParaRPr lang="ar-EG" sz="44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864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12968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and (later) as a critic of Karl Popper's "critical rationalism" and went on to become one of this century's most famous philosophers of </a:t>
            </a: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science.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26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12968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An imaginative maverick he became a critic of philosophy of science itself, particularly of "rationalist " attempts to lay down or discover rules of scientific method.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5936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116632"/>
            <a:ext cx="5832648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expositor</a:t>
            </a:r>
            <a:endParaRPr lang="ar-EG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endParaRPr lang="en-US" sz="3200" dirty="0" smtClean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Critical rationalism</a:t>
            </a:r>
          </a:p>
          <a:p>
            <a:pPr algn="just" rtl="0"/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An imaginative maverick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6136" y="116632"/>
            <a:ext cx="3275856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شارح، مفسر</a:t>
            </a:r>
          </a:p>
          <a:p>
            <a:pPr algn="just"/>
            <a:endParaRPr lang="ar-EG" sz="3600" dirty="0" smtClean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/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العقلانية النقدية</a:t>
            </a:r>
          </a:p>
          <a:p>
            <a:pPr algn="just"/>
            <a:endParaRPr lang="ar-EG" sz="3600" dirty="0" smtClean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/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خيالى متمرد</a:t>
            </a:r>
            <a:endParaRPr lang="ar-EG" sz="36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7005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2"/>
            <a:ext cx="6868931" cy="425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667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بول </a:t>
            </a:r>
            <a:r>
              <a:rPr lang="ar-EG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فييرابند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(۱۹24 - ۱۹۹4) بعد أن درس بول </a:t>
            </a:r>
            <a:r>
              <a:rPr lang="ar-EG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فييرا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بند العلوم في جامعة فيينا وانتقل إلى رسالة الدكتوراه في الفلسفة وصنع اسما له كشارح أو مفسر وناقد لكارل بوبر في العقلانية 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النقدية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951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3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4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5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8314</Words>
  <Application>Microsoft Office PowerPoint</Application>
  <PresentationFormat>On-screen Show (4:3)</PresentationFormat>
  <Paragraphs>423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6_Office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DrMohsen</cp:lastModifiedBy>
  <cp:revision>63</cp:revision>
  <dcterms:created xsi:type="dcterms:W3CDTF">2020-03-20T16:32:53Z</dcterms:created>
  <dcterms:modified xsi:type="dcterms:W3CDTF">2020-03-27T21:15:49Z</dcterms:modified>
</cp:coreProperties>
</file>