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62" r:id="rId2"/>
  </p:sldMasterIdLst>
  <p:notesMasterIdLst>
    <p:notesMasterId r:id="rId14"/>
  </p:notesMasterIdLst>
  <p:sldIdLst>
    <p:sldId id="257" r:id="rId3"/>
    <p:sldId id="262" r:id="rId4"/>
    <p:sldId id="313" r:id="rId5"/>
    <p:sldId id="267" r:id="rId6"/>
    <p:sldId id="315" r:id="rId7"/>
    <p:sldId id="263" r:id="rId8"/>
    <p:sldId id="314" r:id="rId9"/>
    <p:sldId id="268" r:id="rId10"/>
    <p:sldId id="316" r:id="rId11"/>
    <p:sldId id="269" r:id="rId12"/>
    <p:sldId id="344" r:id="rId1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5E61050-54E3-42E6-80C3-ED89EAA52FA5}" type="datetimeFigureOut">
              <a:rPr lang="ar-EG" smtClean="0"/>
              <a:t>03/08/1441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6F483E9-50EE-4E4A-BA63-5496158D8D9B}" type="slidenum">
              <a:rPr lang="ar-EG" smtClean="0"/>
              <a:t>‹#›</a:t>
            </a:fld>
            <a:endParaRPr lang="ar-EG"/>
          </a:p>
        </p:txBody>
      </p:sp>
    </p:spTree>
    <p:extLst>
      <p:ext uri="{BB962C8B-B14F-4D97-AF65-F5344CB8AC3E}">
        <p14:creationId xmlns:p14="http://schemas.microsoft.com/office/powerpoint/2010/main" val="8922609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indent="-228600">
              <a:buFont typeface="+mj-lt"/>
              <a:buNone/>
            </a:pPr>
            <a:endParaRPr lang="en-US" sz="1200" dirty="0" smtClean="0"/>
          </a:p>
        </p:txBody>
      </p:sp>
      <p:sp>
        <p:nvSpPr>
          <p:cNvPr id="6" name="Slide Image Placeholder 5"/>
          <p:cNvSpPr>
            <a:spLocks noGrp="1" noRot="1" noChangeAspect="1"/>
          </p:cNvSpPr>
          <p:nvPr>
            <p:ph type="sldImg"/>
          </p:nvPr>
        </p:nvSpPr>
        <p:spPr>
          <a:xfrm>
            <a:off x="539750" y="503238"/>
            <a:ext cx="3143250" cy="2359025"/>
          </a:xfr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dirty="0" smtClean="0"/>
              <a:t>SmartArt </a:t>
            </a:r>
            <a:r>
              <a:rPr lang="en-US" sz="1400" b="1" baseline="0" dirty="0" smtClean="0"/>
              <a:t>custom </a:t>
            </a:r>
            <a:r>
              <a:rPr lang="en-US" sz="1400" b="1" dirty="0" smtClean="0"/>
              <a:t>animation effects: upward arrow process</a:t>
            </a:r>
          </a:p>
          <a:p>
            <a:r>
              <a:rPr lang="en-US" sz="1400" dirty="0" smtClean="0"/>
              <a:t>(Basic)</a:t>
            </a:r>
          </a:p>
          <a:p>
            <a:endParaRPr lang="en-US" sz="1200" dirty="0" smtClean="0"/>
          </a:p>
          <a:p>
            <a:endParaRPr lang="en-US" sz="1200" dirty="0" smtClean="0"/>
          </a:p>
          <a:p>
            <a:r>
              <a:rPr lang="en-US" sz="1200" dirty="0" smtClean="0"/>
              <a:t>To reproduce the SmartArt effects on this slide,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Upward Arrow </a:t>
            </a:r>
            <a:r>
              <a:rPr lang="en-US" sz="1200" baseline="0" dirty="0" smtClean="0"/>
              <a:t>(sixth row, third option from the left), and then click </a:t>
            </a:r>
            <a:r>
              <a:rPr lang="en-US" sz="1200" b="1" baseline="0" dirty="0" smtClean="0"/>
              <a:t>OK</a:t>
            </a:r>
            <a:r>
              <a:rPr lang="en-US" sz="1200" baseline="0" dirty="0" smtClean="0"/>
              <a:t> to insert the graphic into the slide.</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 (</a:t>
            </a:r>
            <a:r>
              <a:rPr lang="en-US" sz="1200" b="1" baseline="0" dirty="0" smtClean="0"/>
              <a:t>Note: </a:t>
            </a:r>
            <a:r>
              <a:rPr lang="en-US" sz="1200" b="0" baseline="0" dirty="0" smtClean="0"/>
              <a:t>To create a bulleted list below each heading, select the heading text box in the </a:t>
            </a:r>
            <a:r>
              <a:rPr lang="en-US" sz="1200" b="1" baseline="0" dirty="0" smtClean="0"/>
              <a:t>Type your text here  </a:t>
            </a:r>
            <a:r>
              <a:rPr lang="en-US" sz="1200" b="0" baseline="0" dirty="0" smtClean="0"/>
              <a:t>dialog box,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a:t>
            </a:r>
            <a:r>
              <a:rPr lang="en-US" sz="1200" b="1" baseline="0" dirty="0" smtClean="0"/>
              <a:t>Add</a:t>
            </a:r>
            <a:r>
              <a:rPr lang="en-US" sz="1200" b="0" baseline="0" dirty="0" smtClean="0"/>
              <a:t> </a:t>
            </a:r>
            <a:r>
              <a:rPr lang="en-US" sz="1200" b="1" baseline="0" dirty="0" smtClean="0"/>
              <a:t>Bullet</a:t>
            </a:r>
            <a:r>
              <a:rPr lang="en-US" sz="1200" b="0" baseline="0" dirty="0" smtClean="0"/>
              <a:t>. Enter text into the new bullet text box.)</a:t>
            </a:r>
            <a:endParaRPr lang="en-US" sz="1200" b="1" baseline="0" dirty="0" smtClean="0"/>
          </a:p>
          <a:p>
            <a:pPr marL="228600" indent="-228600">
              <a:buFont typeface="+mj-lt"/>
              <a:buAutoNum type="arabicPeriod"/>
            </a:pPr>
            <a:r>
              <a:rPr lang="en-US" sz="1200" dirty="0" smtClean="0"/>
              <a:t>On</a:t>
            </a:r>
            <a:r>
              <a:rPr lang="en-US" sz="1200" baseline="0" dirty="0" smtClean="0"/>
              <a:t> the slide, s</a:t>
            </a:r>
            <a:r>
              <a:rPr lang="en-US" sz="1200" dirty="0" smtClean="0"/>
              <a:t>elect</a:t>
            </a:r>
            <a:r>
              <a:rPr lang="en-US" sz="1200" baseline="0" dirty="0" smtClean="0"/>
              <a:t> the graphic.</a:t>
            </a:r>
            <a:r>
              <a:rPr lang="en-US" sz="1200" b="0" baseline="0" dirty="0" smtClean="0"/>
              <a:t> 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Best Match for Document</a:t>
            </a:r>
            <a:r>
              <a:rPr lang="en-US" sz="1200" b="0" baseline="0" dirty="0" smtClean="0"/>
              <a:t> click </a:t>
            </a:r>
            <a:r>
              <a:rPr lang="en-US" sz="1200" b="1" baseline="0" dirty="0" smtClean="0"/>
              <a:t>Intense Effect </a:t>
            </a:r>
            <a:r>
              <a:rPr lang="en-US" sz="1200" b="0" baseline="0" dirty="0" smtClean="0"/>
              <a:t>(fifth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baseline="0" dirty="0" smtClean="0"/>
              <a:t>On the </a:t>
            </a:r>
            <a:r>
              <a:rPr lang="en-US" sz="1200" b="1" baseline="0" dirty="0" smtClean="0"/>
              <a:t>Home</a:t>
            </a:r>
            <a:r>
              <a:rPr lang="en-US" sz="1200" b="0" baseline="0" dirty="0" smtClean="0"/>
              <a:t> tab, in the </a:t>
            </a:r>
            <a:r>
              <a:rPr lang="en-US" sz="1200" b="1" baseline="0" dirty="0" smtClean="0"/>
              <a:t>Font</a:t>
            </a:r>
            <a:r>
              <a:rPr lang="en-US" sz="1200" b="0" baseline="0" dirty="0" smtClean="0"/>
              <a:t> group, select </a:t>
            </a:r>
            <a:r>
              <a:rPr lang="en-US" sz="1200" b="1" baseline="0" dirty="0" smtClean="0"/>
              <a:t>Calibri </a:t>
            </a:r>
            <a:r>
              <a:rPr lang="en-US" sz="1200" b="0" baseline="0" dirty="0" smtClean="0"/>
              <a:t>from the </a:t>
            </a:r>
            <a:r>
              <a:rPr lang="en-US" sz="1200" b="1" baseline="0" dirty="0" smtClean="0"/>
              <a:t>Font </a:t>
            </a:r>
            <a:r>
              <a:rPr lang="en-US" sz="1200" b="0" baseline="0" dirty="0" smtClean="0"/>
              <a:t>list, and then select </a:t>
            </a:r>
            <a:r>
              <a:rPr lang="en-US" sz="1200" b="1" baseline="0" dirty="0" smtClean="0"/>
              <a:t>24 </a:t>
            </a:r>
            <a:r>
              <a:rPr lang="en-US" sz="1200" b="0" i="0" baseline="0" dirty="0" smtClean="0"/>
              <a:t>from</a:t>
            </a:r>
            <a:r>
              <a:rPr lang="en-US" sz="1200" b="0" baseline="0" dirty="0" smtClean="0"/>
              <a:t> the </a:t>
            </a:r>
            <a:r>
              <a:rPr lang="en-US" sz="1200" b="1" baseline="0" dirty="0" smtClean="0"/>
              <a:t>Font Size </a:t>
            </a:r>
            <a:r>
              <a:rPr lang="en-US" sz="1200" b="0" baseline="0" dirty="0" smtClean="0"/>
              <a:t>list.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baseline="0" dirty="0" smtClean="0"/>
              <a:t>Select the text in the first text box from the left. 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Format</a:t>
            </a:r>
            <a:r>
              <a:rPr lang="en-US" sz="1200" baseline="0" dirty="0" smtClean="0"/>
              <a:t> tab, in the </a:t>
            </a:r>
            <a:r>
              <a:rPr lang="en-US" sz="1200" b="1" baseline="0" dirty="0" smtClean="0"/>
              <a:t>WordArt</a:t>
            </a:r>
            <a:r>
              <a:rPr lang="en-US" sz="1200" baseline="0" dirty="0" smtClean="0"/>
              <a:t> </a:t>
            </a:r>
            <a:r>
              <a:rPr lang="en-US" sz="1200" b="1" baseline="0" dirty="0" smtClean="0"/>
              <a:t>Styles</a:t>
            </a:r>
            <a:r>
              <a:rPr lang="en-US" sz="1200" baseline="0" dirty="0" smtClean="0"/>
              <a:t> group, click the arrow next to </a:t>
            </a:r>
            <a:r>
              <a:rPr lang="en-US" sz="1200" b="1" baseline="0" dirty="0" smtClean="0"/>
              <a:t>Text</a:t>
            </a:r>
            <a:r>
              <a:rPr lang="en-US" sz="1200" baseline="0" dirty="0" smtClean="0"/>
              <a:t> </a:t>
            </a:r>
            <a:r>
              <a:rPr lang="en-US" sz="1200" b="1" baseline="0" dirty="0" smtClean="0"/>
              <a:t>Fill</a:t>
            </a:r>
            <a:r>
              <a:rPr lang="en-US" sz="1200" b="0" baseline="0" dirty="0" smtClean="0"/>
              <a:t>, and then under </a:t>
            </a:r>
            <a:r>
              <a:rPr lang="en-US" sz="1200" b="1" baseline="0" dirty="0" smtClean="0"/>
              <a:t>Theme Colors </a:t>
            </a:r>
            <a:r>
              <a:rPr lang="en-US" sz="1200" b="0" baseline="0" dirty="0" smtClean="0"/>
              <a:t>click</a:t>
            </a:r>
            <a:r>
              <a:rPr lang="en-US" sz="1200" baseline="0" dirty="0" smtClean="0"/>
              <a:t> </a:t>
            </a:r>
            <a:r>
              <a:rPr lang="en-US" sz="1200" b="1" baseline="0" dirty="0" smtClean="0"/>
              <a:t>Olive</a:t>
            </a:r>
            <a:r>
              <a:rPr lang="en-US" sz="1200" baseline="0" dirty="0" smtClean="0"/>
              <a:t> </a:t>
            </a:r>
            <a:r>
              <a:rPr lang="en-US" sz="1200" b="1" baseline="0" dirty="0" smtClean="0"/>
              <a:t>Green, Accent 3, Darker 25% </a:t>
            </a:r>
            <a:r>
              <a:rPr lang="en-US" sz="1200" b="0" baseline="0" dirty="0" smtClean="0"/>
              <a:t>(fifth row, seventh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baseline="0" dirty="0" smtClean="0"/>
              <a:t>Select the text in the second text box from the left. 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Format</a:t>
            </a:r>
            <a:r>
              <a:rPr lang="en-US" sz="1200" baseline="0" dirty="0" smtClean="0"/>
              <a:t> tab, in the </a:t>
            </a:r>
            <a:r>
              <a:rPr lang="en-US" sz="1200" b="1" baseline="0" dirty="0" smtClean="0"/>
              <a:t>WordArt</a:t>
            </a:r>
            <a:r>
              <a:rPr lang="en-US" sz="1200" baseline="0" dirty="0" smtClean="0"/>
              <a:t> </a:t>
            </a:r>
            <a:r>
              <a:rPr lang="en-US" sz="1200" b="1" baseline="0" dirty="0" smtClean="0"/>
              <a:t>Styles</a:t>
            </a:r>
            <a:r>
              <a:rPr lang="en-US" sz="1200" baseline="0" dirty="0" smtClean="0"/>
              <a:t> group, click the arrow next to </a:t>
            </a:r>
            <a:r>
              <a:rPr lang="en-US" sz="1200" b="1" baseline="0" dirty="0" smtClean="0"/>
              <a:t>Text</a:t>
            </a:r>
            <a:r>
              <a:rPr lang="en-US" sz="1200" baseline="0" dirty="0" smtClean="0"/>
              <a:t> </a:t>
            </a:r>
            <a:r>
              <a:rPr lang="en-US" sz="1200" b="1" baseline="0" dirty="0" smtClean="0"/>
              <a:t>Fill</a:t>
            </a:r>
            <a:r>
              <a:rPr lang="en-US" sz="1200" b="0" baseline="0" dirty="0" smtClean="0"/>
              <a:t>, and then under </a:t>
            </a:r>
            <a:r>
              <a:rPr lang="en-US" sz="1200" b="1" baseline="0" dirty="0" smtClean="0"/>
              <a:t>Theme Colors </a:t>
            </a:r>
            <a:r>
              <a:rPr lang="en-US" sz="1200" b="0" baseline="0" dirty="0" smtClean="0"/>
              <a:t>click</a:t>
            </a:r>
            <a:r>
              <a:rPr lang="en-US" sz="1200" baseline="0" dirty="0" smtClean="0"/>
              <a:t> </a:t>
            </a:r>
            <a:r>
              <a:rPr lang="en-US" sz="1200" b="1" baseline="0" dirty="0" smtClean="0"/>
              <a:t>Aqua, Accent 5, Darker 25% </a:t>
            </a:r>
            <a:r>
              <a:rPr lang="en-US" sz="1200" b="0" baseline="0" dirty="0" smtClean="0"/>
              <a:t>(fifth row, ninth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baseline="0" dirty="0" smtClean="0"/>
              <a:t>Select the text in the third text box from the left. 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Format</a:t>
            </a:r>
            <a:r>
              <a:rPr lang="en-US" sz="1200" baseline="0" dirty="0" smtClean="0"/>
              <a:t> tab, in the </a:t>
            </a:r>
            <a:r>
              <a:rPr lang="en-US" sz="1200" b="1" baseline="0" dirty="0" smtClean="0"/>
              <a:t>WordArt</a:t>
            </a:r>
            <a:r>
              <a:rPr lang="en-US" sz="1200" baseline="0" dirty="0" smtClean="0"/>
              <a:t> </a:t>
            </a:r>
            <a:r>
              <a:rPr lang="en-US" sz="1200" b="1" baseline="0" dirty="0" smtClean="0"/>
              <a:t>Styles</a:t>
            </a:r>
            <a:r>
              <a:rPr lang="en-US" sz="1200" baseline="0" dirty="0" smtClean="0"/>
              <a:t> group, click the arrow next to </a:t>
            </a:r>
            <a:r>
              <a:rPr lang="en-US" sz="1200" b="1" baseline="0" dirty="0" smtClean="0"/>
              <a:t>Text</a:t>
            </a:r>
            <a:r>
              <a:rPr lang="en-US" sz="1200" baseline="0" dirty="0" smtClean="0"/>
              <a:t> </a:t>
            </a:r>
            <a:r>
              <a:rPr lang="en-US" sz="1200" b="1" baseline="0" dirty="0" smtClean="0"/>
              <a:t>Fill</a:t>
            </a:r>
            <a:r>
              <a:rPr lang="en-US" sz="1200" b="0" baseline="0" dirty="0" smtClean="0"/>
              <a:t>, and then under </a:t>
            </a:r>
            <a:r>
              <a:rPr lang="en-US" sz="1200" b="1" baseline="0" dirty="0" smtClean="0"/>
              <a:t>Theme Colors </a:t>
            </a:r>
            <a:r>
              <a:rPr lang="en-US" sz="1200" b="0" baseline="0" dirty="0" smtClean="0"/>
              <a:t>click</a:t>
            </a:r>
            <a:r>
              <a:rPr lang="en-US" sz="1200" baseline="0" dirty="0" smtClean="0"/>
              <a:t> </a:t>
            </a:r>
            <a:r>
              <a:rPr lang="en-US" sz="1200" b="1" baseline="0" dirty="0" smtClean="0"/>
              <a:t>Purple, Accent 4, Darker 25% </a:t>
            </a:r>
            <a:r>
              <a:rPr lang="en-US" sz="1200" b="0" baseline="0" dirty="0" smtClean="0"/>
              <a:t>(fifth row, eighth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 </a:t>
            </a:r>
            <a:r>
              <a:rPr lang="en-US" sz="1200" b="0" baseline="0" dirty="0" smtClean="0"/>
              <a:t>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a:t>
            </a:r>
            <a:r>
              <a:rPr lang="en-US" sz="1200" b="1" baseline="0" dirty="0" smtClean="0"/>
              <a:t>the Add Entrance Effect </a:t>
            </a:r>
            <a:r>
              <a:rPr lang="en-US" sz="1200" b="0" baseline="0" dirty="0" smtClean="0"/>
              <a:t>dialog box, under </a:t>
            </a:r>
            <a:r>
              <a:rPr lang="en-US" sz="1200" b="1" baseline="0" dirty="0" smtClean="0"/>
              <a:t>Basic</a:t>
            </a:r>
            <a:r>
              <a:rPr lang="en-US" sz="1200" b="0" baseline="0" dirty="0" smtClean="0"/>
              <a:t>, click </a:t>
            </a:r>
            <a:r>
              <a:rPr lang="en-US" sz="1200" b="1" baseline="0" dirty="0" smtClean="0"/>
              <a:t>Wipe</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baseline="0" dirty="0" smtClean="0"/>
              <a:t>Modify: Wipe</a:t>
            </a:r>
            <a:r>
              <a:rPr lang="en-US" sz="1200" b="0" baseline="0" dirty="0" smtClean="0"/>
              <a:t>, in the </a:t>
            </a:r>
            <a:r>
              <a:rPr lang="en-US" sz="1200" b="1" baseline="0" dirty="0" smtClean="0"/>
              <a:t>Direction</a:t>
            </a:r>
            <a:r>
              <a:rPr lang="en-US" sz="1200" b="0" baseline="0" dirty="0" smtClean="0"/>
              <a:t> list, select </a:t>
            </a:r>
            <a:r>
              <a:rPr lang="en-US" sz="1200" b="1" baseline="0" dirty="0" smtClean="0"/>
              <a:t>From Left</a:t>
            </a:r>
            <a:r>
              <a:rPr lang="en-US" sz="1200" b="0" baseline="0" dirty="0" smtClean="0"/>
              <a:t>.</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baseline="0" dirty="0" smtClean="0"/>
              <a:t>Modify: Wipe</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0" baseline="0" dirty="0" smtClean="0"/>
          </a:p>
          <a:p>
            <a:pPr marL="228600" marR="0" lvl="1" indent="-228600" algn="l" defTabSz="914400" rtl="0" eaLnBrk="1" fontAlgn="auto" latinLnBrk="0" hangingPunct="1">
              <a:lnSpc>
                <a:spcPct val="100000"/>
              </a:lnSpc>
              <a:spcBef>
                <a:spcPts val="0"/>
              </a:spcBef>
              <a:spcAft>
                <a:spcPts val="0"/>
              </a:spcAft>
              <a:buClrTx/>
              <a:buSzTx/>
              <a:buFont typeface="+mj-lt"/>
              <a:buAutoNum type="arabicPeriod" startAt="3"/>
              <a:tabLst/>
              <a:defRPr/>
            </a:pPr>
            <a:r>
              <a:rPr lang="en-US" sz="1200" baseline="0" dirty="0" smtClean="0"/>
              <a:t>Also in the </a:t>
            </a:r>
            <a:r>
              <a:rPr lang="en-US" sz="1200" b="1" baseline="0" dirty="0" smtClean="0"/>
              <a:t>Custom Animation </a:t>
            </a:r>
            <a:r>
              <a:rPr lang="en-US" sz="1200" b="0" baseline="0" dirty="0" smtClean="0"/>
              <a:t>task </a:t>
            </a:r>
            <a:r>
              <a:rPr lang="en-US" sz="1200" baseline="0" dirty="0" smtClean="0"/>
              <a:t>pane, select the wipe effect. Click the arrow to the right of the wipe effect, and then click </a:t>
            </a:r>
            <a:r>
              <a:rPr lang="en-US" sz="1200" b="1" baseline="0" dirty="0" smtClean="0"/>
              <a:t>Effect Options</a:t>
            </a:r>
            <a:r>
              <a:rPr lang="en-US" sz="1200" baseline="0" dirty="0" smtClean="0"/>
              <a:t>. In the </a:t>
            </a:r>
            <a:r>
              <a:rPr lang="en-US" sz="1200" b="1" baseline="0" dirty="0" smtClean="0"/>
              <a:t>Wipe</a:t>
            </a:r>
            <a:r>
              <a:rPr lang="en-US" sz="1200" baseline="0" dirty="0" smtClean="0"/>
              <a:t> dialog box, on the </a:t>
            </a:r>
            <a:r>
              <a:rPr lang="en-US" sz="1200" b="1" baseline="0" dirty="0" smtClean="0"/>
              <a:t>SmartArt Animation </a:t>
            </a:r>
            <a:r>
              <a:rPr lang="en-US" sz="1200" baseline="0" dirty="0" smtClean="0"/>
              <a:t>tab, in the </a:t>
            </a:r>
            <a:r>
              <a:rPr lang="en-US" sz="1200" b="1" baseline="0" dirty="0" smtClean="0"/>
              <a:t>Group graphic </a:t>
            </a:r>
            <a:r>
              <a:rPr lang="en-US" sz="1200" b="0" baseline="0" dirty="0" smtClean="0"/>
              <a:t>list, select </a:t>
            </a:r>
            <a:r>
              <a:rPr lang="en-US" sz="1200" b="1" baseline="0" dirty="0" smtClean="0"/>
              <a:t>One by one</a:t>
            </a:r>
            <a:r>
              <a:rPr lang="en-US" sz="120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4"/>
              <a:tabLst/>
              <a:defRPr/>
            </a:pPr>
            <a:r>
              <a:rPr lang="en-US" sz="1200" baseline="0" dirty="0" smtClean="0"/>
              <a:t>Also in the </a:t>
            </a:r>
            <a:r>
              <a:rPr lang="en-US" sz="1200" b="1" baseline="0" dirty="0" smtClean="0"/>
              <a:t>Custom Animation </a:t>
            </a:r>
            <a:r>
              <a:rPr lang="en-US" sz="1200" b="0" baseline="0" dirty="0" smtClean="0"/>
              <a:t>task </a:t>
            </a:r>
            <a:r>
              <a:rPr lang="en-US" sz="1200" baseline="0" dirty="0" smtClean="0"/>
              <a:t>pane, click the double arrow under the wipe effect </a:t>
            </a:r>
            <a:r>
              <a:rPr lang="en-US" sz="1200" b="0" i="0" baseline="0" dirty="0" smtClean="0"/>
              <a:t>to expand the contents of the list of effects.</a:t>
            </a:r>
            <a:endParaRPr lang="en-US" sz="1200" baseline="0" dirty="0" smtClean="0"/>
          </a:p>
          <a:p>
            <a:pPr marL="228600" indent="-228600">
              <a:buFont typeface="+mj-lt"/>
              <a:buAutoNum type="arabicPeriod" startAt="4"/>
            </a:pPr>
            <a:r>
              <a:rPr lang="en-US" sz="1200" baseline="0" dirty="0" smtClean="0"/>
              <a:t>Also in the </a:t>
            </a:r>
            <a:r>
              <a:rPr lang="en-US" sz="1200" b="1" baseline="0" dirty="0" smtClean="0"/>
              <a:t>Custom Animation </a:t>
            </a:r>
            <a:r>
              <a:rPr lang="en-US" sz="1200" b="0" baseline="0" dirty="0" smtClean="0"/>
              <a:t>task </a:t>
            </a:r>
            <a:r>
              <a:rPr lang="en-US" sz="1200" baseline="0" dirty="0" smtClean="0"/>
              <a:t>pane, select the second wipe effect and then do the following:</a:t>
            </a:r>
          </a:p>
          <a:p>
            <a:pPr marL="685800" lvl="1" indent="-228600">
              <a:buFont typeface="+mj-lt"/>
              <a:buAutoNum type="arabicPeriod"/>
            </a:pPr>
            <a:r>
              <a:rPr lang="en-US" sz="1200" b="0" baseline="0" dirty="0" smtClean="0"/>
              <a:t>C</a:t>
            </a:r>
            <a:r>
              <a:rPr lang="en-US" sz="1200" baseline="0" dirty="0" smtClean="0"/>
              <a:t>lick </a:t>
            </a:r>
            <a:r>
              <a:rPr lang="en-US" sz="1200" b="1" baseline="0" dirty="0" smtClean="0"/>
              <a:t>Change</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 Effects</a:t>
            </a:r>
            <a:r>
              <a:rPr lang="en-US" sz="1200" b="0" baseline="0" dirty="0" smtClean="0"/>
              <a:t>. In the </a:t>
            </a:r>
            <a:r>
              <a:rPr lang="en-US" sz="1200" b="1" baseline="0" dirty="0" smtClean="0"/>
              <a:t>Change Entrance Effect </a:t>
            </a:r>
            <a:r>
              <a:rPr lang="en-US" sz="1200" b="0" baseline="0" dirty="0" smtClean="0"/>
              <a:t>dialog box,</a:t>
            </a:r>
            <a:r>
              <a:rPr lang="en-US" sz="1200" baseline="0" dirty="0" smtClean="0"/>
              <a:t> under </a:t>
            </a:r>
            <a:r>
              <a:rPr lang="en-US" sz="1200" b="1" baseline="0" dirty="0" smtClean="0"/>
              <a:t>Exciting</a:t>
            </a:r>
            <a:r>
              <a:rPr lang="en-US" sz="1200" baseline="0" dirty="0" smtClean="0"/>
              <a:t>, click </a:t>
            </a:r>
            <a:r>
              <a:rPr lang="en-US" sz="1200" b="1" baseline="0" dirty="0" smtClean="0"/>
              <a:t>Curve Up</a:t>
            </a:r>
            <a:r>
              <a:rPr lang="en-US" sz="1200" baseline="0" dirty="0" smtClean="0"/>
              <a:t>.</a:t>
            </a:r>
          </a:p>
          <a:p>
            <a:pPr marL="685800" lvl="1" indent="-228600">
              <a:buFont typeface="+mj-lt"/>
              <a:buAutoNum type="arabicPeriod"/>
            </a:pPr>
            <a:r>
              <a:rPr lang="en-US" sz="1200" baseline="0" dirty="0" smtClean="0"/>
              <a:t>Under </a:t>
            </a:r>
            <a:r>
              <a:rPr lang="en-US" sz="1200" b="1" baseline="0" dirty="0" smtClean="0"/>
              <a:t>Modify: Curve Up</a:t>
            </a:r>
            <a:r>
              <a:rPr lang="en-US" sz="1200" b="0" baseline="0" dirty="0" smtClean="0"/>
              <a:t>,</a:t>
            </a:r>
            <a:r>
              <a:rPr lang="en-US" sz="1200" b="1" baseline="0" dirty="0" smtClean="0"/>
              <a:t> </a:t>
            </a:r>
            <a:r>
              <a:rPr lang="en-US" sz="1200" b="0" baseline="0" dirty="0" smtClean="0"/>
              <a:t>in the </a:t>
            </a:r>
            <a:r>
              <a:rPr lang="en-US" sz="1200" b="1" baseline="0" dirty="0" smtClean="0"/>
              <a:t>Start </a:t>
            </a:r>
            <a:r>
              <a:rPr lang="en-US" sz="1200" b="0" baseline="0" dirty="0" smtClean="0"/>
              <a:t>list, select </a:t>
            </a:r>
            <a:r>
              <a:rPr lang="en-US" sz="1200" b="1" baseline="0" dirty="0" smtClean="0"/>
              <a:t>With Previous</a:t>
            </a:r>
            <a:r>
              <a:rPr lang="en-US" sz="1200" baseline="0" dirty="0" smtClean="0"/>
              <a:t>. </a:t>
            </a:r>
          </a:p>
          <a:p>
            <a:pPr marL="685800" lvl="1" indent="-228600">
              <a:buFont typeface="+mj-lt"/>
              <a:buAutoNum type="arabicPeriod"/>
            </a:pPr>
            <a:r>
              <a:rPr lang="en-US" sz="1200" baseline="0" dirty="0" smtClean="0"/>
              <a:t>Under </a:t>
            </a:r>
            <a:r>
              <a:rPr lang="en-US" sz="1200" b="1" baseline="0" dirty="0" smtClean="0"/>
              <a:t>Modify: Curve Up</a:t>
            </a:r>
            <a:r>
              <a:rPr lang="en-US" sz="1200" b="0" baseline="0" dirty="0" smtClean="0"/>
              <a:t>,</a:t>
            </a:r>
            <a:r>
              <a:rPr lang="en-US" sz="1200" b="1" baseline="0" dirty="0" smtClean="0"/>
              <a:t> </a:t>
            </a:r>
            <a:r>
              <a:rPr lang="en-US" sz="1200" b="0" baseline="0" dirty="0" smtClean="0"/>
              <a:t>i</a:t>
            </a:r>
            <a:r>
              <a:rPr lang="en-US" sz="1200" baseline="0" dirty="0" smtClean="0"/>
              <a:t>n the </a:t>
            </a:r>
            <a:r>
              <a:rPr lang="en-US" sz="1200" b="1" baseline="0" dirty="0" smtClean="0"/>
              <a:t>Speed</a:t>
            </a:r>
            <a:r>
              <a:rPr lang="en-US" sz="1200" baseline="0" dirty="0" smtClean="0"/>
              <a:t> list, select </a:t>
            </a:r>
            <a:r>
              <a:rPr lang="en-US" sz="1200" b="1" baseline="0" dirty="0" smtClean="0"/>
              <a:t>Very Fast</a:t>
            </a:r>
            <a:r>
              <a:rPr lang="en-US" sz="1200" b="0" baseline="0" dirty="0" smtClean="0"/>
              <a:t>.</a:t>
            </a:r>
          </a:p>
          <a:p>
            <a:pPr marL="228600" indent="-228600">
              <a:buFont typeface="+mj-lt"/>
              <a:buAutoNum type="arabicPeriod" startAt="4"/>
            </a:pPr>
            <a:r>
              <a:rPr lang="en-US" sz="1200" baseline="0" dirty="0" smtClean="0"/>
              <a:t>Also in the </a:t>
            </a:r>
            <a:r>
              <a:rPr lang="en-US" sz="1200" b="1" baseline="0" dirty="0" smtClean="0"/>
              <a:t>Custom Animation </a:t>
            </a:r>
            <a:r>
              <a:rPr lang="en-US" sz="1200" b="0" baseline="0" dirty="0" smtClean="0"/>
              <a:t>task</a:t>
            </a:r>
            <a:r>
              <a:rPr lang="en-US" sz="1200" b="1" baseline="0" dirty="0" smtClean="0"/>
              <a:t> </a:t>
            </a:r>
            <a:r>
              <a:rPr lang="en-US" sz="1200" baseline="0" dirty="0" smtClean="0"/>
              <a:t>pane, select the third wipe effect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Click </a:t>
            </a:r>
            <a:r>
              <a:rPr lang="en-US" sz="1200" b="1" baseline="0" dirty="0" smtClean="0"/>
              <a:t>Change</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 Effects</a:t>
            </a:r>
            <a:r>
              <a:rPr lang="en-US" sz="1200" b="0" baseline="0" dirty="0" smtClean="0"/>
              <a:t>.</a:t>
            </a:r>
            <a:r>
              <a:rPr lang="en-US" sz="1200" baseline="0" dirty="0" smtClean="0"/>
              <a:t> </a:t>
            </a:r>
            <a:r>
              <a:rPr lang="en-US" sz="1200" b="0" baseline="0" dirty="0" smtClean="0"/>
              <a:t>In the </a:t>
            </a:r>
            <a:r>
              <a:rPr lang="en-US" sz="1200" b="1" baseline="0" dirty="0" smtClean="0"/>
              <a:t>Change Entrance Effect </a:t>
            </a:r>
            <a:r>
              <a:rPr lang="en-US" sz="1200" b="0" baseline="0" dirty="0" smtClean="0"/>
              <a:t>dialog box,</a:t>
            </a:r>
            <a:r>
              <a:rPr lang="en-US" sz="1200" baseline="0" dirty="0" smtClean="0"/>
              <a:t> under </a:t>
            </a:r>
            <a:r>
              <a:rPr lang="en-US" sz="1200" b="1" baseline="0" dirty="0" smtClean="0"/>
              <a:t>Moderate</a:t>
            </a:r>
            <a:r>
              <a:rPr lang="en-US" sz="1200" baseline="0" dirty="0" smtClean="0"/>
              <a:t>, click </a:t>
            </a:r>
            <a:r>
              <a:rPr lang="en-US" sz="1200" b="1" baseline="0" dirty="0" smtClean="0"/>
              <a:t>Descend</a:t>
            </a:r>
            <a:r>
              <a:rPr lang="en-US" sz="120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Under </a:t>
            </a:r>
            <a:r>
              <a:rPr lang="en-US" sz="1200" b="1" baseline="0" dirty="0" smtClean="0"/>
              <a:t>Modify: Descend</a:t>
            </a:r>
            <a:r>
              <a:rPr lang="en-US" sz="1200" b="0" baseline="0" dirty="0" smtClean="0"/>
              <a:t>,</a:t>
            </a:r>
            <a:r>
              <a:rPr lang="en-US" sz="1200" b="1" baseline="0" dirty="0" smtClean="0"/>
              <a:t> </a:t>
            </a:r>
            <a:r>
              <a:rPr lang="en-US" sz="1200" b="0" baseline="0" dirty="0" smtClean="0"/>
              <a:t>in the </a:t>
            </a:r>
            <a:r>
              <a:rPr lang="en-US" sz="1200" b="1" baseline="0" dirty="0" smtClean="0"/>
              <a:t>Start </a:t>
            </a:r>
            <a:r>
              <a:rPr lang="en-US" sz="1200" b="0" baseline="0" dirty="0" smtClean="0"/>
              <a:t>list, select </a:t>
            </a:r>
            <a:r>
              <a:rPr lang="en-US" sz="1200" b="1" baseline="0" dirty="0" smtClean="0"/>
              <a:t>With Previous</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Under </a:t>
            </a:r>
            <a:r>
              <a:rPr lang="en-US" sz="1200" b="1" baseline="0" dirty="0" smtClean="0"/>
              <a:t>Modify: Descend</a:t>
            </a:r>
            <a:r>
              <a:rPr lang="en-US" sz="1200" b="0" baseline="0" dirty="0" smtClean="0"/>
              <a:t>,</a:t>
            </a:r>
            <a:r>
              <a:rPr lang="en-US" sz="1200" b="1" baseline="0" dirty="0" smtClean="0"/>
              <a:t> </a:t>
            </a:r>
            <a:r>
              <a:rPr lang="en-US" sz="1200" b="0" baseline="0" dirty="0" smtClean="0"/>
              <a:t>in</a:t>
            </a:r>
            <a:r>
              <a:rPr lang="en-US" sz="1200" baseline="0" dirty="0" smtClean="0"/>
              <a:t> the </a:t>
            </a:r>
            <a:r>
              <a:rPr lang="en-US" sz="1200" b="1" baseline="0" dirty="0" smtClean="0"/>
              <a:t>Speed</a:t>
            </a:r>
            <a:r>
              <a:rPr lang="en-US" sz="1200" baseline="0" dirty="0" smtClean="0"/>
              <a:t> list, select </a:t>
            </a:r>
            <a:r>
              <a:rPr lang="en-US" sz="1200" b="1" baseline="0" dirty="0" smtClean="0"/>
              <a:t>Very Fast</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Click the arrow to the right of the third wipe effect, and then click </a:t>
            </a:r>
            <a:r>
              <a:rPr lang="en-US" sz="1200" b="1" baseline="0" dirty="0" smtClean="0"/>
              <a:t>Timing</a:t>
            </a:r>
            <a:r>
              <a:rPr lang="en-US" sz="1200" b="0" baseline="0" dirty="0" smtClean="0"/>
              <a:t>. In the </a:t>
            </a:r>
            <a:r>
              <a:rPr lang="en-US" sz="1200" b="1" baseline="0" dirty="0" smtClean="0"/>
              <a:t>Descend</a:t>
            </a:r>
            <a:r>
              <a:rPr lang="en-US" sz="1200" b="0" baseline="0" dirty="0" smtClean="0"/>
              <a:t> dialog box, on the </a:t>
            </a:r>
            <a:r>
              <a:rPr lang="en-US" sz="1200" b="1" baseline="0" dirty="0" smtClean="0"/>
              <a:t>Timing</a:t>
            </a:r>
            <a:r>
              <a:rPr lang="en-US" sz="1200" baseline="0" dirty="0" smtClean="0"/>
              <a:t> tab, in the </a:t>
            </a:r>
            <a:r>
              <a:rPr lang="en-US" sz="1200" b="1" baseline="0" dirty="0" smtClean="0"/>
              <a:t>Delay </a:t>
            </a:r>
            <a:r>
              <a:rPr lang="en-US" sz="1200" baseline="0" dirty="0" smtClean="0"/>
              <a:t>box, enter </a:t>
            </a:r>
            <a:r>
              <a:rPr lang="en-US" sz="1200" b="1" baseline="0" dirty="0" smtClean="0"/>
              <a:t>0.5</a:t>
            </a:r>
            <a:r>
              <a:rPr lang="en-US" sz="120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4"/>
              <a:tabLst/>
              <a:defRPr/>
            </a:pPr>
            <a:r>
              <a:rPr lang="en-US" sz="1200" baseline="0" dirty="0" smtClean="0"/>
              <a:t>Also in the </a:t>
            </a:r>
            <a:r>
              <a:rPr lang="en-US" sz="1200" b="1" baseline="0" dirty="0" smtClean="0"/>
              <a:t>Custom Animation </a:t>
            </a:r>
            <a:r>
              <a:rPr lang="en-US" sz="1200" b="0" baseline="0" dirty="0" smtClean="0"/>
              <a:t>task </a:t>
            </a:r>
            <a:r>
              <a:rPr lang="en-US" sz="1200" baseline="0" dirty="0" smtClean="0"/>
              <a:t>pane, select the fourth wipe effect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Click </a:t>
            </a:r>
            <a:r>
              <a:rPr lang="en-US" sz="1200" b="1" baseline="0" dirty="0" smtClean="0"/>
              <a:t>Change</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 Effects</a:t>
            </a:r>
            <a:r>
              <a:rPr lang="en-US" sz="1200" b="0" baseline="0" dirty="0" smtClean="0"/>
              <a:t>.</a:t>
            </a:r>
            <a:r>
              <a:rPr lang="en-US" sz="1200" baseline="0" dirty="0" smtClean="0"/>
              <a:t> </a:t>
            </a:r>
            <a:r>
              <a:rPr lang="en-US" sz="1200" b="0" baseline="0" dirty="0" smtClean="0"/>
              <a:t>In the </a:t>
            </a:r>
            <a:r>
              <a:rPr lang="en-US" sz="1200" b="1" baseline="0" dirty="0" smtClean="0"/>
              <a:t>Change Entrance Effect </a:t>
            </a:r>
            <a:r>
              <a:rPr lang="en-US" sz="1200" b="0" baseline="0" dirty="0" smtClean="0"/>
              <a:t>dialog box,</a:t>
            </a:r>
            <a:r>
              <a:rPr lang="en-US" sz="1200" baseline="0" dirty="0" smtClean="0"/>
              <a:t> under </a:t>
            </a:r>
            <a:r>
              <a:rPr lang="en-US" sz="1200" b="1" baseline="0" dirty="0" smtClean="0"/>
              <a:t>Exciting</a:t>
            </a:r>
            <a:r>
              <a:rPr lang="en-US" sz="1200" baseline="0" dirty="0" smtClean="0"/>
              <a:t>, click </a:t>
            </a:r>
            <a:r>
              <a:rPr lang="en-US" sz="1200" b="1" baseline="0" dirty="0" smtClean="0"/>
              <a:t>Curve Up</a:t>
            </a:r>
            <a:r>
              <a:rPr lang="en-US" sz="120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Under </a:t>
            </a:r>
            <a:r>
              <a:rPr lang="en-US" sz="1200" b="1" baseline="0" dirty="0" smtClean="0"/>
              <a:t>Modify: Curve Up</a:t>
            </a:r>
            <a:r>
              <a:rPr lang="en-US" sz="1200" b="0" baseline="0" dirty="0" smtClean="0"/>
              <a:t>,</a:t>
            </a:r>
            <a:r>
              <a:rPr lang="en-US" sz="1200" b="1" baseline="0" dirty="0" smtClean="0"/>
              <a:t> </a:t>
            </a:r>
            <a:r>
              <a:rPr lang="en-US" sz="1200" b="0" baseline="0" dirty="0" smtClean="0"/>
              <a:t>in the </a:t>
            </a:r>
            <a:r>
              <a:rPr lang="en-US" sz="1200" b="1" baseline="0" dirty="0" smtClean="0"/>
              <a:t>Start </a:t>
            </a:r>
            <a:r>
              <a:rPr lang="en-US" sz="1200" b="0" baseline="0" dirty="0" smtClean="0"/>
              <a:t>list, select </a:t>
            </a:r>
            <a:r>
              <a:rPr lang="en-US" sz="1200" b="1" baseline="0" dirty="0" smtClean="0"/>
              <a:t>On Click</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Under </a:t>
            </a:r>
            <a:r>
              <a:rPr lang="en-US" sz="1200" b="1" baseline="0" dirty="0" smtClean="0"/>
              <a:t>Modify: Curve Up</a:t>
            </a:r>
            <a:r>
              <a:rPr lang="en-US" sz="1200" b="0" baseline="0" dirty="0" smtClean="0"/>
              <a:t>,</a:t>
            </a:r>
            <a:r>
              <a:rPr lang="en-US" sz="1200" b="1" baseline="0" dirty="0" smtClean="0"/>
              <a:t> </a:t>
            </a:r>
            <a:r>
              <a:rPr lang="en-US" sz="1200" b="0" baseline="0" dirty="0" smtClean="0"/>
              <a:t>in</a:t>
            </a:r>
            <a:r>
              <a:rPr lang="en-US" sz="1200" baseline="0" dirty="0" smtClean="0"/>
              <a:t> the </a:t>
            </a:r>
            <a:r>
              <a:rPr lang="en-US" sz="1200" b="1" baseline="0" dirty="0" smtClean="0"/>
              <a:t>Speed</a:t>
            </a:r>
            <a:r>
              <a:rPr lang="en-US" sz="1200" baseline="0" dirty="0" smtClean="0"/>
              <a:t> list, select </a:t>
            </a:r>
            <a:r>
              <a:rPr lang="en-US" sz="1200" b="1" baseline="0" dirty="0" smtClean="0"/>
              <a:t>Very Fast</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4"/>
              <a:tabLst/>
              <a:defRPr/>
            </a:pPr>
            <a:r>
              <a:rPr lang="en-US" sz="1200" baseline="0" dirty="0" smtClean="0"/>
              <a:t>Also in the </a:t>
            </a:r>
            <a:r>
              <a:rPr lang="en-US" sz="1200" b="1" baseline="0" dirty="0" smtClean="0"/>
              <a:t>Custom Animation </a:t>
            </a:r>
            <a:r>
              <a:rPr lang="en-US" sz="1200" b="0" baseline="0" dirty="0" smtClean="0"/>
              <a:t>task</a:t>
            </a:r>
            <a:r>
              <a:rPr lang="en-US" sz="1200" b="1" baseline="0" dirty="0" smtClean="0"/>
              <a:t> </a:t>
            </a:r>
            <a:r>
              <a:rPr lang="en-US" sz="1200" baseline="0" dirty="0" smtClean="0"/>
              <a:t>pane, select the fifth wipe effect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Click </a:t>
            </a:r>
            <a:r>
              <a:rPr lang="en-US" sz="1200" b="1" baseline="0" dirty="0" smtClean="0"/>
              <a:t>Change</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 Effects</a:t>
            </a:r>
            <a:r>
              <a:rPr lang="en-US" sz="1200" b="0" baseline="0" dirty="0" smtClean="0"/>
              <a:t>.</a:t>
            </a:r>
            <a:r>
              <a:rPr lang="en-US" sz="1200" baseline="0" dirty="0" smtClean="0"/>
              <a:t> </a:t>
            </a:r>
            <a:r>
              <a:rPr lang="en-US" sz="1200" b="0" baseline="0" dirty="0" smtClean="0"/>
              <a:t>In the </a:t>
            </a:r>
            <a:r>
              <a:rPr lang="en-US" sz="1200" b="1" baseline="0" dirty="0" smtClean="0"/>
              <a:t>Change Entrance Effect </a:t>
            </a:r>
            <a:r>
              <a:rPr lang="en-US" sz="1200" b="0" baseline="0" dirty="0" smtClean="0"/>
              <a:t>dialog box,</a:t>
            </a:r>
            <a:r>
              <a:rPr lang="en-US" sz="1200" baseline="0" dirty="0" smtClean="0"/>
              <a:t> under </a:t>
            </a:r>
            <a:r>
              <a:rPr lang="en-US" sz="1200" b="1" baseline="0" dirty="0" smtClean="0"/>
              <a:t>Moderate</a:t>
            </a:r>
            <a:r>
              <a:rPr lang="en-US" sz="1200" baseline="0" dirty="0" smtClean="0"/>
              <a:t>, click </a:t>
            </a:r>
            <a:r>
              <a:rPr lang="en-US" sz="1200" b="1" baseline="0" dirty="0" smtClean="0"/>
              <a:t>Descend</a:t>
            </a:r>
            <a:r>
              <a:rPr lang="en-US" sz="120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Under </a:t>
            </a:r>
            <a:r>
              <a:rPr lang="en-US" sz="1200" b="1" baseline="0" dirty="0" smtClean="0"/>
              <a:t>Modify: Descend</a:t>
            </a:r>
            <a:r>
              <a:rPr lang="en-US" sz="1200" b="0" baseline="0" dirty="0" smtClean="0"/>
              <a:t>,</a:t>
            </a:r>
            <a:r>
              <a:rPr lang="en-US" sz="1200" b="1" baseline="0" dirty="0" smtClean="0"/>
              <a:t> </a:t>
            </a:r>
            <a:r>
              <a:rPr lang="en-US" sz="1200" b="0" baseline="0" dirty="0" smtClean="0"/>
              <a:t>in the </a:t>
            </a:r>
            <a:r>
              <a:rPr lang="en-US" sz="1200" b="1" baseline="0" dirty="0" smtClean="0"/>
              <a:t>Start </a:t>
            </a:r>
            <a:r>
              <a:rPr lang="en-US" sz="1200" b="0" baseline="0" dirty="0" smtClean="0"/>
              <a:t>list, select </a:t>
            </a:r>
            <a:r>
              <a:rPr lang="en-US" sz="1200" b="1" baseline="0" dirty="0" smtClean="0"/>
              <a:t>After Previous</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Under </a:t>
            </a:r>
            <a:r>
              <a:rPr lang="en-US" sz="1200" b="1" baseline="0" dirty="0" smtClean="0"/>
              <a:t>Modify: Descend</a:t>
            </a:r>
            <a:r>
              <a:rPr lang="en-US" sz="1200" b="0" baseline="0" dirty="0" smtClean="0"/>
              <a:t>,</a:t>
            </a:r>
            <a:r>
              <a:rPr lang="en-US" sz="1200" b="1" baseline="0" dirty="0" smtClean="0"/>
              <a:t> </a:t>
            </a:r>
            <a:r>
              <a:rPr lang="en-US" sz="1200" b="0" baseline="0" dirty="0" smtClean="0"/>
              <a:t>in</a:t>
            </a:r>
            <a:r>
              <a:rPr lang="en-US" sz="1200" baseline="0" dirty="0" smtClean="0"/>
              <a:t> the </a:t>
            </a:r>
            <a:r>
              <a:rPr lang="en-US" sz="1200" b="1" baseline="0" dirty="0" smtClean="0"/>
              <a:t>Speed</a:t>
            </a:r>
            <a:r>
              <a:rPr lang="en-US" sz="1200" baseline="0" dirty="0" smtClean="0"/>
              <a:t> list, select </a:t>
            </a:r>
            <a:r>
              <a:rPr lang="en-US" sz="1200" b="1" baseline="0" dirty="0" smtClean="0"/>
              <a:t>Very Fast</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4"/>
              <a:tabLst/>
              <a:defRPr/>
            </a:pPr>
            <a:r>
              <a:rPr lang="en-US" sz="1200" baseline="0" dirty="0" smtClean="0"/>
              <a:t>Also in the </a:t>
            </a:r>
            <a:r>
              <a:rPr lang="en-US" sz="1200" b="1" baseline="0" dirty="0" smtClean="0"/>
              <a:t>Custom Animation </a:t>
            </a:r>
            <a:r>
              <a:rPr lang="en-US" sz="1200" b="0" baseline="0" dirty="0" smtClean="0"/>
              <a:t>task </a:t>
            </a:r>
            <a:r>
              <a:rPr lang="en-US" sz="1200" baseline="0" dirty="0" smtClean="0"/>
              <a:t>pane, select the sixth wipe effect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Click </a:t>
            </a:r>
            <a:r>
              <a:rPr lang="en-US" sz="1200" b="1" baseline="0" dirty="0" smtClean="0"/>
              <a:t>Change</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 Effects</a:t>
            </a:r>
            <a:r>
              <a:rPr lang="en-US" sz="1200" b="0" baseline="0" dirty="0" smtClean="0"/>
              <a:t>.</a:t>
            </a:r>
            <a:r>
              <a:rPr lang="en-US" sz="1200" baseline="0" dirty="0" smtClean="0"/>
              <a:t> </a:t>
            </a:r>
            <a:r>
              <a:rPr lang="en-US" sz="1200" b="0" baseline="0" dirty="0" smtClean="0"/>
              <a:t>In the </a:t>
            </a:r>
            <a:r>
              <a:rPr lang="en-US" sz="1200" b="1" baseline="0" dirty="0" smtClean="0"/>
              <a:t>Change Entrance Effect </a:t>
            </a:r>
            <a:r>
              <a:rPr lang="en-US" sz="1200" b="0" baseline="0" dirty="0" smtClean="0"/>
              <a:t>dialog box,</a:t>
            </a:r>
            <a:r>
              <a:rPr lang="en-US" sz="1200" baseline="0" dirty="0" smtClean="0"/>
              <a:t> under </a:t>
            </a:r>
            <a:r>
              <a:rPr lang="en-US" sz="1200" b="1" baseline="0" dirty="0" smtClean="0"/>
              <a:t>Exciting</a:t>
            </a:r>
            <a:r>
              <a:rPr lang="en-US" sz="1200" baseline="0" dirty="0" smtClean="0"/>
              <a:t>, click </a:t>
            </a:r>
            <a:r>
              <a:rPr lang="en-US" sz="1200" b="1" baseline="0" dirty="0" smtClean="0"/>
              <a:t>Curve Up</a:t>
            </a:r>
            <a:r>
              <a:rPr lang="en-US" sz="120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Under </a:t>
            </a:r>
            <a:r>
              <a:rPr lang="en-US" sz="1200" b="1" baseline="0" dirty="0" smtClean="0"/>
              <a:t>Modify: Curve Up</a:t>
            </a:r>
            <a:r>
              <a:rPr lang="en-US" sz="1200" b="0" baseline="0" dirty="0" smtClean="0"/>
              <a:t>,</a:t>
            </a:r>
            <a:r>
              <a:rPr lang="en-US" sz="1200" b="1" baseline="0" dirty="0" smtClean="0"/>
              <a:t> </a:t>
            </a:r>
            <a:r>
              <a:rPr lang="en-US" sz="1200" b="0" baseline="0" dirty="0" smtClean="0"/>
              <a:t>in the </a:t>
            </a:r>
            <a:r>
              <a:rPr lang="en-US" sz="1200" b="1" baseline="0" dirty="0" smtClean="0"/>
              <a:t>Start </a:t>
            </a:r>
            <a:r>
              <a:rPr lang="en-US" sz="1200" b="0" baseline="0" dirty="0" smtClean="0"/>
              <a:t>list, select </a:t>
            </a:r>
            <a:r>
              <a:rPr lang="en-US" sz="1200" b="1" baseline="0" dirty="0" smtClean="0"/>
              <a:t>On Click</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Under </a:t>
            </a:r>
            <a:r>
              <a:rPr lang="en-US" sz="1200" b="1" baseline="0" dirty="0" smtClean="0"/>
              <a:t>Modify: Curve Up</a:t>
            </a:r>
            <a:r>
              <a:rPr lang="en-US" sz="1200" b="0" baseline="0" dirty="0" smtClean="0"/>
              <a:t>,</a:t>
            </a:r>
            <a:r>
              <a:rPr lang="en-US" sz="1200" b="1" baseline="0" dirty="0" smtClean="0"/>
              <a:t> </a:t>
            </a:r>
            <a:r>
              <a:rPr lang="en-US" sz="1200" b="0" baseline="0" dirty="0" smtClean="0"/>
              <a:t>in</a:t>
            </a:r>
            <a:r>
              <a:rPr lang="en-US" sz="1200" baseline="0" dirty="0" smtClean="0"/>
              <a:t> the </a:t>
            </a:r>
            <a:r>
              <a:rPr lang="en-US" sz="1200" b="1" baseline="0" dirty="0" smtClean="0"/>
              <a:t>Speed</a:t>
            </a:r>
            <a:r>
              <a:rPr lang="en-US" sz="1200" baseline="0" dirty="0" smtClean="0"/>
              <a:t> list, select </a:t>
            </a:r>
            <a:r>
              <a:rPr lang="en-US" sz="1200" b="1" baseline="0" dirty="0" smtClean="0"/>
              <a:t>Very Fast</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4"/>
              <a:tabLst/>
              <a:defRPr/>
            </a:pPr>
            <a:r>
              <a:rPr lang="en-US" sz="1200" baseline="0" dirty="0" smtClean="0"/>
              <a:t>Also in the </a:t>
            </a:r>
            <a:r>
              <a:rPr lang="en-US" sz="1200" b="1" baseline="0" dirty="0" smtClean="0"/>
              <a:t>Custom Animation </a:t>
            </a:r>
            <a:r>
              <a:rPr lang="en-US" sz="1200" b="0" baseline="0" dirty="0" smtClean="0"/>
              <a:t>task </a:t>
            </a:r>
            <a:r>
              <a:rPr lang="en-US" sz="1200" baseline="0" dirty="0" smtClean="0"/>
              <a:t>pane, select the seventh wipe effect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Click </a:t>
            </a:r>
            <a:r>
              <a:rPr lang="en-US" sz="1200" b="1" baseline="0" dirty="0" smtClean="0"/>
              <a:t>Change</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 Effects</a:t>
            </a:r>
            <a:r>
              <a:rPr lang="en-US" sz="1200" b="0" baseline="0" dirty="0" smtClean="0"/>
              <a:t>.</a:t>
            </a:r>
            <a:r>
              <a:rPr lang="en-US" sz="1200" baseline="0" dirty="0" smtClean="0"/>
              <a:t> </a:t>
            </a:r>
            <a:r>
              <a:rPr lang="en-US" sz="1200" b="0" baseline="0" dirty="0" smtClean="0"/>
              <a:t>In the </a:t>
            </a:r>
            <a:r>
              <a:rPr lang="en-US" sz="1200" b="1" baseline="0" dirty="0" smtClean="0"/>
              <a:t>Change Entrance Effect </a:t>
            </a:r>
            <a:r>
              <a:rPr lang="en-US" sz="1200" b="0" baseline="0" dirty="0" smtClean="0"/>
              <a:t>dialog box,</a:t>
            </a:r>
            <a:r>
              <a:rPr lang="en-US" sz="1200" baseline="0" dirty="0" smtClean="0"/>
              <a:t> under </a:t>
            </a:r>
            <a:r>
              <a:rPr lang="en-US" sz="1200" b="1" baseline="0" dirty="0" smtClean="0"/>
              <a:t>Moderate</a:t>
            </a:r>
            <a:r>
              <a:rPr lang="en-US" sz="1200" baseline="0" dirty="0" smtClean="0"/>
              <a:t>, click </a:t>
            </a:r>
            <a:r>
              <a:rPr lang="en-US" sz="1200" b="1" baseline="0" dirty="0" smtClean="0"/>
              <a:t>Descend</a:t>
            </a:r>
            <a:r>
              <a:rPr lang="en-US" sz="120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Under </a:t>
            </a:r>
            <a:r>
              <a:rPr lang="en-US" sz="1200" b="1" baseline="0" dirty="0" smtClean="0"/>
              <a:t>Modify: Descend</a:t>
            </a:r>
            <a:r>
              <a:rPr lang="en-US" sz="1200" b="0" baseline="0" dirty="0" smtClean="0"/>
              <a:t>,</a:t>
            </a:r>
            <a:r>
              <a:rPr lang="en-US" sz="1200" b="1" baseline="0" dirty="0" smtClean="0"/>
              <a:t> </a:t>
            </a:r>
            <a:r>
              <a:rPr lang="en-US" sz="1200" b="0" baseline="0" dirty="0" smtClean="0"/>
              <a:t>in the </a:t>
            </a:r>
            <a:r>
              <a:rPr lang="en-US" sz="1200" b="1" baseline="0" dirty="0" smtClean="0"/>
              <a:t>Start </a:t>
            </a:r>
            <a:r>
              <a:rPr lang="en-US" sz="1200" b="0" baseline="0" dirty="0" smtClean="0"/>
              <a:t>list, select </a:t>
            </a:r>
            <a:r>
              <a:rPr lang="en-US" sz="1200" b="1" baseline="0" dirty="0" smtClean="0"/>
              <a:t>After Previous</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Under </a:t>
            </a:r>
            <a:r>
              <a:rPr lang="en-US" sz="1200" b="1" baseline="0" dirty="0" smtClean="0"/>
              <a:t>Modify: Descend</a:t>
            </a:r>
            <a:r>
              <a:rPr lang="en-US" sz="1200" b="0" baseline="0" dirty="0" smtClean="0"/>
              <a:t>,</a:t>
            </a:r>
            <a:r>
              <a:rPr lang="en-US" sz="1200" b="1" baseline="0" dirty="0" smtClean="0"/>
              <a:t> </a:t>
            </a:r>
            <a:r>
              <a:rPr lang="en-US" sz="1200" b="0" baseline="0" dirty="0" smtClean="0"/>
              <a:t>in</a:t>
            </a:r>
            <a:r>
              <a:rPr lang="en-US" sz="1200" baseline="0" dirty="0" smtClean="0"/>
              <a:t> the </a:t>
            </a:r>
            <a:r>
              <a:rPr lang="en-US" sz="1200" b="1" baseline="0" dirty="0" smtClean="0"/>
              <a:t>Speed</a:t>
            </a:r>
            <a:r>
              <a:rPr lang="en-US" sz="1200" baseline="0" dirty="0" smtClean="0"/>
              <a:t> list, select </a:t>
            </a:r>
            <a:r>
              <a:rPr lang="en-US" sz="1200" b="1" baseline="0" dirty="0" smtClean="0"/>
              <a:t>Very Fast</a:t>
            </a:r>
            <a:r>
              <a:rPr lang="en-US" sz="1200" b="0" baseline="0" dirty="0" smtClean="0"/>
              <a:t>.</a:t>
            </a:r>
          </a:p>
          <a:p>
            <a:endParaRPr lang="en-US" sz="1200" dirty="0" smtClean="0"/>
          </a:p>
          <a:p>
            <a:endParaRPr lang="en-US" sz="120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Linear Right </a:t>
            </a:r>
            <a:r>
              <a:rPr lang="en-US" sz="1200" b="0" kern="1200" dirty="0" smtClean="0">
                <a:solidFill>
                  <a:schemeClr val="tx1"/>
                </a:solidFill>
                <a:latin typeface="+mn-lt"/>
                <a:ea typeface="+mn-ea"/>
                <a:cs typeface="+mn-cs"/>
              </a:rPr>
              <a:t>(first row, fourth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39%</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Olive Green, Accent 3, Lighter 60%</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(third row, seventh option from the left)</a:t>
            </a:r>
            <a:r>
              <a:rPr lang="en-US" sz="1200" b="0" kern="1200" dirty="0" smtClean="0">
                <a:solidFill>
                  <a:schemeClr val="tx1"/>
                </a:solidFill>
                <a:latin typeface="+mn-lt"/>
                <a:ea typeface="+mn-ea"/>
                <a:cs typeface="+mn-cs"/>
              </a:rPr>
              <a:t>.</a:t>
            </a:r>
          </a:p>
          <a:p>
            <a:pPr marL="1143000" lvl="2" indent="-228600">
              <a:buFont typeface="Arial" pitchFamily="34" charset="0"/>
              <a:buChar char="•"/>
            </a:pPr>
            <a:endParaRPr lang="en-US" sz="1200" b="0" kern="1200" dirty="0" smtClean="0">
              <a:solidFill>
                <a:schemeClr val="tx1"/>
              </a:solidFill>
              <a:latin typeface="+mn-lt"/>
              <a:ea typeface="+mn-ea"/>
              <a:cs typeface="+mn-cs"/>
            </a:endParaRPr>
          </a:p>
          <a:p>
            <a:pPr marL="1143000" lvl="2" indent="-228600">
              <a:buFont typeface="Arial" pitchFamily="34" charset="0"/>
              <a:buChar char="•"/>
            </a:pPr>
            <a:endParaRPr lang="en-US" sz="1200" b="0" kern="1200" dirty="0" smtClean="0">
              <a:solidFill>
                <a:schemeClr val="tx1"/>
              </a:solidFill>
              <a:latin typeface="+mn-lt"/>
              <a:ea typeface="+mn-ea"/>
              <a:cs typeface="+mn-cs"/>
            </a:endParaRPr>
          </a:p>
          <a:p>
            <a:pPr marL="342900" indent="-342900">
              <a:buFont typeface="+mj-lt"/>
              <a:buNone/>
            </a:pPr>
            <a:r>
              <a:rPr lang="en-US" sz="1200" dirty="0" smtClean="0"/>
              <a:t>To increase the size of the SmartArt graphic</a:t>
            </a:r>
            <a:r>
              <a:rPr lang="en-US" sz="1200" baseline="0" dirty="0" smtClean="0"/>
              <a:t> so that it spans the entire slide, do the following:</a:t>
            </a:r>
          </a:p>
          <a:p>
            <a:pPr marL="228600" lvl="0" indent="-228600">
              <a:buFont typeface="+mj-lt"/>
              <a:buAutoNum type="arabicPeriod"/>
            </a:pPr>
            <a:r>
              <a:rPr lang="en-US" sz="1200" baseline="0" dirty="0" smtClean="0"/>
              <a:t>On the slide, select the graphic. </a:t>
            </a:r>
          </a:p>
          <a:p>
            <a:pPr marL="228600" lvl="0" indent="-228600">
              <a:buFont typeface="+mj-lt"/>
              <a:buAutoNum type="arabicPeriod"/>
            </a:pPr>
            <a:r>
              <a:rPr lang="en-US" sz="1200" baseline="0" dirty="0" smtClean="0"/>
              <a:t>Point to the top right corner of the graphic border, until a two-headed arrow appears. Drag the top right corner of the graphic border into the top right corner of the slide.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Point to the bottom left corner of the graphic border, until a two-headed arrow appears. Drag the bottom left corner of the graphic border into the bottom left corner of the slide. </a:t>
            </a:r>
          </a:p>
          <a:p>
            <a:pPr marL="342900" indent="-342900">
              <a:buFont typeface="+mj-lt"/>
              <a:buNone/>
            </a:pPr>
            <a:endParaRPr lang="en-US" sz="1200" dirty="0" smtClean="0"/>
          </a:p>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0035A-FD80-46DF-89C3-C164B8E26758}" type="datetimeFigureOut">
              <a:rPr lang="en-US" smtClean="0">
                <a:solidFill>
                  <a:prstClr val="black">
                    <a:tint val="75000"/>
                  </a:prstClr>
                </a:solidFill>
              </a:rPr>
              <a:pPr/>
              <a:t>3/27/2020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86533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0D56F3-4731-48E2-9359-0C4944E925BD}" type="datetimeFigureOut">
              <a:rPr lang="en-US">
                <a:solidFill>
                  <a:prstClr val="black">
                    <a:tint val="75000"/>
                  </a:prstClr>
                </a:solidFill>
              </a:rPr>
              <a:pPr/>
              <a:t>3/27/2020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3693121"/>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CA80035A-FD80-46DF-89C3-C164B8E26758}" type="datetimeFigureOut">
              <a:rPr lang="en-US" smtClean="0">
                <a:solidFill>
                  <a:prstClr val="black">
                    <a:tint val="75000"/>
                  </a:prstClr>
                </a:solidFill>
              </a:rPr>
              <a:pPr rtl="0"/>
              <a:t>3/27/2020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946CEB0F-6F70-4883-991C-25F76AF394E3}" type="slidenum">
              <a:rPr lang="en-US" smtClean="0">
                <a:solidFill>
                  <a:prstClr val="black">
                    <a:tint val="75000"/>
                  </a:prstClr>
                </a:solidFill>
              </a:rPr>
              <a:pPr rtl="0"/>
              <a:t>‹#›</a:t>
            </a:fld>
            <a:endParaRPr lang="en-US" dirty="0">
              <a:solidFill>
                <a:prstClr val="black">
                  <a:tint val="75000"/>
                </a:prstClr>
              </a:solidFill>
            </a:endParaRPr>
          </a:p>
        </p:txBody>
      </p:sp>
    </p:spTree>
    <p:extLst>
      <p:ext uri="{BB962C8B-B14F-4D97-AF65-F5344CB8AC3E}">
        <p14:creationId xmlns:p14="http://schemas.microsoft.com/office/powerpoint/2010/main" val="230909547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4C0D56F3-4731-48E2-9359-0C4944E925BD}" type="datetimeFigureOut">
              <a:rPr lang="en-US">
                <a:solidFill>
                  <a:prstClr val="black">
                    <a:tint val="75000"/>
                  </a:prstClr>
                </a:solidFill>
              </a:rPr>
              <a:pPr rtl="0"/>
              <a:t>3/27/2020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0FDF1749-96DE-4B7F-AEED-74927F1452F8}" type="slidenum">
              <a:rPr lang="en-US">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3717530507"/>
      </p:ext>
    </p:extLst>
  </p:cSld>
  <p:clrMap bg1="lt1" tx1="dk1" bg2="lt2" tx2="dk2" accent1="accent1" accent2="accent2" accent3="accent3" accent4="accent4" accent5="accent5" accent6="accent6" hlink="hlink" folHlink="folHlink"/>
  <p:sldLayoutIdLst>
    <p:sldLayoutId id="2147483663" r:id="rId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lumMod val="7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420"/>
            <a:ext cx="9144000" cy="6858000"/>
          </a:xfrm>
          <a:prstGeom prst="rect">
            <a:avLst/>
          </a:prstGeom>
        </p:spPr>
      </p:pic>
      <p:sp>
        <p:nvSpPr>
          <p:cNvPr id="2" name="TextBox 1"/>
          <p:cNvSpPr txBox="1"/>
          <p:nvPr/>
        </p:nvSpPr>
        <p:spPr>
          <a:xfrm>
            <a:off x="1992491" y="3415308"/>
            <a:ext cx="7040290" cy="2554545"/>
          </a:xfrm>
          <a:prstGeom prst="rect">
            <a:avLst/>
          </a:prstGeom>
          <a:noFill/>
        </p:spPr>
        <p:txBody>
          <a:bodyPr wrap="square" rtlCol="1">
            <a:spAutoFit/>
          </a:bodyPr>
          <a:lstStyle/>
          <a:p>
            <a:pPr algn="ctr">
              <a:spcBef>
                <a:spcPts val="600"/>
              </a:spcBef>
              <a:spcAft>
                <a:spcPts val="600"/>
              </a:spcAft>
            </a:pPr>
            <a:r>
              <a:rPr lang="ar-EG" sz="6000" b="1" dirty="0" smtClean="0">
                <a:solidFill>
                  <a:srgbClr val="0000FF"/>
                </a:solidFill>
                <a:cs typeface="PT Bold Heading" pitchFamily="2" charset="-78"/>
              </a:rPr>
              <a:t>نصوص فلسفية</a:t>
            </a:r>
            <a:endParaRPr lang="ar-EG" sz="6000" b="1" dirty="0">
              <a:solidFill>
                <a:srgbClr val="0000FF"/>
              </a:solidFill>
              <a:cs typeface="PT Bold Heading" pitchFamily="2" charset="-78"/>
            </a:endParaRPr>
          </a:p>
          <a:p>
            <a:pPr algn="ctr">
              <a:spcBef>
                <a:spcPts val="600"/>
              </a:spcBef>
              <a:spcAft>
                <a:spcPts val="600"/>
              </a:spcAft>
            </a:pPr>
            <a:r>
              <a:rPr lang="ar-EG" sz="4800" b="1" dirty="0" err="1">
                <a:solidFill>
                  <a:srgbClr val="0000FF"/>
                </a:solidFill>
                <a:cs typeface="PT Bold Heading" pitchFamily="2" charset="-78"/>
              </a:rPr>
              <a:t>أ.د</a:t>
            </a:r>
            <a:r>
              <a:rPr lang="ar-EG" sz="4800" b="1" dirty="0">
                <a:solidFill>
                  <a:srgbClr val="0000FF"/>
                </a:solidFill>
                <a:cs typeface="PT Bold Heading" pitchFamily="2" charset="-78"/>
              </a:rPr>
              <a:t>/ عبير </a:t>
            </a:r>
            <a:r>
              <a:rPr lang="ar-EG" sz="4800" b="1" dirty="0" smtClean="0">
                <a:solidFill>
                  <a:srgbClr val="0000FF"/>
                </a:solidFill>
                <a:cs typeface="PT Bold Heading" pitchFamily="2" charset="-78"/>
              </a:rPr>
              <a:t>الرباط</a:t>
            </a:r>
          </a:p>
          <a:p>
            <a:pPr algn="ctr">
              <a:spcBef>
                <a:spcPts val="600"/>
              </a:spcBef>
              <a:spcAft>
                <a:spcPts val="600"/>
              </a:spcAft>
            </a:pPr>
            <a:r>
              <a:rPr lang="ar-EG" sz="3200" b="1" smtClean="0">
                <a:solidFill>
                  <a:srgbClr val="0000FF"/>
                </a:solidFill>
                <a:cs typeface="PT Bold Heading" pitchFamily="2" charset="-78"/>
              </a:rPr>
              <a:t>المحاضرة الثالثة</a:t>
            </a:r>
            <a:endParaRPr lang="ar-EG" sz="3200" b="1" dirty="0">
              <a:solidFill>
                <a:srgbClr val="0000FF"/>
              </a:solidFill>
              <a:cs typeface="PT Bold Heading" pitchFamily="2" charset="-78"/>
            </a:endParaRPr>
          </a:p>
        </p:txBody>
      </p:sp>
    </p:spTree>
    <p:extLst>
      <p:ext uri="{BB962C8B-B14F-4D97-AF65-F5344CB8AC3E}">
        <p14:creationId xmlns:p14="http://schemas.microsoft.com/office/powerpoint/2010/main" val="3347762288"/>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742950" indent="-742950" algn="just">
              <a:lnSpc>
                <a:spcPct val="150000"/>
              </a:lnSpc>
              <a:buFont typeface="+mj-lt"/>
              <a:buAutoNum type="arabicPeriod"/>
            </a:pPr>
            <a:r>
              <a:rPr lang="ar-SA" sz="4000" dirty="0">
                <a:solidFill>
                  <a:srgbClr val="C00000"/>
                </a:solidFill>
                <a:cs typeface="PT Bold Heading" pitchFamily="2" charset="-78"/>
              </a:rPr>
              <a:t>تناقض أحكام العقل.</a:t>
            </a:r>
          </a:p>
          <a:p>
            <a:pPr marL="742950" indent="-742950" algn="just">
              <a:lnSpc>
                <a:spcPct val="150000"/>
              </a:lnSpc>
              <a:buFont typeface="+mj-lt"/>
              <a:buAutoNum type="arabicPeriod"/>
            </a:pPr>
            <a:r>
              <a:rPr lang="ar-SA" sz="4000" dirty="0">
                <a:solidFill>
                  <a:srgbClr val="C00000"/>
                </a:solidFill>
                <a:cs typeface="PT Bold Heading" pitchFamily="2" charset="-78"/>
              </a:rPr>
              <a:t>نسبية المعرفة.</a:t>
            </a:r>
          </a:p>
          <a:p>
            <a:pPr marL="742950" indent="-742950" algn="just">
              <a:lnSpc>
                <a:spcPct val="150000"/>
              </a:lnSpc>
              <a:buFont typeface="+mj-lt"/>
              <a:buAutoNum type="arabicPeriod"/>
            </a:pPr>
            <a:r>
              <a:rPr lang="ar-SA" sz="4000" dirty="0">
                <a:solidFill>
                  <a:srgbClr val="C00000"/>
                </a:solidFill>
                <a:cs typeface="PT Bold Heading" pitchFamily="2" charset="-78"/>
              </a:rPr>
              <a:t>تسلسل البراهين تسلسلا لا نهاية له.</a:t>
            </a:r>
          </a:p>
          <a:p>
            <a:pPr marL="742950" indent="-742950" algn="just">
              <a:lnSpc>
                <a:spcPct val="150000"/>
              </a:lnSpc>
              <a:buFont typeface="+mj-lt"/>
              <a:buAutoNum type="arabicPeriod"/>
            </a:pPr>
            <a:r>
              <a:rPr lang="ar-SA" sz="4000" dirty="0">
                <a:solidFill>
                  <a:srgbClr val="C00000"/>
                </a:solidFill>
                <a:cs typeface="PT Bold Heading" pitchFamily="2" charset="-78"/>
              </a:rPr>
              <a:t>عجز العقل عن إثبات شرعية قوانينه.</a:t>
            </a:r>
          </a:p>
          <a:p>
            <a:pPr marL="742950" indent="-742950" algn="just">
              <a:lnSpc>
                <a:spcPct val="150000"/>
              </a:lnSpc>
              <a:buFont typeface="+mj-lt"/>
              <a:buAutoNum type="arabicPeriod"/>
            </a:pPr>
            <a:r>
              <a:rPr lang="ar-SA" sz="4000" dirty="0">
                <a:solidFill>
                  <a:srgbClr val="C00000"/>
                </a:solidFill>
                <a:cs typeface="PT Bold Heading" pitchFamily="2" charset="-78"/>
              </a:rPr>
              <a:t>الدور الفاسد وهو أن العقل كثيرا ما يبرهن علي الشيء بشيء آخر لا يمكن البرهان عليه إلا بالأول.</a:t>
            </a:r>
          </a:p>
        </p:txBody>
      </p:sp>
    </p:spTree>
    <p:extLst>
      <p:ext uri="{BB962C8B-B14F-4D97-AF65-F5344CB8AC3E}">
        <p14:creationId xmlns:p14="http://schemas.microsoft.com/office/powerpoint/2010/main" val="19558520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39000">
              <a:schemeClr val="bg1"/>
            </a:gs>
            <a:gs pos="100000">
              <a:schemeClr val="accent3">
                <a:lumMod val="40000"/>
                <a:lumOff val="60000"/>
              </a:schemeClr>
            </a:gs>
          </a:gsLst>
          <a:lin ang="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755576" y="5301208"/>
            <a:ext cx="7200800" cy="1200329"/>
          </a:xfrm>
          <a:prstGeom prst="rect">
            <a:avLst/>
          </a:prstGeom>
          <a:noFill/>
        </p:spPr>
        <p:txBody>
          <a:bodyPr wrap="square" rtlCol="1">
            <a:spAutoFit/>
          </a:bodyPr>
          <a:lstStyle/>
          <a:p>
            <a:pPr lvl="0"/>
            <a:r>
              <a:rPr lang="ar-EG" sz="7200" dirty="0">
                <a:solidFill>
                  <a:schemeClr val="accent3">
                    <a:lumMod val="75000"/>
                  </a:schemeClr>
                </a:solidFill>
                <a:cs typeface="PT Bold Heading" pitchFamily="2" charset="-78"/>
              </a:rPr>
              <a:t>إلى </a:t>
            </a:r>
            <a:r>
              <a:rPr lang="ar-EG" sz="7200" dirty="0">
                <a:solidFill>
                  <a:schemeClr val="accent5">
                    <a:lumMod val="75000"/>
                  </a:schemeClr>
                </a:solidFill>
                <a:cs typeface="PT Bold Heading" pitchFamily="2" charset="-78"/>
              </a:rPr>
              <a:t>المحاضرة </a:t>
            </a:r>
            <a:r>
              <a:rPr lang="ar-EG" sz="7200" dirty="0">
                <a:solidFill>
                  <a:schemeClr val="accent4">
                    <a:lumMod val="75000"/>
                  </a:schemeClr>
                </a:solidFill>
                <a:cs typeface="PT Bold Heading" pitchFamily="2" charset="-78"/>
              </a:rPr>
              <a:t>القادمة</a:t>
            </a:r>
            <a:r>
              <a:rPr lang="ar-EG" sz="7200" dirty="0">
                <a:solidFill>
                  <a:schemeClr val="accent3">
                    <a:lumMod val="75000"/>
                  </a:schemeClr>
                </a:solidFill>
                <a:cs typeface="PT Bold Heading" pitchFamily="2" charset="-78"/>
              </a:rPr>
              <a:t> </a:t>
            </a:r>
            <a:endParaRPr lang="ar-EG" sz="7200" dirty="0"/>
          </a:p>
        </p:txBody>
      </p:sp>
      <p:sp>
        <p:nvSpPr>
          <p:cNvPr id="4" name="Curved Down Arrow 3"/>
          <p:cNvSpPr/>
          <p:nvPr/>
        </p:nvSpPr>
        <p:spPr>
          <a:xfrm rot="979810">
            <a:off x="2567605" y="2272999"/>
            <a:ext cx="3900576" cy="2180397"/>
          </a:xfrm>
          <a:prstGeom prst="curvedDownArrow">
            <a:avLst/>
          </a:prstGeom>
        </p:spPr>
        <p:style>
          <a:lnRef idx="3">
            <a:schemeClr val="lt1"/>
          </a:lnRef>
          <a:fillRef idx="1">
            <a:schemeClr val="accent2"/>
          </a:fillRef>
          <a:effectRef idx="1">
            <a:schemeClr val="accent2"/>
          </a:effectRef>
          <a:fontRef idx="minor">
            <a:schemeClr val="lt1"/>
          </a:fontRef>
        </p:style>
        <p:txBody>
          <a:bodyPr rtlCol="1" anchor="ctr"/>
          <a:lstStyle/>
          <a:p>
            <a:pPr algn="ctr"/>
            <a:endParaRPr lang="ar-EG">
              <a:solidFill>
                <a:schemeClr val="tx1"/>
              </a:solidFill>
            </a:endParaRPr>
          </a:p>
        </p:txBody>
      </p:sp>
    </p:spTree>
    <p:extLst>
      <p:ext uri="{BB962C8B-B14F-4D97-AF65-F5344CB8AC3E}">
        <p14:creationId xmlns:p14="http://schemas.microsoft.com/office/powerpoint/2010/main" val="2440478311"/>
      </p:ext>
    </p:extLst>
  </p:cSld>
  <p:clrMapOvr>
    <a:masterClrMapping/>
  </p:clrMapOvr>
  <mc:AlternateContent xmlns:mc="http://schemas.openxmlformats.org/markup-compatibility/2006">
    <mc:Choice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ar-SA" sz="4000" dirty="0" err="1" smtClean="0">
                <a:solidFill>
                  <a:srgbClr val="C00000"/>
                </a:solidFill>
                <a:cs typeface="PT Bold Heading" pitchFamily="2" charset="-78"/>
              </a:rPr>
              <a:t>ايروس</a:t>
            </a:r>
            <a:endParaRPr lang="ar-SA" sz="4000" dirty="0">
              <a:solidFill>
                <a:srgbClr val="C00000"/>
              </a:solidFill>
              <a:cs typeface="PT Bold Heading" pitchFamily="2" charset="-78"/>
            </a:endParaRPr>
          </a:p>
          <a:p>
            <a:pPr algn="ctr">
              <a:lnSpc>
                <a:spcPct val="150000"/>
              </a:lnSpc>
            </a:pPr>
            <a:r>
              <a:rPr lang="en-US" sz="4000" dirty="0" smtClean="0">
                <a:solidFill>
                  <a:srgbClr val="C00000"/>
                </a:solidFill>
                <a:latin typeface="Arial Black" pitchFamily="34" charset="0"/>
                <a:cs typeface="PT Bold Heading" pitchFamily="2" charset="-78"/>
              </a:rPr>
              <a:t>Eros</a:t>
            </a:r>
            <a:endParaRPr lang="ar-EG" sz="4000" dirty="0" smtClean="0">
              <a:solidFill>
                <a:srgbClr val="C00000"/>
              </a:solidFill>
              <a:latin typeface="Arial Black" pitchFamily="34" charset="0"/>
              <a:cs typeface="PT Bold Heading" pitchFamily="2" charset="-78"/>
            </a:endParaRPr>
          </a:p>
          <a:p>
            <a:pPr algn="just">
              <a:lnSpc>
                <a:spcPct val="150000"/>
              </a:lnSpc>
            </a:pPr>
            <a:endParaRPr lang="ar-EG" sz="4000" dirty="0" smtClean="0">
              <a:solidFill>
                <a:srgbClr val="C00000"/>
              </a:solidFill>
              <a:cs typeface="PT Bold Heading" pitchFamily="2" charset="-78"/>
            </a:endParaRPr>
          </a:p>
          <a:p>
            <a:pPr algn="just">
              <a:lnSpc>
                <a:spcPct val="150000"/>
              </a:lnSpc>
            </a:pPr>
            <a:r>
              <a:rPr lang="ar-SA" sz="4000" dirty="0" err="1" smtClean="0">
                <a:solidFill>
                  <a:srgbClr val="C00000"/>
                </a:solidFill>
                <a:cs typeface="PT Bold Heading" pitchFamily="2" charset="-78"/>
              </a:rPr>
              <a:t>ايروس</a:t>
            </a:r>
            <a:r>
              <a:rPr lang="ar-SA" sz="4000" dirty="0" smtClean="0">
                <a:solidFill>
                  <a:srgbClr val="C00000"/>
                </a:solidFill>
                <a:cs typeface="PT Bold Heading" pitchFamily="2" charset="-78"/>
              </a:rPr>
              <a:t> </a:t>
            </a:r>
            <a:r>
              <a:rPr lang="ar-SA" sz="4000" dirty="0">
                <a:solidFill>
                  <a:srgbClr val="C00000"/>
                </a:solidFill>
                <a:cs typeface="PT Bold Heading" pitchFamily="2" charset="-78"/>
              </a:rPr>
              <a:t>اله الحب عند اليونان.</a:t>
            </a:r>
          </a:p>
          <a:p>
            <a:pPr algn="just">
              <a:lnSpc>
                <a:spcPct val="150000"/>
              </a:lnSpc>
            </a:pPr>
            <a:r>
              <a:rPr lang="ar-SA" sz="4000" dirty="0" err="1">
                <a:solidFill>
                  <a:srgbClr val="C00000"/>
                </a:solidFill>
                <a:cs typeface="PT Bold Heading" pitchFamily="2" charset="-78"/>
              </a:rPr>
              <a:t>وايروس</a:t>
            </a:r>
            <a:r>
              <a:rPr lang="ar-SA" sz="4000" dirty="0">
                <a:solidFill>
                  <a:srgbClr val="C00000"/>
                </a:solidFill>
                <a:cs typeface="PT Bold Heading" pitchFamily="2" charset="-78"/>
              </a:rPr>
              <a:t> أيضا هو الحب أو الرغبة الجنسية، وهى مقابلة للصداقة </a:t>
            </a:r>
            <a:r>
              <a:rPr lang="ar-SA" sz="4000" dirty="0" smtClean="0">
                <a:solidFill>
                  <a:srgbClr val="C00000"/>
                </a:solidFill>
                <a:cs typeface="PT Bold Heading" pitchFamily="2" charset="-78"/>
              </a:rPr>
              <a:t>والمحبة</a:t>
            </a:r>
            <a:r>
              <a:rPr lang="ar-EG" sz="4000" dirty="0">
                <a:solidFill>
                  <a:srgbClr val="C00000"/>
                </a:solidFill>
                <a:cs typeface="PT Bold Heading" pitchFamily="2" charset="-78"/>
              </a:rPr>
              <a:t>.</a:t>
            </a:r>
            <a:endParaRPr lang="ar-SA" sz="4000" dirty="0">
              <a:solidFill>
                <a:srgbClr val="C00000"/>
              </a:solidFill>
              <a:cs typeface="PT Bold Heading" pitchFamily="2" charset="-78"/>
            </a:endParaRPr>
          </a:p>
          <a:p>
            <a:pPr algn="just">
              <a:lnSpc>
                <a:spcPct val="150000"/>
              </a:lnSpc>
            </a:pPr>
            <a:endParaRPr lang="ar-SA" sz="4000" dirty="0">
              <a:solidFill>
                <a:srgbClr val="C00000"/>
              </a:solidFill>
              <a:cs typeface="PT Bold Heading" pitchFamily="2" charset="-78"/>
            </a:endParaRPr>
          </a:p>
        </p:txBody>
      </p:sp>
    </p:spTree>
    <p:extLst>
      <p:ext uri="{BB962C8B-B14F-4D97-AF65-F5344CB8AC3E}">
        <p14:creationId xmlns:p14="http://schemas.microsoft.com/office/powerpoint/2010/main" val="2007743818"/>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endParaRPr lang="ar-EG" sz="4000" dirty="0">
              <a:solidFill>
                <a:srgbClr val="C00000"/>
              </a:solidFill>
              <a:cs typeface="PT Bold Heading" pitchFamily="2" charset="-7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8184" y="339616"/>
            <a:ext cx="2441312" cy="244131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4107439"/>
            <a:ext cx="2520280" cy="2399746"/>
          </a:xfrm>
          <a:prstGeom prst="rect">
            <a:avLst/>
          </a:prstGeom>
        </p:spPr>
      </p:pic>
    </p:spTree>
    <p:extLst>
      <p:ext uri="{BB962C8B-B14F-4D97-AF65-F5344CB8AC3E}">
        <p14:creationId xmlns:p14="http://schemas.microsoft.com/office/powerpoint/2010/main" val="408791407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200000"/>
              </a:lnSpc>
            </a:pPr>
            <a:r>
              <a:rPr lang="ar-SA" sz="4000" dirty="0">
                <a:solidFill>
                  <a:srgbClr val="C00000"/>
                </a:solidFill>
                <a:cs typeface="PT Bold Heading" pitchFamily="2" charset="-78"/>
              </a:rPr>
              <a:t>ولكن العلماء توسعوا بعد ذلك في استعمال هذا اللفظ فأطلقوه على كل رغبة أو ميل، أو أمنية، أو هوى.</a:t>
            </a:r>
          </a:p>
        </p:txBody>
      </p:sp>
    </p:spTree>
    <p:extLst>
      <p:ext uri="{BB962C8B-B14F-4D97-AF65-F5344CB8AC3E}">
        <p14:creationId xmlns:p14="http://schemas.microsoft.com/office/powerpoint/2010/main" val="2711906744"/>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endParaRPr lang="ar-EG" sz="4000" dirty="0">
              <a:solidFill>
                <a:srgbClr val="C00000"/>
              </a:solidFill>
              <a:cs typeface="PT Bold Heading" pitchFamily="2" charset="-78"/>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8811" y="1029177"/>
            <a:ext cx="4662362" cy="4662362"/>
          </a:xfrm>
          <a:prstGeom prst="rect">
            <a:avLst/>
          </a:prstGeom>
        </p:spPr>
      </p:pic>
    </p:spTree>
    <p:extLst>
      <p:ext uri="{BB962C8B-B14F-4D97-AF65-F5344CB8AC3E}">
        <p14:creationId xmlns:p14="http://schemas.microsoft.com/office/powerpoint/2010/main" val="30303119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EG" sz="4000" dirty="0" err="1" smtClean="0">
                <a:solidFill>
                  <a:srgbClr val="00B050"/>
                </a:solidFill>
                <a:effectLst>
                  <a:innerShdw blurRad="63500" dist="50800" dir="13500000">
                    <a:prstClr val="black">
                      <a:alpha val="50000"/>
                    </a:prstClr>
                  </a:innerShdw>
                </a:effectLst>
                <a:cs typeface="PT Bold Heading" pitchFamily="2" charset="-78"/>
              </a:rPr>
              <a:t>البراجماتية</a:t>
            </a:r>
            <a:endParaRPr lang="ar-EG" sz="4000" dirty="0">
              <a:solidFill>
                <a:srgbClr val="00B050"/>
              </a:solidFill>
              <a:effectLst>
                <a:innerShdw blurRad="63500" dist="50800" dir="13500000">
                  <a:prstClr val="black">
                    <a:alpha val="50000"/>
                  </a:prstClr>
                </a:innerShdw>
              </a:effectLst>
              <a:cs typeface="PT Bold Heading" pitchFamily="2" charset="-78"/>
            </a:endParaRPr>
          </a:p>
          <a:p>
            <a:pPr algn="ctr"/>
            <a:r>
              <a:rPr lang="en-US" sz="4000" dirty="0" smtClean="0">
                <a:solidFill>
                  <a:srgbClr val="00B050"/>
                </a:solidFill>
                <a:effectLst>
                  <a:innerShdw blurRad="63500" dist="50800" dir="13500000">
                    <a:prstClr val="black">
                      <a:alpha val="50000"/>
                    </a:prstClr>
                  </a:innerShdw>
                </a:effectLst>
                <a:latin typeface="Arial Black" pitchFamily="34" charset="0"/>
                <a:cs typeface="PT Bold Heading" pitchFamily="2" charset="-78"/>
              </a:rPr>
              <a:t>Pragmatism</a:t>
            </a:r>
            <a:endParaRPr lang="ar-EG" sz="4000" dirty="0" smtClean="0">
              <a:solidFill>
                <a:srgbClr val="00B050"/>
              </a:solidFill>
              <a:effectLst>
                <a:innerShdw blurRad="63500" dist="50800" dir="13500000">
                  <a:prstClr val="black">
                    <a:alpha val="50000"/>
                  </a:prstClr>
                </a:innerShdw>
              </a:effectLst>
              <a:latin typeface="Arial Black" pitchFamily="34" charset="0"/>
              <a:cs typeface="PT Bold Heading" pitchFamily="2" charset="-78"/>
            </a:endParaRPr>
          </a:p>
          <a:p>
            <a:pPr algn="ctr"/>
            <a:endParaRPr lang="ar-EG"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endParaRPr>
          </a:p>
          <a:p>
            <a:pPr algn="just">
              <a:lnSpc>
                <a:spcPct val="150000"/>
              </a:lnSpc>
            </a:pPr>
            <a:r>
              <a:rPr lang="ar-EG" sz="3200" dirty="0" err="1" smtClean="0">
                <a:solidFill>
                  <a:srgbClr val="00B050"/>
                </a:solidFill>
                <a:effectLst>
                  <a:innerShdw blurRad="63500" dist="50800" dir="13500000">
                    <a:prstClr val="black">
                      <a:alpha val="50000"/>
                    </a:prstClr>
                  </a:innerShdw>
                </a:effectLst>
                <a:cs typeface="PT Bold Heading" pitchFamily="2" charset="-78"/>
              </a:rPr>
              <a:t>البراجماتية</a:t>
            </a:r>
            <a:r>
              <a:rPr lang="ar-EG" sz="3200" dirty="0" smtClean="0">
                <a:solidFill>
                  <a:srgbClr val="00B050"/>
                </a:solidFill>
                <a:effectLst>
                  <a:innerShdw blurRad="63500" dist="50800" dir="13500000">
                    <a:prstClr val="black">
                      <a:alpha val="50000"/>
                    </a:prstClr>
                  </a:innerShdw>
                </a:effectLst>
                <a:cs typeface="PT Bold Heading" pitchFamily="2" charset="-78"/>
              </a:rPr>
              <a:t>  </a:t>
            </a:r>
            <a:r>
              <a:rPr lang="ar-EG" sz="3200" dirty="0">
                <a:solidFill>
                  <a:srgbClr val="00B050"/>
                </a:solidFill>
                <a:effectLst>
                  <a:innerShdw blurRad="63500" dist="50800" dir="13500000">
                    <a:prstClr val="black">
                      <a:alpha val="50000"/>
                    </a:prstClr>
                  </a:innerShdw>
                </a:effectLst>
                <a:cs typeface="PT Bold Heading" pitchFamily="2" charset="-78"/>
              </a:rPr>
              <a:t>اسم مشتق من اللفظ اليوناني براجما ومعناه العمل، وهي مذهب فلسفى يقرر أن العقل لا يبلغ غايته إلا اذا قاد صاحبه إلي العمل الناجع، فالفكرة الصحيحة هي الفكرة الناجحة، أي الفكرة التي تحققها التجربة ، فكل ما يتحقق بالفعل هو حق ، ولا يقاس صدق القضية </a:t>
            </a:r>
            <a:r>
              <a:rPr lang="ar-EG" sz="3200" dirty="0" err="1">
                <a:solidFill>
                  <a:srgbClr val="00B050"/>
                </a:solidFill>
                <a:effectLst>
                  <a:innerShdw blurRad="63500" dist="50800" dir="13500000">
                    <a:prstClr val="black">
                      <a:alpha val="50000"/>
                    </a:prstClr>
                  </a:innerShdw>
                </a:effectLst>
                <a:cs typeface="PT Bold Heading" pitchFamily="2" charset="-78"/>
              </a:rPr>
              <a:t>الا</a:t>
            </a:r>
            <a:r>
              <a:rPr lang="ar-EG" sz="3200" dirty="0">
                <a:solidFill>
                  <a:srgbClr val="00B050"/>
                </a:solidFill>
                <a:effectLst>
                  <a:innerShdw blurRad="63500" dist="50800" dir="13500000">
                    <a:prstClr val="black">
                      <a:alpha val="50000"/>
                    </a:prstClr>
                  </a:innerShdw>
                </a:effectLst>
                <a:cs typeface="PT Bold Heading" pitchFamily="2" charset="-78"/>
              </a:rPr>
              <a:t> بنتائجها العملية.</a:t>
            </a:r>
          </a:p>
        </p:txBody>
      </p:sp>
    </p:spTree>
    <p:extLst>
      <p:ext uri="{BB962C8B-B14F-4D97-AF65-F5344CB8AC3E}">
        <p14:creationId xmlns:p14="http://schemas.microsoft.com/office/powerpoint/2010/main" val="74862636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endParaRPr lang="ar-EG" sz="4000" dirty="0">
              <a:solidFill>
                <a:srgbClr val="C00000"/>
              </a:solidFill>
              <a:cs typeface="PT Bold Heading" pitchFamily="2" charset="-78"/>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1484784"/>
            <a:ext cx="8199895" cy="3312368"/>
          </a:xfrm>
          <a:prstGeom prst="rect">
            <a:avLst/>
          </a:prstGeom>
        </p:spPr>
      </p:pic>
    </p:spTree>
    <p:extLst>
      <p:ext uri="{BB962C8B-B14F-4D97-AF65-F5344CB8AC3E}">
        <p14:creationId xmlns:p14="http://schemas.microsoft.com/office/powerpoint/2010/main" val="4060872041"/>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err="1" smtClean="0">
                <a:solidFill>
                  <a:srgbClr val="C00000"/>
                </a:solidFill>
                <a:cs typeface="PT Bold Heading" pitchFamily="2" charset="-78"/>
              </a:rPr>
              <a:t>البيرونية</a:t>
            </a:r>
            <a:endParaRPr lang="ar-SA" sz="4000" dirty="0">
              <a:solidFill>
                <a:srgbClr val="C00000"/>
              </a:solidFill>
              <a:cs typeface="PT Bold Heading" pitchFamily="2" charset="-78"/>
            </a:endParaRPr>
          </a:p>
          <a:p>
            <a:pPr algn="ctr"/>
            <a:r>
              <a:rPr lang="en-US" sz="4000" dirty="0" err="1" smtClean="0">
                <a:solidFill>
                  <a:srgbClr val="C00000"/>
                </a:solidFill>
                <a:latin typeface="Arial Black" pitchFamily="34" charset="0"/>
                <a:cs typeface="PT Bold Heading" pitchFamily="2" charset="-78"/>
              </a:rPr>
              <a:t>Pyrrhoism</a:t>
            </a:r>
            <a:endParaRPr lang="ar-EG" sz="4000" dirty="0" smtClean="0">
              <a:solidFill>
                <a:srgbClr val="C00000"/>
              </a:solidFill>
              <a:latin typeface="Arial Black" pitchFamily="34" charset="0"/>
              <a:cs typeface="PT Bold Heading" pitchFamily="2" charset="-78"/>
            </a:endParaRPr>
          </a:p>
          <a:p>
            <a:pPr algn="just"/>
            <a:endParaRPr lang="en-US" sz="4000" dirty="0">
              <a:solidFill>
                <a:srgbClr val="C00000"/>
              </a:solidFill>
              <a:latin typeface="Arial Black" pitchFamily="34" charset="0"/>
              <a:cs typeface="PT Bold Heading" pitchFamily="2" charset="-78"/>
            </a:endParaRPr>
          </a:p>
          <a:p>
            <a:pPr algn="just">
              <a:lnSpc>
                <a:spcPct val="150000"/>
              </a:lnSpc>
            </a:pPr>
            <a:r>
              <a:rPr lang="ar-SA" sz="4000" dirty="0" err="1">
                <a:solidFill>
                  <a:srgbClr val="C00000"/>
                </a:solidFill>
                <a:cs typeface="PT Bold Heading" pitchFamily="2" charset="-78"/>
              </a:rPr>
              <a:t>البيرونية</a:t>
            </a:r>
            <a:r>
              <a:rPr lang="ar-SA" sz="4000" dirty="0">
                <a:solidFill>
                  <a:srgbClr val="C00000"/>
                </a:solidFill>
                <a:cs typeface="PT Bold Heading" pitchFamily="2" charset="-78"/>
              </a:rPr>
              <a:t> مذهب الفيلسوف اليوناني </a:t>
            </a:r>
            <a:r>
              <a:rPr lang="ar-SA" sz="4000" dirty="0" err="1">
                <a:solidFill>
                  <a:srgbClr val="C00000"/>
                </a:solidFill>
                <a:cs typeface="PT Bold Heading" pitchFamily="2" charset="-78"/>
              </a:rPr>
              <a:t>بيرون</a:t>
            </a:r>
            <a:r>
              <a:rPr lang="ar-SA" sz="4000" dirty="0">
                <a:solidFill>
                  <a:srgbClr val="C00000"/>
                </a:solidFill>
                <a:cs typeface="PT Bold Heading" pitchFamily="2" charset="-78"/>
              </a:rPr>
              <a:t> الذي عاش في القرن الرابع (ق . م) وهو مذهب ريبي مطلق ينكر وجود الحقيقة. وقد ارجع (</a:t>
            </a:r>
            <a:r>
              <a:rPr lang="ar-SA" sz="4000" dirty="0" err="1">
                <a:solidFill>
                  <a:srgbClr val="C00000"/>
                </a:solidFill>
                <a:cs typeface="PT Bold Heading" pitchFamily="2" charset="-78"/>
              </a:rPr>
              <a:t>آغريبا</a:t>
            </a:r>
            <a:r>
              <a:rPr lang="ar-SA" sz="4000" dirty="0">
                <a:solidFill>
                  <a:srgbClr val="C00000"/>
                </a:solidFill>
                <a:cs typeface="PT Bold Heading" pitchFamily="2" charset="-78"/>
              </a:rPr>
              <a:t>) أسباب الريبة </a:t>
            </a:r>
            <a:r>
              <a:rPr lang="ar-SA" sz="4000" dirty="0" err="1">
                <a:solidFill>
                  <a:srgbClr val="C00000"/>
                </a:solidFill>
                <a:cs typeface="PT Bold Heading" pitchFamily="2" charset="-78"/>
              </a:rPr>
              <a:t>البيرونية</a:t>
            </a:r>
            <a:r>
              <a:rPr lang="ar-SA" sz="4000" dirty="0">
                <a:solidFill>
                  <a:srgbClr val="C00000"/>
                </a:solidFill>
                <a:cs typeface="PT Bold Heading" pitchFamily="2" charset="-78"/>
              </a:rPr>
              <a:t> إلى </a:t>
            </a:r>
            <a:r>
              <a:rPr lang="ar-SA" sz="4000" dirty="0" smtClean="0">
                <a:solidFill>
                  <a:srgbClr val="C00000"/>
                </a:solidFill>
                <a:cs typeface="PT Bold Heading" pitchFamily="2" charset="-78"/>
              </a:rPr>
              <a:t>خمسة</a:t>
            </a:r>
            <a:r>
              <a:rPr lang="ar-EG" sz="4000" dirty="0" smtClean="0">
                <a:solidFill>
                  <a:srgbClr val="C00000"/>
                </a:solidFill>
                <a:cs typeface="PT Bold Heading" pitchFamily="2" charset="-78"/>
              </a:rPr>
              <a:t>، </a:t>
            </a:r>
            <a:r>
              <a:rPr lang="ar-SA" sz="4000" dirty="0" smtClean="0">
                <a:solidFill>
                  <a:srgbClr val="C00000"/>
                </a:solidFill>
                <a:cs typeface="PT Bold Heading" pitchFamily="2" charset="-78"/>
              </a:rPr>
              <a:t>وه</a:t>
            </a:r>
            <a:r>
              <a:rPr lang="ar-EG" sz="4000" dirty="0" smtClean="0">
                <a:solidFill>
                  <a:srgbClr val="C00000"/>
                </a:solidFill>
                <a:cs typeface="PT Bold Heading" pitchFamily="2" charset="-78"/>
              </a:rPr>
              <a:t>ى</a:t>
            </a:r>
            <a:r>
              <a:rPr lang="ar-SA" sz="4000" dirty="0" smtClean="0">
                <a:solidFill>
                  <a:srgbClr val="C00000"/>
                </a:solidFill>
                <a:cs typeface="PT Bold Heading" pitchFamily="2" charset="-78"/>
              </a:rPr>
              <a:t>:</a:t>
            </a:r>
            <a:endParaRPr lang="ar-SA" sz="4000" dirty="0">
              <a:solidFill>
                <a:srgbClr val="C00000"/>
              </a:solidFill>
              <a:cs typeface="PT Bold Heading" pitchFamily="2" charset="-78"/>
            </a:endParaRPr>
          </a:p>
        </p:txBody>
      </p:sp>
    </p:spTree>
    <p:extLst>
      <p:ext uri="{BB962C8B-B14F-4D97-AF65-F5344CB8AC3E}">
        <p14:creationId xmlns:p14="http://schemas.microsoft.com/office/powerpoint/2010/main" val="132946712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endParaRPr lang="ar-EG" sz="4000" dirty="0">
              <a:solidFill>
                <a:srgbClr val="C00000"/>
              </a:solidFill>
              <a:cs typeface="PT Bold Heading" pitchFamily="2" charset="-78"/>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5656" y="930103"/>
            <a:ext cx="6020160" cy="4515121"/>
          </a:xfrm>
          <a:prstGeom prst="rect">
            <a:avLst/>
          </a:prstGeom>
        </p:spPr>
      </p:pic>
    </p:spTree>
    <p:extLst>
      <p:ext uri="{BB962C8B-B14F-4D97-AF65-F5344CB8AC3E}">
        <p14:creationId xmlns:p14="http://schemas.microsoft.com/office/powerpoint/2010/main" val="954602203"/>
      </p:ext>
    </p:extLst>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otalTime>171</TotalTime>
  <Words>9184</Words>
  <Application>Microsoft Office PowerPoint</Application>
  <PresentationFormat>On-screen Show (4:3)</PresentationFormat>
  <Paragraphs>461</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6_Office Theme</vt:lpstr>
      <vt:lpstr>10_Office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DrMohsen</dc:creator>
  <cp:lastModifiedBy>DrMohsen</cp:lastModifiedBy>
  <cp:revision>60</cp:revision>
  <dcterms:created xsi:type="dcterms:W3CDTF">2020-03-20T16:32:53Z</dcterms:created>
  <dcterms:modified xsi:type="dcterms:W3CDTF">2020-03-27T21:16:37Z</dcterms:modified>
</cp:coreProperties>
</file>