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57" r:id="rId2"/>
    <p:sldId id="258" r:id="rId3"/>
    <p:sldId id="260" r:id="rId4"/>
    <p:sldId id="261" r:id="rId5"/>
    <p:sldId id="262" r:id="rId6"/>
    <p:sldId id="263" r:id="rId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2" d="100"/>
          <a:sy n="102" d="100"/>
        </p:scale>
        <p:origin x="-2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27/07/1441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3/21/2020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3/21/2020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20"/>
            <a:ext cx="9144000" cy="6858000"/>
          </a:xfrm>
          <a:prstGeom prst="rect">
            <a:avLst/>
          </a:prstGeom>
        </p:spPr>
      </p:pic>
      <p:sp>
        <p:nvSpPr>
          <p:cNvPr id="2" name="TextBox 1"/>
          <p:cNvSpPr txBox="1"/>
          <p:nvPr/>
        </p:nvSpPr>
        <p:spPr>
          <a:xfrm>
            <a:off x="1992491" y="3415308"/>
            <a:ext cx="7040290" cy="2554545"/>
          </a:xfrm>
          <a:prstGeom prst="rect">
            <a:avLst/>
          </a:prstGeom>
          <a:noFill/>
        </p:spPr>
        <p:txBody>
          <a:bodyPr wrap="square" rtlCol="1">
            <a:spAutoFit/>
          </a:bodyPr>
          <a:lstStyle/>
          <a:p>
            <a:pPr algn="ctr">
              <a:spcBef>
                <a:spcPts val="600"/>
              </a:spcBef>
              <a:spcAft>
                <a:spcPts val="600"/>
              </a:spcAft>
            </a:pPr>
            <a:r>
              <a:rPr lang="ar-EG" sz="6000" b="1" dirty="0" smtClean="0">
                <a:solidFill>
                  <a:srgbClr val="0000FF"/>
                </a:solidFill>
                <a:cs typeface="PT Bold Heading" pitchFamily="2" charset="-78"/>
              </a:rPr>
              <a:t>نصوص فلسفية</a:t>
            </a:r>
            <a:endParaRPr lang="ar-EG" sz="6000" b="1" dirty="0">
              <a:solidFill>
                <a:srgbClr val="0000FF"/>
              </a:solidFill>
              <a:cs typeface="PT Bold Heading" pitchFamily="2" charset="-78"/>
            </a:endParaRP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a:t>
            </a:r>
            <a:r>
              <a:rPr lang="ar-EG" sz="4800" b="1" dirty="0" smtClean="0">
                <a:solidFill>
                  <a:srgbClr val="0000FF"/>
                </a:solidFill>
                <a:cs typeface="PT Bold Heading" pitchFamily="2" charset="-78"/>
              </a:rPr>
              <a:t>الرباط</a:t>
            </a:r>
          </a:p>
          <a:p>
            <a:pPr algn="ctr">
              <a:spcBef>
                <a:spcPts val="600"/>
              </a:spcBef>
              <a:spcAft>
                <a:spcPts val="600"/>
              </a:spcAft>
            </a:pPr>
            <a:r>
              <a:rPr lang="ar-EG" sz="3200" b="1" dirty="0" smtClean="0">
                <a:solidFill>
                  <a:srgbClr val="0000FF"/>
                </a:solidFill>
                <a:cs typeface="PT Bold Heading" pitchFamily="2" charset="-78"/>
              </a:rPr>
              <a:t>المحاضرة الأولى</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solidFill>
                  <a:srgbClr val="C00000"/>
                </a:solidFill>
                <a:cs typeface="PT Bold Heading" pitchFamily="2" charset="-78"/>
              </a:rPr>
              <a:t>الآلية</a:t>
            </a:r>
          </a:p>
          <a:p>
            <a:pPr algn="ctr"/>
            <a:r>
              <a:rPr lang="en-US" sz="4400" dirty="0" smtClean="0">
                <a:solidFill>
                  <a:srgbClr val="C00000"/>
                </a:solidFill>
                <a:latin typeface="Arial Black" pitchFamily="34" charset="0"/>
                <a:cs typeface="PT Bold Heading" pitchFamily="2" charset="-78"/>
              </a:rPr>
              <a:t>Mechanism</a:t>
            </a:r>
            <a:endParaRPr lang="ar-EG" sz="4400" dirty="0" smtClean="0">
              <a:solidFill>
                <a:srgbClr val="C00000"/>
              </a:solidFill>
              <a:latin typeface="Arial Black" pitchFamily="34" charset="0"/>
              <a:cs typeface="PT Bold Heading" pitchFamily="2" charset="-78"/>
            </a:endParaRPr>
          </a:p>
          <a:p>
            <a:pPr algn="ctr"/>
            <a:endParaRPr lang="en-US" sz="4000" dirty="0">
              <a:solidFill>
                <a:srgbClr val="C00000"/>
              </a:solidFill>
              <a:cs typeface="PT Bold Heading" pitchFamily="2" charset="-78"/>
            </a:endParaRPr>
          </a:p>
          <a:p>
            <a:pPr algn="just"/>
            <a:r>
              <a:rPr lang="ar-SA" sz="4000" dirty="0">
                <a:solidFill>
                  <a:srgbClr val="C00000"/>
                </a:solidFill>
                <a:cs typeface="PT Bold Heading" pitchFamily="2" charset="-78"/>
              </a:rPr>
              <a:t>الآلة شيء مركب من أجزاء محكمة الترتيب، تسمح بنقل الحركة أو بصنع بعض الأشياء وقد يطلق الآلي علي الرجل الذي يعمل كالآلة دون روية وفكر، والآلية مذهب فلسفي يقرر أن بعض الظواهر الطبيعية أو كلها، تنحل إلى جملة من العوامل الميكانيكية، وهو مرادف للذهب المادي.</a:t>
            </a:r>
            <a:endParaRPr lang="ar-EG" sz="4000" dirty="0">
              <a:solidFill>
                <a:srgbClr val="C00000"/>
              </a:solidFill>
              <a:cs typeface="PT Bold Heading" pitchFamily="2" charset="-78"/>
            </a:endParaRPr>
          </a:p>
        </p:txBody>
      </p:sp>
    </p:spTree>
    <p:extLst>
      <p:ext uri="{BB962C8B-B14F-4D97-AF65-F5344CB8AC3E}">
        <p14:creationId xmlns:p14="http://schemas.microsoft.com/office/powerpoint/2010/main" val="24435291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الأبيقورى</a:t>
            </a:r>
          </a:p>
          <a:p>
            <a:pPr algn="ctr" rtl="0"/>
            <a:r>
              <a:rPr lang="en-US"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rPr>
              <a:t>Epicurean</a:t>
            </a:r>
            <a:endParaRPr lang="en-US" sz="4000" dirty="0">
              <a:solidFill>
                <a:srgbClr val="00B050"/>
              </a:solidFill>
              <a:effectLst>
                <a:innerShdw blurRad="63500" dist="50800" dir="13500000">
                  <a:prstClr val="black">
                    <a:alpha val="50000"/>
                  </a:prstClr>
                </a:innerShdw>
              </a:effectLst>
              <a:cs typeface="PT Bold Heading" pitchFamily="2" charset="-78"/>
            </a:endParaRPr>
          </a:p>
          <a:p>
            <a:pPr algn="just"/>
            <a:r>
              <a:rPr lang="ar-EG" sz="2800" dirty="0" smtClean="0">
                <a:solidFill>
                  <a:srgbClr val="00B050"/>
                </a:solidFill>
                <a:effectLst>
                  <a:innerShdw blurRad="63500" dist="50800" dir="13500000">
                    <a:prstClr val="black">
                      <a:alpha val="50000"/>
                    </a:prstClr>
                  </a:innerShdw>
                </a:effectLst>
                <a:cs typeface="PT Bold Heading" pitchFamily="2" charset="-78"/>
              </a:rPr>
              <a:t>الأبيقورى </a:t>
            </a:r>
            <a:r>
              <a:rPr lang="ar-EG" sz="2800" dirty="0">
                <a:solidFill>
                  <a:srgbClr val="00B050"/>
                </a:solidFill>
                <a:effectLst>
                  <a:innerShdw blurRad="63500" dist="50800" dir="13500000">
                    <a:prstClr val="black">
                      <a:alpha val="50000"/>
                    </a:prstClr>
                  </a:innerShdw>
                </a:effectLst>
                <a:cs typeface="PT Bold Heading" pitchFamily="2" charset="-78"/>
              </a:rPr>
              <a:t>هو المنسوب إلي </a:t>
            </a:r>
            <a:r>
              <a:rPr lang="ar-EG" sz="2800" dirty="0" err="1">
                <a:solidFill>
                  <a:srgbClr val="00B050"/>
                </a:solidFill>
                <a:effectLst>
                  <a:innerShdw blurRad="63500" dist="50800" dir="13500000">
                    <a:prstClr val="black">
                      <a:alpha val="50000"/>
                    </a:prstClr>
                  </a:innerShdw>
                </a:effectLst>
                <a:cs typeface="PT Bold Heading" pitchFamily="2" charset="-78"/>
              </a:rPr>
              <a:t>أبيقوروس</a:t>
            </a:r>
            <a:r>
              <a:rPr lang="ar-EG" sz="2800" dirty="0">
                <a:solidFill>
                  <a:srgbClr val="00B050"/>
                </a:solidFill>
                <a:effectLst>
                  <a:innerShdw blurRad="63500" dist="50800" dir="13500000">
                    <a:prstClr val="black">
                      <a:alpha val="50000"/>
                    </a:prstClr>
                  </a:innerShdw>
                </a:effectLst>
                <a:cs typeface="PT Bold Heading" pitchFamily="2" charset="-78"/>
              </a:rPr>
              <a:t>، ويطلق علي أنصار مذهبه، أو علي ما يتعلق بهذا المذهب.</a:t>
            </a:r>
          </a:p>
          <a:p>
            <a:pPr algn="just"/>
            <a:r>
              <a:rPr lang="ar-EG" sz="2800" dirty="0" smtClean="0">
                <a:solidFill>
                  <a:srgbClr val="00B050"/>
                </a:solidFill>
                <a:effectLst>
                  <a:innerShdw blurRad="63500" dist="50800" dir="13500000">
                    <a:prstClr val="black">
                      <a:alpha val="50000"/>
                    </a:prstClr>
                  </a:innerShdw>
                </a:effectLst>
                <a:cs typeface="PT Bold Heading" pitchFamily="2" charset="-78"/>
              </a:rPr>
              <a:t>أما </a:t>
            </a:r>
            <a:r>
              <a:rPr lang="ar-EG" sz="2800" dirty="0">
                <a:solidFill>
                  <a:srgbClr val="00B050"/>
                </a:solidFill>
                <a:effectLst>
                  <a:innerShdw blurRad="63500" dist="50800" dir="13500000">
                    <a:prstClr val="black">
                      <a:alpha val="50000"/>
                    </a:prstClr>
                  </a:innerShdw>
                </a:effectLst>
                <a:cs typeface="PT Bold Heading" pitchFamily="2" charset="-78"/>
              </a:rPr>
              <a:t>في اللغة الجارية فإن الأبيقوري هو الرجل الذي يحب التمتع باللذات، والخيرات، من يسار ورفاهة، ومأكول، ومشروب، وملبوس، ويكون على العموم حاذقاً في اختيار لذاته، دقيقاً في معرفة قيمتها.</a:t>
            </a:r>
          </a:p>
          <a:p>
            <a:pPr algn="just"/>
            <a:r>
              <a:rPr lang="ar-EG" sz="2800" dirty="0">
                <a:solidFill>
                  <a:srgbClr val="00B050"/>
                </a:solidFill>
                <a:effectLst>
                  <a:innerShdw blurRad="63500" dist="50800" dir="13500000">
                    <a:prstClr val="black">
                      <a:alpha val="50000"/>
                    </a:prstClr>
                  </a:innerShdw>
                </a:effectLst>
                <a:cs typeface="PT Bold Heading" pitchFamily="2" charset="-78"/>
              </a:rPr>
              <a:t>وفى هذا الاستعمال الشائع التباس، لأنه لا يميز بين نظرية </a:t>
            </a:r>
            <a:r>
              <a:rPr lang="ar-EG" sz="2800" dirty="0" err="1">
                <a:solidFill>
                  <a:srgbClr val="00B050"/>
                </a:solidFill>
                <a:effectLst>
                  <a:innerShdw blurRad="63500" dist="50800" dir="13500000">
                    <a:prstClr val="black">
                      <a:alpha val="50000"/>
                    </a:prstClr>
                  </a:innerShdw>
                </a:effectLst>
                <a:cs typeface="PT Bold Heading" pitchFamily="2" charset="-78"/>
              </a:rPr>
              <a:t>ابيقوروس</a:t>
            </a:r>
            <a:r>
              <a:rPr lang="ar-EG" sz="2800" dirty="0">
                <a:solidFill>
                  <a:srgbClr val="00B050"/>
                </a:solidFill>
                <a:effectLst>
                  <a:innerShdw blurRad="63500" dist="50800" dir="13500000">
                    <a:prstClr val="black">
                      <a:alpha val="50000"/>
                    </a:prstClr>
                  </a:innerShdw>
                </a:effectLst>
                <a:cs typeface="PT Bold Heading" pitchFamily="2" charset="-78"/>
              </a:rPr>
              <a:t> الداعية إلي والاعتدال، والزهد والاستمتاع باللذات المعنوية، وبين الأبيقوريين الحقيقيين </a:t>
            </a:r>
            <a:r>
              <a:rPr lang="ar-EG" sz="2800" dirty="0" err="1">
                <a:solidFill>
                  <a:srgbClr val="00B050"/>
                </a:solidFill>
                <a:effectLst>
                  <a:innerShdw blurRad="63500" dist="50800" dir="13500000">
                    <a:prstClr val="black">
                      <a:alpha val="50000"/>
                    </a:prstClr>
                  </a:innerShdw>
                </a:effectLst>
                <a:cs typeface="PT Bold Heading" pitchFamily="2" charset="-78"/>
              </a:rPr>
              <a:t>كلوكريس</a:t>
            </a:r>
            <a:r>
              <a:rPr lang="ar-EG" sz="2800" dirty="0">
                <a:solidFill>
                  <a:srgbClr val="00B050"/>
                </a:solidFill>
                <a:effectLst>
                  <a:innerShdw blurRad="63500" dist="50800" dir="13500000">
                    <a:prstClr val="black">
                      <a:alpha val="50000"/>
                    </a:prstClr>
                  </a:innerShdw>
                </a:effectLst>
                <a:cs typeface="PT Bold Heading" pitchFamily="2" charset="-78"/>
              </a:rPr>
              <a:t> وغيره.</a:t>
            </a:r>
          </a:p>
          <a:p>
            <a:pPr algn="just"/>
            <a:r>
              <a:rPr lang="ar-EG" sz="2800" dirty="0">
                <a:solidFill>
                  <a:srgbClr val="00B050"/>
                </a:solidFill>
                <a:effectLst>
                  <a:innerShdw blurRad="63500" dist="50800" dir="13500000">
                    <a:prstClr val="black">
                      <a:alpha val="50000"/>
                    </a:prstClr>
                  </a:innerShdw>
                </a:effectLst>
                <a:cs typeface="PT Bold Heading" pitchFamily="2" charset="-78"/>
              </a:rPr>
              <a:t>والأبيقورية مذهب </a:t>
            </a:r>
            <a:r>
              <a:rPr lang="ar-EG" sz="2800" dirty="0" err="1">
                <a:solidFill>
                  <a:srgbClr val="00B050"/>
                </a:solidFill>
                <a:effectLst>
                  <a:innerShdw blurRad="63500" dist="50800" dir="13500000">
                    <a:prstClr val="black">
                      <a:alpha val="50000"/>
                    </a:prstClr>
                  </a:innerShdw>
                </a:effectLst>
                <a:cs typeface="PT Bold Heading" pitchFamily="2" charset="-78"/>
              </a:rPr>
              <a:t>أبيقوروس</a:t>
            </a:r>
            <a:r>
              <a:rPr lang="ar-EG" sz="2800" dirty="0">
                <a:solidFill>
                  <a:srgbClr val="00B050"/>
                </a:solidFill>
                <a:effectLst>
                  <a:innerShdw blurRad="63500" dist="50800" dir="13500000">
                    <a:prstClr val="black">
                      <a:alpha val="50000"/>
                    </a:prstClr>
                  </a:innerShdw>
                </a:effectLst>
                <a:cs typeface="PT Bold Heading" pitchFamily="2" charset="-78"/>
              </a:rPr>
              <a:t> القائم علي إسعاد الذات بلذة معنوية لا يعقبها ألم، وتطلق أيضا على الصفات التي يتصف بها أنصار هذا المذهب</a:t>
            </a:r>
            <a:r>
              <a:rPr lang="ar-EG" sz="2800" dirty="0" smtClean="0">
                <a:solidFill>
                  <a:srgbClr val="00B050"/>
                </a:solidFill>
                <a:effectLst>
                  <a:innerShdw blurRad="63500" dist="50800" dir="13500000">
                    <a:prstClr val="black">
                      <a:alpha val="50000"/>
                    </a:prstClr>
                  </a:innerShdw>
                </a:effectLst>
                <a:cs typeface="PT Bold Heading" pitchFamily="2" charset="-78"/>
              </a:rPr>
              <a:t>.</a:t>
            </a:r>
            <a:endParaRPr lang="ar-EG" sz="28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3179123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3600" dirty="0" err="1">
                <a:solidFill>
                  <a:srgbClr val="00B050"/>
                </a:solidFill>
                <a:effectLst>
                  <a:innerShdw blurRad="63500" dist="50800" dir="13500000">
                    <a:prstClr val="black">
                      <a:alpha val="50000"/>
                    </a:prstClr>
                  </a:innerShdw>
                </a:effectLst>
                <a:cs typeface="PT Bold Heading" pitchFamily="2" charset="-78"/>
              </a:rPr>
              <a:t>الارستقراطية</a:t>
            </a:r>
            <a:endParaRPr lang="ar-EG" sz="3600" dirty="0">
              <a:solidFill>
                <a:srgbClr val="00B050"/>
              </a:solidFill>
              <a:effectLst>
                <a:innerShdw blurRad="63500" dist="50800" dir="13500000">
                  <a:prstClr val="black">
                    <a:alpha val="50000"/>
                  </a:prstClr>
                </a:innerShdw>
              </a:effectLst>
              <a:cs typeface="PT Bold Heading" pitchFamily="2" charset="-78"/>
            </a:endParaRPr>
          </a:p>
          <a:p>
            <a:pPr algn="ctr" rtl="0"/>
            <a:r>
              <a:rPr lang="en-US" sz="3600" dirty="0">
                <a:solidFill>
                  <a:srgbClr val="00B050"/>
                </a:solidFill>
                <a:effectLst>
                  <a:innerShdw blurRad="63500" dist="50800" dir="13500000">
                    <a:prstClr val="black">
                      <a:alpha val="50000"/>
                    </a:prstClr>
                  </a:innerShdw>
                </a:effectLst>
                <a:cs typeface="PT Bold Heading" pitchFamily="2" charset="-78"/>
              </a:rPr>
              <a:t>Aristocracy</a:t>
            </a:r>
          </a:p>
          <a:p>
            <a:pPr algn="ctr" rtl="0"/>
            <a:endParaRPr lang="ar-EG" sz="3600" dirty="0">
              <a:solidFill>
                <a:srgbClr val="00B050"/>
              </a:solidFill>
              <a:effectLst>
                <a:innerShdw blurRad="63500" dist="50800" dir="13500000">
                  <a:prstClr val="black">
                    <a:alpha val="50000"/>
                  </a:prstClr>
                </a:innerShdw>
              </a:effectLst>
              <a:cs typeface="PT Bold Heading" pitchFamily="2" charset="-78"/>
            </a:endParaRPr>
          </a:p>
          <a:p>
            <a:pPr algn="just"/>
            <a:r>
              <a:rPr lang="ar-EG" sz="2800" dirty="0">
                <a:solidFill>
                  <a:srgbClr val="00B050"/>
                </a:solidFill>
                <a:effectLst>
                  <a:innerShdw blurRad="63500" dist="50800" dir="13500000">
                    <a:prstClr val="black">
                      <a:alpha val="50000"/>
                    </a:prstClr>
                  </a:innerShdw>
                </a:effectLst>
                <a:cs typeface="PT Bold Heading" pitchFamily="2" charset="-78"/>
              </a:rPr>
              <a:t>الأرستوقراطية حكومة طبقة اجتماعية معينة تمثل أقلية تمتاز على غيرها من الطبقات بثقافتها، أو فضائلها، أو حقها الوراثى. قال أفلاطون: يختلف اسم هذه الطبقة الحاكمة باختلاف طريقتها فى ممارسة الحمن، فإذا مارست الحكم فى سبيل المصلحة العامة كانت أرستقراطية، واذا مارسته في سبيل مصالحها الخاصة كانت </a:t>
            </a:r>
            <a:r>
              <a:rPr lang="ar-EG" sz="2800" dirty="0" err="1">
                <a:solidFill>
                  <a:srgbClr val="00B050"/>
                </a:solidFill>
                <a:effectLst>
                  <a:innerShdw blurRad="63500" dist="50800" dir="13500000">
                    <a:prstClr val="black">
                      <a:alpha val="50000"/>
                    </a:prstClr>
                  </a:innerShdw>
                </a:effectLst>
                <a:cs typeface="PT Bold Heading" pitchFamily="2" charset="-78"/>
              </a:rPr>
              <a:t>اوليغارشية</a:t>
            </a:r>
            <a:r>
              <a:rPr lang="ar-EG" sz="2800" dirty="0">
                <a:solidFill>
                  <a:srgbClr val="00B050"/>
                </a:solidFill>
                <a:effectLst>
                  <a:innerShdw blurRad="63500" dist="50800" dir="13500000">
                    <a:prstClr val="black">
                      <a:alpha val="50000"/>
                    </a:prstClr>
                  </a:innerShdw>
                </a:effectLst>
                <a:cs typeface="PT Bold Heading" pitchFamily="2" charset="-78"/>
              </a:rPr>
              <a:t>. </a:t>
            </a:r>
            <a:r>
              <a:rPr lang="ar-EG" sz="2800" dirty="0" err="1">
                <a:solidFill>
                  <a:srgbClr val="00B050"/>
                </a:solidFill>
                <a:effectLst>
                  <a:innerShdw blurRad="63500" dist="50800" dir="13500000">
                    <a:prstClr val="black">
                      <a:alpha val="50000"/>
                    </a:prstClr>
                  </a:innerShdw>
                </a:effectLst>
                <a:cs typeface="PT Bold Heading" pitchFamily="2" charset="-78"/>
              </a:rPr>
              <a:t>والارستقراطية</a:t>
            </a:r>
            <a:r>
              <a:rPr lang="ar-EG" sz="2800" dirty="0">
                <a:solidFill>
                  <a:srgbClr val="00B050"/>
                </a:solidFill>
                <a:effectLst>
                  <a:innerShdw blurRad="63500" dist="50800" dir="13500000">
                    <a:prstClr val="black">
                      <a:alpha val="50000"/>
                    </a:prstClr>
                  </a:innerShdw>
                </a:effectLst>
                <a:cs typeface="PT Bold Heading" pitchFamily="2" charset="-78"/>
              </a:rPr>
              <a:t> ضد الديمقراطية، لأن الأولي حكومة طبقة محدودة، علي حين أن الثانية حكومة الشعب بالشعب وللشعب.</a:t>
            </a:r>
          </a:p>
          <a:p>
            <a:pPr algn="just"/>
            <a:r>
              <a:rPr lang="ar-EG" sz="2800" dirty="0">
                <a:solidFill>
                  <a:srgbClr val="00B050"/>
                </a:solidFill>
                <a:effectLst>
                  <a:innerShdw blurRad="63500" dist="50800" dir="13500000">
                    <a:prstClr val="black">
                      <a:alpha val="50000"/>
                    </a:prstClr>
                  </a:innerShdw>
                </a:effectLst>
                <a:cs typeface="PT Bold Heading" pitchFamily="2" charset="-78"/>
              </a:rPr>
              <a:t>ويطلق لفظ الأرستقراطية أيضا علي كل طبقة اجتماعية تمتاز علي غيرها ببعض الصفات الخاصة، تقول </a:t>
            </a:r>
            <a:r>
              <a:rPr lang="ar-EG" sz="2800" dirty="0" err="1">
                <a:solidFill>
                  <a:srgbClr val="00B050"/>
                </a:solidFill>
                <a:effectLst>
                  <a:innerShdw blurRad="63500" dist="50800" dir="13500000">
                    <a:prstClr val="black">
                      <a:alpha val="50000"/>
                    </a:prstClr>
                  </a:innerShdw>
                </a:effectLst>
                <a:cs typeface="PT Bold Heading" pitchFamily="2" charset="-78"/>
              </a:rPr>
              <a:t>ارستقراطية</a:t>
            </a:r>
            <a:r>
              <a:rPr lang="ar-EG" sz="2800" dirty="0">
                <a:solidFill>
                  <a:srgbClr val="00B050"/>
                </a:solidFill>
                <a:effectLst>
                  <a:innerShdw blurRad="63500" dist="50800" dir="13500000">
                    <a:prstClr val="black">
                      <a:alpha val="50000"/>
                    </a:prstClr>
                  </a:innerShdw>
                </a:effectLst>
                <a:cs typeface="PT Bold Heading" pitchFamily="2" charset="-78"/>
              </a:rPr>
              <a:t> المال، وأرستقراطية العلم، أو الفن الخ.</a:t>
            </a:r>
          </a:p>
        </p:txBody>
      </p:sp>
    </p:spTree>
    <p:extLst>
      <p:ext uri="{BB962C8B-B14F-4D97-AF65-F5344CB8AC3E}">
        <p14:creationId xmlns:p14="http://schemas.microsoft.com/office/powerpoint/2010/main" val="20180110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dirty="0">
                <a:solidFill>
                  <a:srgbClr val="C00000"/>
                </a:solidFill>
                <a:cs typeface="PT Bold Heading" pitchFamily="2" charset="-78"/>
              </a:rPr>
              <a:t>الاستحالة</a:t>
            </a:r>
          </a:p>
          <a:p>
            <a:pPr algn="ctr"/>
            <a:r>
              <a:rPr lang="en-US" sz="4000" dirty="0">
                <a:solidFill>
                  <a:srgbClr val="C00000"/>
                </a:solidFill>
                <a:latin typeface="Arial Black" pitchFamily="34" charset="0"/>
                <a:cs typeface="PT Bold Heading" pitchFamily="2" charset="-78"/>
              </a:rPr>
              <a:t>Alteration</a:t>
            </a:r>
            <a:endParaRPr lang="ar-EG" sz="4400" dirty="0" smtClean="0">
              <a:solidFill>
                <a:srgbClr val="C00000"/>
              </a:solidFill>
              <a:latin typeface="Arial Black" pitchFamily="34" charset="0"/>
              <a:cs typeface="PT Bold Heading" pitchFamily="2" charset="-78"/>
            </a:endParaRPr>
          </a:p>
          <a:p>
            <a:pPr algn="ctr"/>
            <a:endParaRPr lang="en-US" sz="4000" dirty="0" smtClean="0">
              <a:solidFill>
                <a:srgbClr val="C00000"/>
              </a:solidFill>
              <a:cs typeface="PT Bold Heading" pitchFamily="2" charset="-78"/>
            </a:endParaRPr>
          </a:p>
          <a:p>
            <a:pPr algn="just"/>
            <a:r>
              <a:rPr lang="ar-SA" sz="4000" dirty="0">
                <a:solidFill>
                  <a:srgbClr val="C00000"/>
                </a:solidFill>
                <a:cs typeface="PT Bold Heading" pitchFamily="2" charset="-78"/>
              </a:rPr>
              <a:t>الاستحالة هى التحول من حالة إلي أخرى، وهي عند (أرسطو) تغير في الكيف، أي الصيرورة الشيء شيئا آخر، وتستعمل في نظرية المعرفة بمعني التبدل في الأعراض لا في الجواهر، وفي العلم بمعني الانتقال من حالة سوية إلي حالة شاذة، تقول: استحالة الألوان فى الرسم، واستحاله البني والطبائع في المجتمع.</a:t>
            </a:r>
            <a:endParaRPr lang="ar-EG" sz="4000" dirty="0">
              <a:solidFill>
                <a:srgbClr val="C00000"/>
              </a:solidFill>
              <a:cs typeface="PT Bold Heading" pitchFamily="2" charset="-78"/>
            </a:endParaRPr>
          </a:p>
        </p:txBody>
      </p:sp>
    </p:spTree>
    <p:extLst>
      <p:ext uri="{BB962C8B-B14F-4D97-AF65-F5344CB8AC3E}">
        <p14:creationId xmlns:p14="http://schemas.microsoft.com/office/powerpoint/2010/main" val="20077438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الأسطورة</a:t>
            </a:r>
          </a:p>
          <a:p>
            <a:pPr algn="ctr" rtl="0"/>
            <a:r>
              <a:rPr lang="en-US" sz="4000" dirty="0" err="1" smtClean="0">
                <a:solidFill>
                  <a:srgbClr val="00B050"/>
                </a:solidFill>
                <a:effectLst>
                  <a:innerShdw blurRad="63500" dist="50800" dir="13500000">
                    <a:prstClr val="black">
                      <a:alpha val="50000"/>
                    </a:prstClr>
                  </a:innerShdw>
                </a:effectLst>
                <a:latin typeface="Arial Black" pitchFamily="34" charset="0"/>
                <a:cs typeface="PT Bold Heading" pitchFamily="2" charset="-78"/>
              </a:rPr>
              <a:t>Mythe</a:t>
            </a:r>
            <a:endParaRPr lang="en-US" sz="4000" dirty="0" smtClean="0">
              <a:solidFill>
                <a:srgbClr val="00B050"/>
              </a:solidFill>
              <a:effectLst>
                <a:innerShdw blurRad="63500" dist="50800" dir="13500000">
                  <a:prstClr val="black">
                    <a:alpha val="50000"/>
                  </a:prstClr>
                </a:innerShdw>
              </a:effectLst>
              <a:latin typeface="Arial Black" pitchFamily="34" charset="0"/>
              <a:cs typeface="PT Bold Heading" pitchFamily="2" charset="-78"/>
            </a:endParaRPr>
          </a:p>
          <a:p>
            <a:pPr algn="ctr" rtl="0"/>
            <a:endParaRPr lang="en-US" sz="4000" dirty="0">
              <a:solidFill>
                <a:srgbClr val="00B050"/>
              </a:solidFill>
              <a:effectLst>
                <a:innerShdw blurRad="63500" dist="50800" dir="13500000">
                  <a:prstClr val="black">
                    <a:alpha val="50000"/>
                  </a:prstClr>
                </a:innerShdw>
              </a:effectLst>
              <a:cs typeface="PT Bold Heading" pitchFamily="2" charset="-78"/>
            </a:endParaRPr>
          </a:p>
          <a:p>
            <a:pPr algn="just"/>
            <a:r>
              <a:rPr lang="ar-EG" sz="2800" dirty="0">
                <a:solidFill>
                  <a:srgbClr val="00B050"/>
                </a:solidFill>
                <a:effectLst>
                  <a:innerShdw blurRad="63500" dist="50800" dir="13500000">
                    <a:prstClr val="black">
                      <a:alpha val="50000"/>
                    </a:prstClr>
                  </a:innerShdw>
                </a:effectLst>
                <a:cs typeface="PT Bold Heading" pitchFamily="2" charset="-78"/>
              </a:rPr>
              <a:t>الأسطورة في اللغة هي الحديث الذي لا أصل له، يقال: إن هذا إلا أساطير الأولين وقصارى القول: أن الأساطير تتضمن وصفا لأفعال الآلهة، أو للحوادث الخارقة، وهي تختلف باختلاف الأمم، فلكل أمة أساطيرها، ولكل شعب خرافاته الموضوعة للتعليم أو التسلية، وقد قيل: إن الأسطورة هي التعبير عن الحقيقة بلغة الرمز والمجاز. وعلم الأساطير يتضمن البحث في أساطير الأولين كاليونان والرومان غيرهم من الشعوب.</a:t>
            </a:r>
          </a:p>
        </p:txBody>
      </p:sp>
    </p:spTree>
    <p:extLst>
      <p:ext uri="{BB962C8B-B14F-4D97-AF65-F5344CB8AC3E}">
        <p14:creationId xmlns:p14="http://schemas.microsoft.com/office/powerpoint/2010/main" val="7486263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30</TotalTime>
  <Words>2295</Words>
  <Application>Microsoft Office PowerPoint</Application>
  <PresentationFormat>On-screen Show (4:3)</PresentationFormat>
  <Paragraphs>118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6_Office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15</cp:revision>
  <dcterms:created xsi:type="dcterms:W3CDTF">2020-03-20T16:32:53Z</dcterms:created>
  <dcterms:modified xsi:type="dcterms:W3CDTF">2020-03-21T14:47:59Z</dcterms:modified>
</cp:coreProperties>
</file>