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10.xml" ContentType="application/vnd.openxmlformats-officedocument.themeOverride+xml"/>
  <Override PartName="/ppt/notesSlides/notesSlide11.xml" ContentType="application/vnd.openxmlformats-officedocument.presentationml.notesSlide+xml"/>
  <Override PartName="/ppt/theme/themeOverride1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8"/>
  </p:notesMasterIdLst>
  <p:sldIdLst>
    <p:sldId id="257" r:id="rId2"/>
    <p:sldId id="302" r:id="rId3"/>
    <p:sldId id="303" r:id="rId4"/>
    <p:sldId id="304" r:id="rId5"/>
    <p:sldId id="305" r:id="rId6"/>
    <p:sldId id="306" r:id="rId7"/>
    <p:sldId id="307" r:id="rId8"/>
    <p:sldId id="312" r:id="rId9"/>
    <p:sldId id="311" r:id="rId10"/>
    <p:sldId id="309" r:id="rId11"/>
    <p:sldId id="277" r:id="rId12"/>
    <p:sldId id="279" r:id="rId13"/>
    <p:sldId id="313" r:id="rId14"/>
    <p:sldId id="278" r:id="rId15"/>
    <p:sldId id="283" r:id="rId16"/>
    <p:sldId id="314" r:id="rId17"/>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5E61050-54E3-42E6-80C3-ED89EAA52FA5}" type="datetimeFigureOut">
              <a:rPr lang="ar-EG" smtClean="0"/>
              <a:t>15/08/1441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6F483E9-50EE-4E4A-BA63-5496158D8D9B}" type="slidenum">
              <a:rPr lang="ar-EG" smtClean="0"/>
              <a:t>‹#›</a:t>
            </a:fld>
            <a:endParaRPr lang="ar-EG"/>
          </a:p>
        </p:txBody>
      </p:sp>
    </p:spTree>
    <p:extLst>
      <p:ext uri="{BB962C8B-B14F-4D97-AF65-F5344CB8AC3E}">
        <p14:creationId xmlns:p14="http://schemas.microsoft.com/office/powerpoint/2010/main" val="8922609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indent="-228600">
              <a:buFont typeface="+mj-lt"/>
              <a:buNone/>
            </a:pPr>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0035A-FD80-46DF-89C3-C164B8E26758}" type="datetimeFigureOut">
              <a:rPr lang="en-US" smtClean="0">
                <a:solidFill>
                  <a:prstClr val="black">
                    <a:tint val="75000"/>
                  </a:prstClr>
                </a:solidFill>
              </a:rPr>
              <a:pPr/>
              <a:t>4/8/2020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8653325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CA80035A-FD80-46DF-89C3-C164B8E26758}" type="datetimeFigureOut">
              <a:rPr lang="en-US" smtClean="0">
                <a:solidFill>
                  <a:prstClr val="black">
                    <a:tint val="75000"/>
                  </a:prstClr>
                </a:solidFill>
              </a:rPr>
              <a:pPr rtl="0"/>
              <a:t>4/8/2020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946CEB0F-6F70-4883-991C-25F76AF394E3}" type="slidenum">
              <a:rPr lang="en-US" smtClean="0">
                <a:solidFill>
                  <a:prstClr val="black">
                    <a:tint val="75000"/>
                  </a:prstClr>
                </a:solidFill>
              </a:rPr>
              <a:pPr rtl="0"/>
              <a:t>‹#›</a:t>
            </a:fld>
            <a:endParaRPr lang="en-US" dirty="0">
              <a:solidFill>
                <a:prstClr val="black">
                  <a:tint val="75000"/>
                </a:prstClr>
              </a:solidFill>
            </a:endParaRPr>
          </a:p>
        </p:txBody>
      </p:sp>
    </p:spTree>
    <p:extLst>
      <p:ext uri="{BB962C8B-B14F-4D97-AF65-F5344CB8AC3E}">
        <p14:creationId xmlns:p14="http://schemas.microsoft.com/office/powerpoint/2010/main" val="230909547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lumMod val="7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Picture 2" descr="C:\Users\user\Desktop\PHOTO-2020-03-18-00-55-12.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6512" y="-27384"/>
            <a:ext cx="9180512"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79712" y="3429457"/>
            <a:ext cx="7040290" cy="2554545"/>
          </a:xfrm>
          <a:prstGeom prst="rect">
            <a:avLst/>
          </a:prstGeom>
          <a:noFill/>
        </p:spPr>
        <p:txBody>
          <a:bodyPr wrap="square" rtlCol="1">
            <a:spAutoFit/>
          </a:bodyPr>
          <a:lstStyle/>
          <a:p>
            <a:pPr algn="ctr">
              <a:spcBef>
                <a:spcPts val="600"/>
              </a:spcBef>
              <a:spcAft>
                <a:spcPts val="600"/>
              </a:spcAft>
            </a:pPr>
            <a:r>
              <a:rPr lang="ar-EG" sz="6000" b="1" dirty="0">
                <a:solidFill>
                  <a:srgbClr val="0000FF"/>
                </a:solidFill>
                <a:cs typeface="PT Bold Heading" pitchFamily="2" charset="-78"/>
              </a:rPr>
              <a:t>أرسطو والمدارس المتأخرة</a:t>
            </a:r>
          </a:p>
          <a:p>
            <a:pPr algn="ctr">
              <a:spcBef>
                <a:spcPts val="600"/>
              </a:spcBef>
              <a:spcAft>
                <a:spcPts val="600"/>
              </a:spcAft>
            </a:pPr>
            <a:r>
              <a:rPr lang="ar-EG" sz="4800" b="1" dirty="0" err="1">
                <a:solidFill>
                  <a:srgbClr val="0000FF"/>
                </a:solidFill>
                <a:cs typeface="PT Bold Heading" pitchFamily="2" charset="-78"/>
              </a:rPr>
              <a:t>أ.د</a:t>
            </a:r>
            <a:r>
              <a:rPr lang="ar-EG" sz="4800" b="1" dirty="0">
                <a:solidFill>
                  <a:srgbClr val="0000FF"/>
                </a:solidFill>
                <a:cs typeface="PT Bold Heading" pitchFamily="2" charset="-78"/>
              </a:rPr>
              <a:t>/ عبير الرباط</a:t>
            </a:r>
          </a:p>
          <a:p>
            <a:pPr algn="ctr">
              <a:spcBef>
                <a:spcPts val="600"/>
              </a:spcBef>
              <a:spcAft>
                <a:spcPts val="600"/>
              </a:spcAft>
            </a:pPr>
            <a:r>
              <a:rPr lang="ar-EG" sz="3200" b="1" dirty="0">
                <a:solidFill>
                  <a:srgbClr val="0000FF"/>
                </a:solidFill>
                <a:cs typeface="PT Bold Heading" pitchFamily="2" charset="-78"/>
              </a:rPr>
              <a:t>المحاضرة </a:t>
            </a:r>
            <a:r>
              <a:rPr lang="ar-EG" sz="3200" b="1" dirty="0" smtClean="0">
                <a:solidFill>
                  <a:srgbClr val="0000FF"/>
                </a:solidFill>
                <a:cs typeface="PT Bold Heading" pitchFamily="2" charset="-78"/>
              </a:rPr>
              <a:t>الثامنة</a:t>
            </a:r>
            <a:endParaRPr lang="ar-EG" sz="3200" b="1" dirty="0">
              <a:solidFill>
                <a:srgbClr val="0000FF"/>
              </a:solidFill>
              <a:cs typeface="PT Bold Heading" pitchFamily="2" charset="-78"/>
            </a:endParaRPr>
          </a:p>
        </p:txBody>
      </p:sp>
    </p:spTree>
    <p:extLst>
      <p:ext uri="{BB962C8B-B14F-4D97-AF65-F5344CB8AC3E}">
        <p14:creationId xmlns:p14="http://schemas.microsoft.com/office/powerpoint/2010/main" val="3347762288"/>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solidFill>
              <a:schemeClr val="accent1">
                <a:lumMod val="40000"/>
                <a:lumOff val="60000"/>
              </a:schemeClr>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ctr" defTabSz="800100">
                <a:lnSpc>
                  <a:spcPct val="90000"/>
                </a:lnSpc>
                <a:spcBef>
                  <a:spcPct val="0"/>
                </a:spcBef>
                <a:spcAft>
                  <a:spcPct val="35000"/>
                </a:spcAft>
              </a:pPr>
              <a:r>
                <a:rPr lang="ar-EG" sz="4000" dirty="0">
                  <a:solidFill>
                    <a:srgbClr val="0000FF"/>
                  </a:solidFill>
                  <a:cs typeface="PT Bold Heading" pitchFamily="2" charset="-78"/>
                </a:rPr>
                <a:t>يقول </a:t>
              </a:r>
              <a:r>
                <a:rPr lang="ar-EG" sz="4000" dirty="0" err="1">
                  <a:solidFill>
                    <a:srgbClr val="0000FF"/>
                  </a:solidFill>
                  <a:cs typeface="PT Bold Heading" pitchFamily="2" charset="-78"/>
                </a:rPr>
                <a:t>أفلوطين</a:t>
              </a:r>
              <a:r>
                <a:rPr lang="ar-EG" sz="4000" dirty="0">
                  <a:solidFill>
                    <a:srgbClr val="0000FF"/>
                  </a:solidFill>
                  <a:cs typeface="PT Bold Heading" pitchFamily="2" charset="-78"/>
                </a:rPr>
                <a:t> أن انبثاق النفوس الجزئية عن نفس العالم هو كانبثاق النوع من مركزه، كلما بعد عن المركز ضعف حتى يصير، هذا الظلام التام الذي </a:t>
              </a:r>
              <a:r>
                <a:rPr lang="ar-EG" sz="4000" dirty="0" err="1">
                  <a:solidFill>
                    <a:srgbClr val="0000FF"/>
                  </a:solidFill>
                  <a:cs typeface="PT Bold Heading" pitchFamily="2" charset="-78"/>
                </a:rPr>
                <a:t>انتحسر</a:t>
              </a:r>
              <a:r>
                <a:rPr lang="ar-EG" sz="4000" dirty="0">
                  <a:solidFill>
                    <a:srgbClr val="0000FF"/>
                  </a:solidFill>
                  <a:cs typeface="PT Bold Heading" pitchFamily="2" charset="-78"/>
                </a:rPr>
                <a:t> عنه ضوء النفس هو المادة، فالمادة ضوء سلبي، وهكذا يسبح </a:t>
              </a:r>
              <a:r>
                <a:rPr lang="ar-EG" sz="4000" dirty="0" err="1">
                  <a:solidFill>
                    <a:srgbClr val="0000FF"/>
                  </a:solidFill>
                  <a:cs typeface="PT Bold Heading" pitchFamily="2" charset="-78"/>
                </a:rPr>
                <a:t>أفلوطين</a:t>
              </a:r>
              <a:r>
                <a:rPr lang="ar-EG" sz="4000" dirty="0">
                  <a:solidFill>
                    <a:srgbClr val="0000FF"/>
                  </a:solidFill>
                  <a:cs typeface="PT Bold Heading" pitchFamily="2" charset="-78"/>
                </a:rPr>
                <a:t> في </a:t>
              </a:r>
              <a:r>
                <a:rPr lang="ar-EG" sz="4000" dirty="0" err="1">
                  <a:solidFill>
                    <a:srgbClr val="0000FF"/>
                  </a:solidFill>
                  <a:cs typeface="PT Bold Heading" pitchFamily="2" charset="-78"/>
                </a:rPr>
                <a:t>خيلاته</a:t>
              </a:r>
              <a:r>
                <a:rPr lang="ar-EG" sz="4000" dirty="0">
                  <a:solidFill>
                    <a:srgbClr val="0000FF"/>
                  </a:solidFill>
                  <a:cs typeface="PT Bold Heading" pitchFamily="2" charset="-78"/>
                </a:rPr>
                <a:t> الشعرية . </a:t>
              </a:r>
              <a:endParaRPr lang="ar-EG" sz="4000" dirty="0">
                <a:solidFill>
                  <a:srgbClr val="0000FF"/>
                </a:solidFill>
                <a:cs typeface="PT Bold Heading" pitchFamily="2" charset="-78"/>
              </a:endParaRPr>
            </a:p>
          </p:txBody>
        </p:sp>
      </p:grpSp>
    </p:spTree>
    <p:extLst>
      <p:ext uri="{BB962C8B-B14F-4D97-AF65-F5344CB8AC3E}">
        <p14:creationId xmlns:p14="http://schemas.microsoft.com/office/powerpoint/2010/main" val="31869327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4000" dirty="0">
                <a:solidFill>
                  <a:srgbClr val="00B050"/>
                </a:solidFill>
                <a:effectLst>
                  <a:innerShdw blurRad="63500" dist="50800" dir="13500000">
                    <a:prstClr val="black">
                      <a:alpha val="50000"/>
                    </a:prstClr>
                  </a:innerShdw>
                </a:effectLst>
                <a:cs typeface="PT Bold Heading" pitchFamily="2" charset="-78"/>
              </a:rPr>
              <a:t>يقول أن المادة هي مصدر التعدد، وهي سبب الشرور لأنها عبارة عن العدم، والعدم أشد درجات النقص، والنقص هو الشر، وإذن فالمادة هي منشأ الضرر جميعا . وغاية الحياة التحرر من رقبة المادة . وأول خطوة لذلك التحرر من سلطة الجسم والحواس وعن هذا تنشأ الفضائل العادية.</a:t>
            </a:r>
            <a:endParaRPr lang="ar-EG" sz="40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2212185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4800" dirty="0">
                <a:solidFill>
                  <a:srgbClr val="00B050"/>
                </a:solidFill>
                <a:effectLst>
                  <a:innerShdw blurRad="63500" dist="50800" dir="13500000">
                    <a:prstClr val="black">
                      <a:alpha val="50000"/>
                    </a:prstClr>
                  </a:innerShdw>
                </a:effectLst>
                <a:cs typeface="PT Bold Heading" pitchFamily="2" charset="-78"/>
              </a:rPr>
              <a:t>والخطوة الثانية الفكر والتفلسف.</a:t>
            </a:r>
          </a:p>
          <a:p>
            <a:pPr algn="just"/>
            <a:endParaRPr lang="ar-EG" sz="4800" dirty="0" smtClean="0">
              <a:solidFill>
                <a:srgbClr val="00B050"/>
              </a:solidFill>
              <a:effectLst>
                <a:innerShdw blurRad="63500" dist="50800" dir="13500000">
                  <a:prstClr val="black">
                    <a:alpha val="50000"/>
                  </a:prstClr>
                </a:innerShdw>
              </a:effectLst>
              <a:cs typeface="PT Bold Heading" pitchFamily="2" charset="-78"/>
            </a:endParaRPr>
          </a:p>
          <a:p>
            <a:pPr algn="just"/>
            <a:r>
              <a:rPr lang="ar-EG" sz="4800" dirty="0" smtClean="0">
                <a:solidFill>
                  <a:srgbClr val="00B050"/>
                </a:solidFill>
                <a:effectLst>
                  <a:innerShdw blurRad="63500" dist="50800" dir="13500000">
                    <a:prstClr val="black">
                      <a:alpha val="50000"/>
                    </a:prstClr>
                  </a:innerShdw>
                </a:effectLst>
                <a:cs typeface="PT Bold Heading" pitchFamily="2" charset="-78"/>
              </a:rPr>
              <a:t>والخطوة </a:t>
            </a:r>
            <a:r>
              <a:rPr lang="ar-EG" sz="4800" dirty="0">
                <a:solidFill>
                  <a:srgbClr val="00B050"/>
                </a:solidFill>
                <a:effectLst>
                  <a:innerShdw blurRad="63500" dist="50800" dir="13500000">
                    <a:prstClr val="black">
                      <a:alpha val="50000"/>
                    </a:prstClr>
                  </a:innerShdw>
                </a:effectLst>
                <a:cs typeface="PT Bold Heading" pitchFamily="2" charset="-78"/>
              </a:rPr>
              <a:t>الثالثة أن تسمو النفس فوق التفكير وتصل إلى ( </a:t>
            </a:r>
            <a:r>
              <a:rPr lang="ar-EG" sz="4800" dirty="0" err="1">
                <a:solidFill>
                  <a:srgbClr val="00B050"/>
                </a:solidFill>
                <a:effectLst>
                  <a:innerShdw blurRad="63500" dist="50800" dir="13500000">
                    <a:prstClr val="black">
                      <a:alpha val="50000"/>
                    </a:prstClr>
                  </a:innerShdw>
                </a:effectLst>
                <a:cs typeface="PT Bold Heading" pitchFamily="2" charset="-78"/>
              </a:rPr>
              <a:t>اللقانة</a:t>
            </a:r>
            <a:r>
              <a:rPr lang="ar-EG" sz="4800" dirty="0">
                <a:solidFill>
                  <a:srgbClr val="00B050"/>
                </a:solidFill>
                <a:effectLst>
                  <a:innerShdw blurRad="63500" dist="50800" dir="13500000">
                    <a:prstClr val="black">
                      <a:alpha val="50000"/>
                    </a:prstClr>
                  </a:innerShdw>
                </a:effectLst>
                <a:cs typeface="PT Bold Heading" pitchFamily="2" charset="-78"/>
              </a:rPr>
              <a:t> ) أو المعرفة أو العلم </a:t>
            </a:r>
            <a:r>
              <a:rPr lang="ar-EG" sz="4800" dirty="0" err="1">
                <a:solidFill>
                  <a:srgbClr val="00B050"/>
                </a:solidFill>
                <a:effectLst>
                  <a:innerShdw blurRad="63500" dist="50800" dir="13500000">
                    <a:prstClr val="black">
                      <a:alpha val="50000"/>
                    </a:prstClr>
                  </a:innerShdw>
                </a:effectLst>
                <a:cs typeface="PT Bold Heading" pitchFamily="2" charset="-78"/>
              </a:rPr>
              <a:t>اللدنى</a:t>
            </a:r>
            <a:r>
              <a:rPr lang="ar-EG" sz="4800" dirty="0">
                <a:solidFill>
                  <a:srgbClr val="00B050"/>
                </a:solidFill>
                <a:effectLst>
                  <a:innerShdw blurRad="63500" dist="50800" dir="13500000">
                    <a:prstClr val="black">
                      <a:alpha val="50000"/>
                    </a:prstClr>
                  </a:innerShdw>
                </a:effectLst>
                <a:cs typeface="PT Bold Heading" pitchFamily="2" charset="-78"/>
              </a:rPr>
              <a:t> .</a:t>
            </a:r>
            <a:endParaRPr lang="ar-EG" sz="48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41107020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4800" dirty="0">
                <a:solidFill>
                  <a:srgbClr val="00B050"/>
                </a:solidFill>
                <a:effectLst>
                  <a:innerShdw blurRad="63500" dist="50800" dir="13500000">
                    <a:prstClr val="black">
                      <a:alpha val="50000"/>
                    </a:prstClr>
                  </a:innerShdw>
                </a:effectLst>
                <a:cs typeface="PT Bold Heading" pitchFamily="2" charset="-78"/>
              </a:rPr>
              <a:t>وكل هذه الخطوات إعداد للدرجة الأخيرة - </a:t>
            </a:r>
            <a:r>
              <a:rPr lang="ar-EG" sz="4800" dirty="0" err="1">
                <a:solidFill>
                  <a:srgbClr val="00B050"/>
                </a:solidFill>
                <a:effectLst>
                  <a:innerShdw blurRad="63500" dist="50800" dir="13500000">
                    <a:prstClr val="black">
                      <a:alpha val="50000"/>
                    </a:prstClr>
                  </a:innerShdw>
                </a:effectLst>
                <a:cs typeface="PT Bold Heading" pitchFamily="2" charset="-78"/>
              </a:rPr>
              <a:t>وهی</a:t>
            </a:r>
            <a:r>
              <a:rPr lang="ar-EG" sz="4800" dirty="0">
                <a:solidFill>
                  <a:srgbClr val="00B050"/>
                </a:solidFill>
                <a:effectLst>
                  <a:innerShdw blurRad="63500" dist="50800" dir="13500000">
                    <a:prstClr val="black">
                      <a:alpha val="50000"/>
                    </a:prstClr>
                  </a:innerShdw>
                </a:effectLst>
                <a:cs typeface="PT Bold Heading" pitchFamily="2" charset="-78"/>
              </a:rPr>
              <a:t> أن يذوب في الله وذلك بالهيام والذهول والغيبوبة والوجد - عند ذلك تتحد النفس بالله، ولا يقال في هذه الدرجة أنه يفكر في الله ولا ينظر إلى الله لأن كل هذه العبارات تدل على الانفصال أو وجود شيئين، إنما يتحد بالله ويكون هو وهو وحده</a:t>
            </a:r>
            <a:r>
              <a:rPr lang="ar-EG" sz="4800" dirty="0" smtClean="0">
                <a:solidFill>
                  <a:srgbClr val="00B050"/>
                </a:solidFill>
                <a:effectLst>
                  <a:innerShdw blurRad="63500" dist="50800" dir="13500000">
                    <a:prstClr val="black">
                      <a:alpha val="50000"/>
                    </a:prstClr>
                  </a:innerShdw>
                </a:effectLst>
                <a:cs typeface="PT Bold Heading" pitchFamily="2" charset="-78"/>
              </a:rPr>
              <a:t>،</a:t>
            </a:r>
            <a:endParaRPr lang="ar-EG" sz="48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167344056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5400" dirty="0">
                <a:solidFill>
                  <a:srgbClr val="00B050"/>
                </a:solidFill>
                <a:effectLst>
                  <a:innerShdw blurRad="63500" dist="50800" dir="13500000">
                    <a:prstClr val="black">
                      <a:alpha val="50000"/>
                    </a:prstClr>
                  </a:innerShdw>
                </a:effectLst>
                <a:cs typeface="PT Bold Heading" pitchFamily="2" charset="-78"/>
              </a:rPr>
              <a:t>وقد ذكر </a:t>
            </a:r>
            <a:r>
              <a:rPr lang="ar-EG" sz="5400" dirty="0" err="1">
                <a:solidFill>
                  <a:srgbClr val="00B050"/>
                </a:solidFill>
                <a:effectLst>
                  <a:innerShdw blurRad="63500" dist="50800" dir="13500000">
                    <a:prstClr val="black">
                      <a:alpha val="50000"/>
                    </a:prstClr>
                  </a:innerShdw>
                </a:effectLst>
                <a:cs typeface="PT Bold Heading" pitchFamily="2" charset="-78"/>
              </a:rPr>
              <a:t>أفلوطين</a:t>
            </a:r>
            <a:r>
              <a:rPr lang="ar-EG" sz="5400" dirty="0">
                <a:solidFill>
                  <a:srgbClr val="00B050"/>
                </a:solidFill>
                <a:effectLst>
                  <a:innerShdw blurRad="63500" dist="50800" dir="13500000">
                    <a:prstClr val="black">
                      <a:alpha val="50000"/>
                    </a:prstClr>
                  </a:innerShdw>
                </a:effectLst>
                <a:cs typeface="PT Bold Heading" pitchFamily="2" charset="-78"/>
              </a:rPr>
              <a:t> أنه سما إلى هذه الدرجة وذاق لذة الاتحاد وأدرك ساعات التجلى بضع مرات في حياته يقال أنها أربع.</a:t>
            </a:r>
            <a:endParaRPr lang="ar-EG" sz="54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38010290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C00000"/>
                </a:solidFill>
                <a:cs typeface="PT Bold Heading" pitchFamily="2" charset="-78"/>
              </a:rPr>
              <a:t>وقد </a:t>
            </a:r>
            <a:r>
              <a:rPr lang="ar-SA" sz="4800" dirty="0">
                <a:solidFill>
                  <a:srgbClr val="C00000"/>
                </a:solidFill>
                <a:cs typeface="PT Bold Heading" pitchFamily="2" charset="-78"/>
              </a:rPr>
              <a:t>جاء بعد </a:t>
            </a:r>
            <a:r>
              <a:rPr lang="ar-SA" sz="4800" dirty="0" err="1">
                <a:solidFill>
                  <a:srgbClr val="C00000"/>
                </a:solidFill>
                <a:cs typeface="PT Bold Heading" pitchFamily="2" charset="-78"/>
              </a:rPr>
              <a:t>أفلوطين</a:t>
            </a:r>
            <a:r>
              <a:rPr lang="ar-SA" sz="4800" dirty="0">
                <a:solidFill>
                  <a:srgbClr val="C00000"/>
                </a:solidFill>
                <a:cs typeface="PT Bold Heading" pitchFamily="2" charset="-78"/>
              </a:rPr>
              <a:t> فلاسفة استمروا يرقون هذا المذهب ويعدلونه ومن أشهرهم </a:t>
            </a:r>
            <a:r>
              <a:rPr lang="ar-SA" sz="4800" dirty="0" err="1">
                <a:solidFill>
                  <a:srgbClr val="C00000"/>
                </a:solidFill>
                <a:cs typeface="PT Bold Heading" pitchFamily="2" charset="-78"/>
              </a:rPr>
              <a:t>فورفوریوس</a:t>
            </a:r>
            <a:r>
              <a:rPr lang="ar-SA" sz="4800" dirty="0">
                <a:solidFill>
                  <a:srgbClr val="C00000"/>
                </a:solidFill>
                <a:cs typeface="PT Bold Heading" pitchFamily="2" charset="-78"/>
              </a:rPr>
              <a:t> </a:t>
            </a:r>
            <a:r>
              <a:rPr lang="en-US" sz="4800" dirty="0">
                <a:solidFill>
                  <a:srgbClr val="C00000"/>
                </a:solidFill>
                <a:cs typeface="PT Bold Heading" pitchFamily="2" charset="-78"/>
              </a:rPr>
              <a:t>Porphyry </a:t>
            </a:r>
            <a:r>
              <a:rPr lang="ar-SA" sz="4800" dirty="0" err="1">
                <a:solidFill>
                  <a:srgbClr val="C00000"/>
                </a:solidFill>
                <a:cs typeface="PT Bold Heading" pitchFamily="2" charset="-78"/>
              </a:rPr>
              <a:t>ویامبليكس</a:t>
            </a:r>
            <a:r>
              <a:rPr lang="ar-SA" sz="4800" dirty="0">
                <a:solidFill>
                  <a:srgbClr val="C00000"/>
                </a:solidFill>
                <a:cs typeface="PT Bold Heading" pitchFamily="2" charset="-78"/>
              </a:rPr>
              <a:t> </a:t>
            </a:r>
            <a:r>
              <a:rPr lang="en-US" sz="4800" dirty="0" err="1">
                <a:solidFill>
                  <a:srgbClr val="C00000"/>
                </a:solidFill>
                <a:cs typeface="PT Bold Heading" pitchFamily="2" charset="-78"/>
              </a:rPr>
              <a:t>Lumblecus</a:t>
            </a:r>
            <a:r>
              <a:rPr lang="en-US" sz="4800" dirty="0">
                <a:solidFill>
                  <a:srgbClr val="C00000"/>
                </a:solidFill>
                <a:cs typeface="PT Bold Heading" pitchFamily="2" charset="-78"/>
              </a:rPr>
              <a:t>  </a:t>
            </a:r>
            <a:r>
              <a:rPr lang="ar-SA" sz="4800" dirty="0" err="1">
                <a:solidFill>
                  <a:srgbClr val="C00000"/>
                </a:solidFill>
                <a:cs typeface="PT Bold Heading" pitchFamily="2" charset="-78"/>
              </a:rPr>
              <a:t>وسريانوس</a:t>
            </a:r>
            <a:r>
              <a:rPr lang="ar-SA" sz="4800" dirty="0">
                <a:solidFill>
                  <a:srgbClr val="C00000"/>
                </a:solidFill>
                <a:cs typeface="PT Bold Heading" pitchFamily="2" charset="-78"/>
              </a:rPr>
              <a:t> </a:t>
            </a:r>
            <a:r>
              <a:rPr lang="en-US" sz="4800" dirty="0" err="1">
                <a:solidFill>
                  <a:srgbClr val="C00000"/>
                </a:solidFill>
                <a:cs typeface="PT Bold Heading" pitchFamily="2" charset="-78"/>
              </a:rPr>
              <a:t>Syrianns</a:t>
            </a:r>
            <a:r>
              <a:rPr lang="en-US" sz="4800" dirty="0">
                <a:solidFill>
                  <a:srgbClr val="C00000"/>
                </a:solidFill>
                <a:cs typeface="PT Bold Heading" pitchFamily="2" charset="-78"/>
              </a:rPr>
              <a:t> . </a:t>
            </a:r>
            <a:endParaRPr lang="en-US" sz="4800" dirty="0" smtClean="0">
              <a:solidFill>
                <a:srgbClr val="C00000"/>
              </a:solidFill>
              <a:cs typeface="PT Bold Heading" pitchFamily="2" charset="-78"/>
            </a:endParaRPr>
          </a:p>
        </p:txBody>
      </p:sp>
    </p:spTree>
    <p:extLst>
      <p:ext uri="{BB962C8B-B14F-4D97-AF65-F5344CB8AC3E}">
        <p14:creationId xmlns:p14="http://schemas.microsoft.com/office/powerpoint/2010/main" val="271377550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800" dirty="0">
                <a:solidFill>
                  <a:srgbClr val="C00000"/>
                </a:solidFill>
                <a:cs typeface="PT Bold Heading" pitchFamily="2" charset="-78"/>
              </a:rPr>
              <a:t>وقد كان من أسباب وجود مذهب الأفلاطونية انتشار مذهب الشك، فإذا أيقن العقل أنه لا يستطيع الوصول إلى الحق بتفكيره وبحثه حاول أن يعرفه بكشف لفائفه، يئس العقل من نفسه فلجأ إلى الكشف والإلهام، ورأى أن التفكير المنطقي لم يؤدي إلى السكر الروحي، كأن هذا المذهب يميل أول أمره إلى البحث مشوبا بالإلهام، ثم غرق في </a:t>
            </a:r>
            <a:r>
              <a:rPr lang="ar-SA" sz="3800" dirty="0" err="1">
                <a:solidFill>
                  <a:srgbClr val="C00000"/>
                </a:solidFill>
                <a:cs typeface="PT Bold Heading" pitchFamily="2" charset="-78"/>
              </a:rPr>
              <a:t>الإلهامات</a:t>
            </a:r>
            <a:r>
              <a:rPr lang="ar-SA" sz="3800" dirty="0">
                <a:solidFill>
                  <a:srgbClr val="C00000"/>
                </a:solidFill>
                <a:cs typeface="PT Bold Heading" pitchFamily="2" charset="-78"/>
              </a:rPr>
              <a:t>، ونفذ منها إلى الشغف بالاطلاع على المغيبات وخوارق العادات، والاعتناء بالسحر، والتصرف بالأسماء والطلاسم والتنجيم والدعوات والعزائم ونحو ذلك.</a:t>
            </a:r>
            <a:endParaRPr lang="ar-EG" sz="3800" dirty="0">
              <a:solidFill>
                <a:srgbClr val="C00000"/>
              </a:solidFill>
              <a:cs typeface="PT Bold Heading" pitchFamily="2" charset="-78"/>
            </a:endParaRPr>
          </a:p>
        </p:txBody>
      </p:sp>
    </p:spTree>
    <p:extLst>
      <p:ext uri="{BB962C8B-B14F-4D97-AF65-F5344CB8AC3E}">
        <p14:creationId xmlns:p14="http://schemas.microsoft.com/office/powerpoint/2010/main" val="3865218085"/>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Rectangle 2"/>
          <p:cNvSpPr/>
          <p:nvPr/>
        </p:nvSpPr>
        <p:spPr>
          <a:xfrm>
            <a:off x="971600" y="1268760"/>
            <a:ext cx="7344816" cy="396044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6000" dirty="0">
                <a:solidFill>
                  <a:srgbClr val="C00000"/>
                </a:solidFill>
                <a:cs typeface="PT Bold Heading" pitchFamily="2" charset="-78"/>
              </a:rPr>
              <a:t>ثالثا: الأفلاطونية الحديثة</a:t>
            </a:r>
          </a:p>
          <a:p>
            <a:pPr algn="ctr"/>
            <a:r>
              <a:rPr lang="en-US" sz="6000" dirty="0">
                <a:solidFill>
                  <a:srgbClr val="C00000"/>
                </a:solidFill>
                <a:cs typeface="PT Bold Heading" pitchFamily="2" charset="-78"/>
              </a:rPr>
              <a:t>The New Platonists</a:t>
            </a:r>
            <a:endParaRPr lang="ar-EG" sz="6000" dirty="0">
              <a:solidFill>
                <a:srgbClr val="C00000"/>
              </a:solidFill>
              <a:cs typeface="PT Bold Heading" pitchFamily="2" charset="-78"/>
            </a:endParaRPr>
          </a:p>
        </p:txBody>
      </p:sp>
    </p:spTree>
    <p:extLst>
      <p:ext uri="{BB962C8B-B14F-4D97-AF65-F5344CB8AC3E}">
        <p14:creationId xmlns:p14="http://schemas.microsoft.com/office/powerpoint/2010/main" val="20967567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b="1" dirty="0">
                  <a:solidFill>
                    <a:srgbClr val="00B050"/>
                  </a:solidFill>
                  <a:cs typeface="PT Bold Heading" pitchFamily="2" charset="-78"/>
                </a:rPr>
                <a:t>يختلف مؤرخو الفلسفة في الأفلاطونية الحديثة أهي فلسفة يونانية، أو فلسفة للقرون الوسطى، ولكل وجهة نظر، فالذين لا يعدونها يونانية يستندون إلى بعد الزمن بين العهدين، ولأن مؤسسها هو </a:t>
              </a:r>
              <a:r>
                <a:rPr lang="ar-EG" sz="3200" b="1" dirty="0" err="1">
                  <a:solidFill>
                    <a:srgbClr val="00B050"/>
                  </a:solidFill>
                  <a:cs typeface="PT Bold Heading" pitchFamily="2" charset="-78"/>
                </a:rPr>
                <a:t>أفلوطين</a:t>
              </a:r>
              <a:r>
                <a:rPr lang="ar-EG" sz="3200" b="1" dirty="0">
                  <a:solidFill>
                    <a:srgbClr val="00B050"/>
                  </a:solidFill>
                  <a:cs typeface="PT Bold Heading" pitchFamily="2" charset="-78"/>
                </a:rPr>
                <a:t> ولد سنة ۲5۰ ميلادية، فهذه الفلسفة وليدة المسيحية، ولأن طابع هذه الفلسفة ليس طابعا يونانيا بحتا بل هو مصبوغ بصبغة الإلهام الشرقي، وكان مركزها في الإسكندرية لا في اليونان، وكانت الإسكندرية آن ذاك مدينة عالمية لا يونانية يتقابل فيها الناس من كل جنس ويلتقي فيها الشرق </a:t>
              </a:r>
              <a:r>
                <a:rPr lang="ar-EG" sz="3200" b="1" dirty="0" smtClean="0">
                  <a:solidFill>
                    <a:srgbClr val="00B050"/>
                  </a:solidFill>
                  <a:cs typeface="PT Bold Heading" pitchFamily="2" charset="-78"/>
                </a:rPr>
                <a:t>والغرب</a:t>
              </a:r>
              <a:endParaRPr lang="en-US" sz="3200" b="1" dirty="0">
                <a:solidFill>
                  <a:srgbClr val="00B050"/>
                </a:solidFill>
                <a:cs typeface="PT Bold Heading" pitchFamily="2" charset="-78"/>
              </a:endParaRPr>
            </a:p>
          </p:txBody>
        </p:sp>
      </p:grpSp>
    </p:spTree>
    <p:extLst>
      <p:ext uri="{BB962C8B-B14F-4D97-AF65-F5344CB8AC3E}">
        <p14:creationId xmlns:p14="http://schemas.microsoft.com/office/powerpoint/2010/main" val="3888579891"/>
      </p:ext>
    </p:extLst>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b="1" dirty="0">
                  <a:solidFill>
                    <a:srgbClr val="00B050"/>
                  </a:solidFill>
                  <a:cs typeface="PT Bold Heading" pitchFamily="2" charset="-78"/>
                </a:rPr>
                <a:t>والذين لا يروها من فلسفة القرون الوسطى يرون أن فلسفة القرون الوسطى نشأت في أحضان النصرانية وفي ترتبها وهى تناهض وثنية اليونانية وفلسفة الأفلاطونية الحديثة ليست نصرانية بل هي عدوة النصرانية، وقد حافظت على الروح الوثني في البيئة المسيحية وترى فيها الروح اليونان ظاهري، والثقافة اليونانية سائدة، فأولى أن تعد فلسفة يونانية.</a:t>
              </a:r>
              <a:endParaRPr lang="en-US" sz="3200" dirty="0">
                <a:solidFill>
                  <a:srgbClr val="00B050"/>
                </a:solidFill>
                <a:cs typeface="PT Bold Heading" pitchFamily="2" charset="-78"/>
              </a:endParaRPr>
            </a:p>
          </p:txBody>
        </p:sp>
      </p:grpSp>
    </p:spTree>
    <p:extLst>
      <p:ext uri="{BB962C8B-B14F-4D97-AF65-F5344CB8AC3E}">
        <p14:creationId xmlns:p14="http://schemas.microsoft.com/office/powerpoint/2010/main" val="25200586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446976" y="869471"/>
              <a:ext cx="425348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b="1" dirty="0">
                  <a:solidFill>
                    <a:srgbClr val="00B050"/>
                  </a:solidFill>
                  <a:cs typeface="PT Bold Heading" pitchFamily="2" charset="-78"/>
                </a:rPr>
                <a:t>في العصور الأولى للمسيح ظهر في الإسكندرية مذهب الأفلاطونية الحديثة وقد سمي بهذا الاسم لأنه وليدة تعاليم أفلاطون، ولكنه وليد غير شرعي لأنه لم يحافظ على كثير من أسس أفلاطون، فبنى فلسفة أفلاطون رأيه في المثل وقد ملأ فلسفته بضروب من الخيالات وأحاطها بكثير من الغموض، فأخذت الأفلاطونية الحديثة هذه الخيالات والأساطير التي استعملها أفلاطون على سبيل التمثيل والاستعارة ونحو ذلك على أنها حقائق، ومزجتها مزجا تاما بإلهام الشرق وأحلامه.</a:t>
              </a:r>
              <a:endParaRPr lang="en-US" sz="3200" b="1" dirty="0">
                <a:solidFill>
                  <a:srgbClr val="00B050"/>
                </a:solidFill>
                <a:cs typeface="PT Bold Heading" pitchFamily="2" charset="-78"/>
              </a:endParaRPr>
            </a:p>
          </p:txBody>
        </p:sp>
      </p:grpSp>
    </p:spTree>
    <p:extLst>
      <p:ext uri="{BB962C8B-B14F-4D97-AF65-F5344CB8AC3E}">
        <p14:creationId xmlns:p14="http://schemas.microsoft.com/office/powerpoint/2010/main" val="41421454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600" dirty="0">
                  <a:solidFill>
                    <a:srgbClr val="00B050"/>
                  </a:solidFill>
                  <a:cs typeface="PT Bold Heading" pitchFamily="2" charset="-78"/>
                </a:rPr>
                <a:t>مؤسس هذا المذهب </a:t>
              </a:r>
              <a:r>
                <a:rPr lang="ar-EG" sz="3600" dirty="0" err="1">
                  <a:solidFill>
                    <a:srgbClr val="00B050"/>
                  </a:solidFill>
                  <a:cs typeface="PT Bold Heading" pitchFamily="2" charset="-78"/>
                </a:rPr>
                <a:t>أمونيوس</a:t>
              </a:r>
              <a:r>
                <a:rPr lang="ar-EG" sz="3600" dirty="0">
                  <a:solidFill>
                    <a:srgbClr val="00B050"/>
                  </a:solidFill>
                  <a:cs typeface="PT Bold Heading" pitchFamily="2" charset="-78"/>
                </a:rPr>
                <a:t> </a:t>
              </a:r>
              <a:r>
                <a:rPr lang="ar-EG" sz="3600" dirty="0" err="1">
                  <a:solidFill>
                    <a:srgbClr val="00B050"/>
                  </a:solidFill>
                  <a:cs typeface="PT Bold Heading" pitchFamily="2" charset="-78"/>
                </a:rPr>
                <a:t>سكاس</a:t>
              </a:r>
              <a:r>
                <a:rPr lang="ar-EG" sz="3600" dirty="0">
                  <a:solidFill>
                    <a:srgbClr val="00B050"/>
                  </a:solidFill>
                  <a:cs typeface="PT Bold Heading" pitchFamily="2" charset="-78"/>
                </a:rPr>
                <a:t> </a:t>
              </a:r>
              <a:r>
                <a:rPr lang="en-US" sz="3600" dirty="0" err="1">
                  <a:solidFill>
                    <a:srgbClr val="00B050"/>
                  </a:solidFill>
                  <a:cs typeface="PT Bold Heading" pitchFamily="2" charset="-78"/>
                </a:rPr>
                <a:t>Snnoniuss</a:t>
              </a:r>
              <a:r>
                <a:rPr lang="en-US" sz="3600" dirty="0">
                  <a:solidFill>
                    <a:srgbClr val="00B050"/>
                  </a:solidFill>
                  <a:cs typeface="PT Bold Heading" pitchFamily="2" charset="-78"/>
                </a:rPr>
                <a:t> </a:t>
              </a:r>
              <a:r>
                <a:rPr lang="en-US" sz="3600" dirty="0" err="1">
                  <a:solidFill>
                    <a:srgbClr val="00B050"/>
                  </a:solidFill>
                  <a:cs typeface="PT Bold Heading" pitchFamily="2" charset="-78"/>
                </a:rPr>
                <a:t>Saccas</a:t>
              </a:r>
              <a:r>
                <a:rPr lang="en-US" sz="3600" dirty="0">
                  <a:solidFill>
                    <a:srgbClr val="00B050"/>
                  </a:solidFill>
                  <a:cs typeface="PT Bold Heading" pitchFamily="2" charset="-78"/>
                </a:rPr>
                <a:t>  </a:t>
              </a:r>
              <a:r>
                <a:rPr lang="ar-EG" sz="3600" dirty="0">
                  <a:solidFill>
                    <a:srgbClr val="00B050"/>
                  </a:solidFill>
                  <a:cs typeface="PT Bold Heading" pitchFamily="2" charset="-78"/>
                </a:rPr>
                <a:t>كان أول أمره حمالا، وقد ولد من أبوين نصرانيين، ولكنه اعتنق الدين اليونانى القديم وهو أول المعلمين الإسكندرانيين الذين حاولوا التوفيق بين تعاليم أرسطو وأفلاطون ومات سنة ۲۹۲ ولم يؤثر عنه أي كتاب.</a:t>
              </a:r>
              <a:endParaRPr lang="en-US" sz="3600" dirty="0">
                <a:solidFill>
                  <a:srgbClr val="00B050"/>
                </a:solidFill>
                <a:cs typeface="PT Bold Heading" pitchFamily="2" charset="-78"/>
              </a:endParaRPr>
            </a:p>
          </p:txBody>
        </p:sp>
      </p:grpSp>
    </p:spTree>
    <p:extLst>
      <p:ext uri="{BB962C8B-B14F-4D97-AF65-F5344CB8AC3E}">
        <p14:creationId xmlns:p14="http://schemas.microsoft.com/office/powerpoint/2010/main" val="671600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2800" b="1" dirty="0">
                  <a:solidFill>
                    <a:srgbClr val="00B050"/>
                  </a:solidFill>
                  <a:cs typeface="PT Bold Heading" pitchFamily="2" charset="-78"/>
                </a:rPr>
                <a:t>وأكبر مؤيديه والمنتصرين لمذهبه تلميذه </a:t>
              </a:r>
              <a:r>
                <a:rPr lang="ar-EG" sz="2800" b="1" dirty="0" err="1">
                  <a:solidFill>
                    <a:srgbClr val="00B050"/>
                  </a:solidFill>
                  <a:cs typeface="PT Bold Heading" pitchFamily="2" charset="-78"/>
                </a:rPr>
                <a:t>أفلوطين</a:t>
              </a:r>
              <a:r>
                <a:rPr lang="ar-EG" sz="2800" b="1" dirty="0">
                  <a:solidFill>
                    <a:srgbClr val="00B050"/>
                  </a:solidFill>
                  <a:cs typeface="PT Bold Heading" pitchFamily="2" charset="-78"/>
                </a:rPr>
                <a:t>، وربما عد مؤسس المذهب وقد ولد سنة 205م وفي </a:t>
              </a:r>
              <a:r>
                <a:rPr lang="ar-EG" sz="2800" b="1" dirty="0" err="1">
                  <a:solidFill>
                    <a:srgbClr val="00B050"/>
                  </a:solidFill>
                  <a:cs typeface="PT Bold Heading" pitchFamily="2" charset="-78"/>
                </a:rPr>
                <a:t>ليكوبوليس</a:t>
              </a:r>
              <a:r>
                <a:rPr lang="ar-EG" sz="2800" b="1" dirty="0">
                  <a:solidFill>
                    <a:srgbClr val="00B050"/>
                  </a:solidFill>
                  <a:cs typeface="PT Bold Heading" pitchFamily="2" charset="-78"/>
                </a:rPr>
                <a:t> (أسيوط) وتعلم في الإسكندرية ولازم </a:t>
              </a:r>
              <a:r>
                <a:rPr lang="ar-EG" sz="2800" b="1" dirty="0" err="1">
                  <a:solidFill>
                    <a:srgbClr val="00B050"/>
                  </a:solidFill>
                  <a:cs typeface="PT Bold Heading" pitchFamily="2" charset="-78"/>
                </a:rPr>
                <a:t>أمنيوس</a:t>
              </a:r>
              <a:r>
                <a:rPr lang="ar-EG" sz="2800" b="1" dirty="0">
                  <a:solidFill>
                    <a:srgbClr val="00B050"/>
                  </a:solidFill>
                  <a:cs typeface="PT Bold Heading" pitchFamily="2" charset="-78"/>
                </a:rPr>
                <a:t> إحدى عشر سنة، ثم سافر مع الحملة التي جهزها الإمبراطور </a:t>
              </a:r>
              <a:r>
                <a:rPr lang="ar-EG" sz="2800" b="1" dirty="0" err="1">
                  <a:solidFill>
                    <a:srgbClr val="00B050"/>
                  </a:solidFill>
                  <a:cs typeface="PT Bold Heading" pitchFamily="2" charset="-78"/>
                </a:rPr>
                <a:t>رجورديان</a:t>
              </a:r>
              <a:r>
                <a:rPr lang="ar-EG" sz="2800" b="1" dirty="0">
                  <a:solidFill>
                    <a:srgbClr val="00B050"/>
                  </a:solidFill>
                  <a:cs typeface="PT Bold Heading" pitchFamily="2" charset="-78"/>
                </a:rPr>
                <a:t> لمحاربة الفرس، رجاء أن يتعلم الفلسفة الفارسية والفلسفة الهندية من أصولها.</a:t>
              </a:r>
              <a:endParaRPr lang="en-US" sz="2800" b="1" dirty="0">
                <a:solidFill>
                  <a:srgbClr val="00B050"/>
                </a:solidFill>
                <a:cs typeface="PT Bold Heading" pitchFamily="2" charset="-78"/>
              </a:endParaRPr>
            </a:p>
          </p:txBody>
        </p:sp>
      </p:grpSp>
    </p:spTree>
    <p:extLst>
      <p:ext uri="{BB962C8B-B14F-4D97-AF65-F5344CB8AC3E}">
        <p14:creationId xmlns:p14="http://schemas.microsoft.com/office/powerpoint/2010/main" val="13493818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2800" b="1" dirty="0">
                  <a:solidFill>
                    <a:srgbClr val="00B050"/>
                  </a:solidFill>
                  <a:cs typeface="PT Bold Heading" pitchFamily="2" charset="-78"/>
                </a:rPr>
                <a:t>وفي سنة ۲45م قصد إلى روما حيث استقر بها، وأسس مدرسته التي قام عليها حتى مات في </a:t>
              </a:r>
              <a:r>
                <a:rPr lang="ar-EG" sz="2800" b="1" dirty="0" err="1">
                  <a:solidFill>
                    <a:srgbClr val="00B050"/>
                  </a:solidFill>
                  <a:cs typeface="PT Bold Heading" pitchFamily="2" charset="-78"/>
                </a:rPr>
                <a:t>كامبانيا</a:t>
              </a:r>
              <a:r>
                <a:rPr lang="ar-EG" sz="2800" b="1" dirty="0">
                  <a:solidFill>
                    <a:srgbClr val="00B050"/>
                  </a:solidFill>
                  <a:cs typeface="PT Bold Heading" pitchFamily="2" charset="-78"/>
                </a:rPr>
                <a:t> سنة ۲۷۰م والعرب لم تعرف كثيرا عنه ولكن تعرف مذهبه وتطلق عليه مذهب الإسكندرانيين، ويطلق عليه </a:t>
              </a:r>
              <a:r>
                <a:rPr lang="ar-EG" sz="2800" b="1" dirty="0" err="1">
                  <a:solidFill>
                    <a:srgbClr val="00B050"/>
                  </a:solidFill>
                  <a:cs typeface="PT Bold Heading" pitchFamily="2" charset="-78"/>
                </a:rPr>
                <a:t>الشهرستانى</a:t>
              </a:r>
              <a:r>
                <a:rPr lang="ar-EG" sz="2800" b="1" dirty="0">
                  <a:solidFill>
                    <a:srgbClr val="00B050"/>
                  </a:solidFill>
                  <a:cs typeface="PT Bold Heading" pitchFamily="2" charset="-78"/>
                </a:rPr>
                <a:t>" الشيخ اليونان" وقد ألف </a:t>
              </a:r>
              <a:r>
                <a:rPr lang="ar-EG" sz="2800" b="1" dirty="0" err="1">
                  <a:solidFill>
                    <a:srgbClr val="00B050"/>
                  </a:solidFill>
                  <a:cs typeface="PT Bold Heading" pitchFamily="2" charset="-78"/>
                </a:rPr>
                <a:t>أفلوطين</a:t>
              </a:r>
              <a:r>
                <a:rPr lang="ar-EG" sz="2800" b="1" dirty="0">
                  <a:solidFill>
                    <a:srgbClr val="00B050"/>
                  </a:solidFill>
                  <a:cs typeface="PT Bold Heading" pitchFamily="2" charset="-78"/>
                </a:rPr>
                <a:t> كتبا كثيرة حفظت عنه ويطلق عليها عادة اسم </a:t>
              </a:r>
              <a:r>
                <a:rPr lang="ar-EG" sz="2800" b="1" dirty="0" err="1">
                  <a:solidFill>
                    <a:srgbClr val="00B050"/>
                  </a:solidFill>
                  <a:cs typeface="PT Bold Heading" pitchFamily="2" charset="-78"/>
                </a:rPr>
                <a:t>التاسوعات</a:t>
              </a:r>
              <a:r>
                <a:rPr lang="ar-EG" sz="2800" b="1" dirty="0">
                  <a:solidFill>
                    <a:srgbClr val="00B050"/>
                  </a:solidFill>
                  <a:cs typeface="PT Bold Heading" pitchFamily="2" charset="-78"/>
                </a:rPr>
                <a:t> (</a:t>
              </a:r>
              <a:r>
                <a:rPr lang="en-US" sz="2800" b="1" dirty="0" err="1">
                  <a:solidFill>
                    <a:srgbClr val="00B050"/>
                  </a:solidFill>
                  <a:cs typeface="PT Bold Heading" pitchFamily="2" charset="-78"/>
                </a:rPr>
                <a:t>Fnmeads</a:t>
              </a:r>
              <a:r>
                <a:rPr lang="en-US" sz="2800" b="1" dirty="0">
                  <a:solidFill>
                    <a:srgbClr val="00B050"/>
                  </a:solidFill>
                  <a:cs typeface="PT Bold Heading" pitchFamily="2" charset="-78"/>
                </a:rPr>
                <a:t>) </a:t>
              </a:r>
              <a:r>
                <a:rPr lang="ar-EG" sz="2800" b="1" dirty="0">
                  <a:solidFill>
                    <a:srgbClr val="00B050"/>
                  </a:solidFill>
                  <a:cs typeface="PT Bold Heading" pitchFamily="2" charset="-78"/>
                </a:rPr>
                <a:t>وتفرع مذهبه إلى فروع كثيرة، فكان منه فرع في الإسكندرية، وفرع في الشام، وفرع في أثينا. </a:t>
              </a:r>
            </a:p>
          </p:txBody>
        </p:sp>
      </p:grpSp>
    </p:spTree>
    <p:extLst>
      <p:ext uri="{BB962C8B-B14F-4D97-AF65-F5344CB8AC3E}">
        <p14:creationId xmlns:p14="http://schemas.microsoft.com/office/powerpoint/2010/main" val="16868584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2800" b="1" dirty="0">
                  <a:solidFill>
                    <a:srgbClr val="00B050"/>
                  </a:solidFill>
                  <a:cs typeface="PT Bold Heading" pitchFamily="2" charset="-78"/>
                </a:rPr>
                <a:t>ولقد كان </a:t>
              </a:r>
              <a:r>
                <a:rPr lang="ar-EG" sz="2800" b="1" dirty="0" err="1">
                  <a:solidFill>
                    <a:srgbClr val="00B050"/>
                  </a:solidFill>
                  <a:cs typeface="PT Bold Heading" pitchFamily="2" charset="-78"/>
                </a:rPr>
                <a:t>أفلوطين</a:t>
              </a:r>
              <a:r>
                <a:rPr lang="ar-EG" sz="2800" b="1" dirty="0">
                  <a:solidFill>
                    <a:srgbClr val="00B050"/>
                  </a:solidFill>
                  <a:cs typeface="PT Bold Heading" pitchFamily="2" charset="-78"/>
                </a:rPr>
                <a:t> في حياته محببا إلى النفوس مقبولا من العظماء، فكان الإمبراطور جالينوس ينزله من نفسه منزلة سامية ويقدره أعظم التقدير حتى قيل أنه اعتزم أن يقطعه منطقة </a:t>
              </a:r>
              <a:r>
                <a:rPr lang="ar-EG" sz="2800" b="1" dirty="0" err="1">
                  <a:solidFill>
                    <a:srgbClr val="00B050"/>
                  </a:solidFill>
                  <a:cs typeface="PT Bold Heading" pitchFamily="2" charset="-78"/>
                </a:rPr>
                <a:t>كامبانيا</a:t>
              </a:r>
              <a:r>
                <a:rPr lang="ar-EG" sz="2800" b="1" dirty="0">
                  <a:solidFill>
                    <a:srgbClr val="00B050"/>
                  </a:solidFill>
                  <a:cs typeface="PT Bold Heading" pitchFamily="2" charset="-78"/>
                </a:rPr>
                <a:t> ليقيم عليها مدينة فاضلة تحكم على مثال ما ارتآه أفلاطون في الدولة.</a:t>
              </a:r>
              <a:endParaRPr lang="ar-EG" sz="2800" b="1" dirty="0">
                <a:solidFill>
                  <a:srgbClr val="00B050"/>
                </a:solidFill>
                <a:cs typeface="PT Bold Heading" pitchFamily="2" charset="-78"/>
              </a:endParaRPr>
            </a:p>
          </p:txBody>
        </p:sp>
      </p:grpSp>
    </p:spTree>
    <p:extLst>
      <p:ext uri="{BB962C8B-B14F-4D97-AF65-F5344CB8AC3E}">
        <p14:creationId xmlns:p14="http://schemas.microsoft.com/office/powerpoint/2010/main" val="16868584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10.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11.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2.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3.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4.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5.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6.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7.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8.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9.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docProps/app.xml><?xml version="1.0" encoding="utf-8"?>
<Properties xmlns="http://schemas.openxmlformats.org/officeDocument/2006/extended-properties" xmlns:vt="http://schemas.openxmlformats.org/officeDocument/2006/docPropsVTypes">
  <TotalTime>71</TotalTime>
  <Words>2635</Words>
  <Application>Microsoft Office PowerPoint</Application>
  <PresentationFormat>On-screen Show (4:3)</PresentationFormat>
  <Paragraphs>113</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6_Office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DrMohsen</cp:lastModifiedBy>
  <cp:revision>14</cp:revision>
  <dcterms:created xsi:type="dcterms:W3CDTF">2020-03-20T16:32:53Z</dcterms:created>
  <dcterms:modified xsi:type="dcterms:W3CDTF">2020-04-08T21:54:31Z</dcterms:modified>
</cp:coreProperties>
</file>