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5.xml" ContentType="application/vnd.openxmlformats-officedocument.themeOverride+xml"/>
  <Override PartName="/ppt/notesSlides/notesSlide9.xml" ContentType="application/vnd.openxmlformats-officedocument.presentationml.notesSlide+xml"/>
  <Override PartName="/ppt/theme/themeOverride6.xml" ContentType="application/vnd.openxmlformats-officedocument.themeOverride+xml"/>
  <Override PartName="/ppt/notesSlides/notesSlide10.xml" ContentType="application/vnd.openxmlformats-officedocument.presentationml.notesSlide+xml"/>
  <Override PartName="/ppt/theme/themeOverride7.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8.xml" ContentType="application/vnd.openxmlformats-officedocument.themeOverride+xml"/>
  <Override PartName="/ppt/notesSlides/notesSlide20.xml" ContentType="application/vnd.openxmlformats-officedocument.presentationml.notesSlide+xml"/>
  <Override PartName="/ppt/theme/themeOverride9.xml" ContentType="application/vnd.openxmlformats-officedocument.themeOverride+xml"/>
  <Override PartName="/ppt/notesSlides/notesSlide21.xml" ContentType="application/vnd.openxmlformats-officedocument.presentationml.notesSlide+xml"/>
  <Override PartName="/ppt/theme/themeOverride10.xml" ContentType="application/vnd.openxmlformats-officedocument.themeOverride+xml"/>
  <Override PartName="/ppt/notesSlides/notesSlide22.xml" ContentType="application/vnd.openxmlformats-officedocument.presentationml.notesSlide+xml"/>
  <Override PartName="/ppt/theme/themeOverride11.xml" ContentType="application/vnd.openxmlformats-officedocument.themeOverride+xml"/>
  <Override PartName="/ppt/notesSlides/notesSlide23.xml" ContentType="application/vnd.openxmlformats-officedocument.presentationml.notesSlide+xml"/>
  <Override PartName="/ppt/theme/themeOverride12.xml" ContentType="application/vnd.openxmlformats-officedocument.themeOverride+xml"/>
  <Override PartName="/ppt/notesSlides/notesSlide24.xml" ContentType="application/vnd.openxmlformats-officedocument.presentationml.notesSlide+xml"/>
  <Override PartName="/ppt/theme/themeOverride13.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heme/themeOverride14.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8"/>
  </p:notesMasterIdLst>
  <p:sldIdLst>
    <p:sldId id="257" r:id="rId2"/>
    <p:sldId id="302" r:id="rId3"/>
    <p:sldId id="303" r:id="rId4"/>
    <p:sldId id="304" r:id="rId5"/>
    <p:sldId id="310" r:id="rId6"/>
    <p:sldId id="309" r:id="rId7"/>
    <p:sldId id="311" r:id="rId8"/>
    <p:sldId id="312" r:id="rId9"/>
    <p:sldId id="277" r:id="rId10"/>
    <p:sldId id="279" r:id="rId11"/>
    <p:sldId id="316" r:id="rId12"/>
    <p:sldId id="317" r:id="rId13"/>
    <p:sldId id="315" r:id="rId14"/>
    <p:sldId id="314" r:id="rId15"/>
    <p:sldId id="313" r:id="rId16"/>
    <p:sldId id="278" r:id="rId17"/>
    <p:sldId id="318" r:id="rId18"/>
    <p:sldId id="319" r:id="rId19"/>
    <p:sldId id="320" r:id="rId20"/>
    <p:sldId id="305" r:id="rId21"/>
    <p:sldId id="306" r:id="rId22"/>
    <p:sldId id="307" r:id="rId23"/>
    <p:sldId id="321" r:id="rId24"/>
    <p:sldId id="322" r:id="rId25"/>
    <p:sldId id="323" r:id="rId26"/>
    <p:sldId id="283" r:id="rId27"/>
    <p:sldId id="324" r:id="rId28"/>
    <p:sldId id="325" r:id="rId29"/>
    <p:sldId id="280" r:id="rId30"/>
    <p:sldId id="281" r:id="rId31"/>
    <p:sldId id="282" r:id="rId32"/>
    <p:sldId id="286" r:id="rId33"/>
    <p:sldId id="287" r:id="rId34"/>
    <p:sldId id="288" r:id="rId35"/>
    <p:sldId id="289" r:id="rId36"/>
    <p:sldId id="290" r:id="rId3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15/08/1441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السابعة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لم يكن </a:t>
            </a:r>
            <a:r>
              <a:rPr lang="ar-EG" sz="3200" dirty="0" err="1">
                <a:solidFill>
                  <a:srgbClr val="00B050"/>
                </a:solidFill>
                <a:effectLst>
                  <a:innerShdw blurRad="63500" dist="50800" dir="13500000">
                    <a:prstClr val="black">
                      <a:alpha val="50000"/>
                    </a:prstClr>
                  </a:innerShdw>
                </a:effectLst>
                <a:cs typeface="PT Bold Heading" pitchFamily="2" charset="-78"/>
              </a:rPr>
              <a:t>الرواقیون</a:t>
            </a:r>
            <a:r>
              <a:rPr lang="ar-EG" sz="3200" dirty="0">
                <a:solidFill>
                  <a:srgbClr val="00B050"/>
                </a:solidFill>
                <a:effectLst>
                  <a:innerShdw blurRad="63500" dist="50800" dir="13500000">
                    <a:prstClr val="black">
                      <a:alpha val="50000"/>
                    </a:prstClr>
                  </a:innerShdw>
                </a:effectLst>
                <a:cs typeface="PT Bold Heading" pitchFamily="2" charset="-78"/>
              </a:rPr>
              <a:t> جميعا على اتفاق تام في فلسفتهم فبينما نجد </a:t>
            </a:r>
            <a:r>
              <a:rPr lang="ar-EG" sz="3200" dirty="0" err="1">
                <a:solidFill>
                  <a:srgbClr val="00B050"/>
                </a:solidFill>
                <a:effectLst>
                  <a:innerShdw blurRad="63500" dist="50800" dir="13500000">
                    <a:prstClr val="black">
                      <a:alpha val="50000"/>
                    </a:prstClr>
                  </a:innerShdw>
                </a:effectLst>
                <a:cs typeface="PT Bold Heading" pitchFamily="2" charset="-78"/>
              </a:rPr>
              <a:t>هيريلوس</a:t>
            </a:r>
            <a:r>
              <a:rPr lang="ar-EG" sz="3200" dirty="0">
                <a:solidFill>
                  <a:srgbClr val="00B050"/>
                </a:solidFill>
                <a:effectLst>
                  <a:innerShdw blurRad="63500" dist="50800" dir="13500000">
                    <a:prstClr val="black">
                      <a:alpha val="50000"/>
                    </a:prstClr>
                  </a:innerShdw>
                </a:effectLst>
                <a:cs typeface="PT Bold Heading" pitchFamily="2" charset="-78"/>
              </a:rPr>
              <a:t> </a:t>
            </a:r>
            <a:r>
              <a:rPr lang="en-US" sz="3200" dirty="0" err="1">
                <a:solidFill>
                  <a:srgbClr val="00B050"/>
                </a:solidFill>
                <a:effectLst>
                  <a:innerShdw blurRad="63500" dist="50800" dir="13500000">
                    <a:prstClr val="black">
                      <a:alpha val="50000"/>
                    </a:prstClr>
                  </a:innerShdw>
                </a:effectLst>
                <a:cs typeface="PT Bold Heading" pitchFamily="2" charset="-78"/>
              </a:rPr>
              <a:t>Herrilus</a:t>
            </a:r>
            <a:r>
              <a:rPr lang="en-US" sz="3200" dirty="0">
                <a:solidFill>
                  <a:srgbClr val="00B050"/>
                </a:solidFill>
                <a:effectLst>
                  <a:innerShdw blurRad="63500" dist="50800" dir="13500000">
                    <a:prstClr val="black">
                      <a:alpha val="50000"/>
                    </a:prstClr>
                  </a:innerShdw>
                </a:effectLst>
                <a:cs typeface="PT Bold Heading" pitchFamily="2" charset="-78"/>
              </a:rPr>
              <a:t> </a:t>
            </a:r>
            <a:r>
              <a:rPr lang="ar-EG" sz="3200" dirty="0">
                <a:solidFill>
                  <a:srgbClr val="00B050"/>
                </a:solidFill>
                <a:effectLst>
                  <a:innerShdw blurRad="63500" dist="50800" dir="13500000">
                    <a:prstClr val="black">
                      <a:alpha val="50000"/>
                    </a:prstClr>
                  </a:innerShdw>
                </a:effectLst>
                <a:cs typeface="PT Bold Heading" pitchFamily="2" charset="-78"/>
              </a:rPr>
              <a:t>يصرح بأن الحرفة وحدها هي الخير الأسمى وأنها غاية الحياة المثلى، كان على الطرف الآخر "</a:t>
            </a:r>
            <a:r>
              <a:rPr lang="ar-EG" sz="3200" dirty="0" err="1">
                <a:solidFill>
                  <a:srgbClr val="00B050"/>
                </a:solidFill>
                <a:effectLst>
                  <a:innerShdw blurRad="63500" dist="50800" dir="13500000">
                    <a:prstClr val="black">
                      <a:alpha val="50000"/>
                    </a:prstClr>
                  </a:innerShdw>
                </a:effectLst>
                <a:cs typeface="PT Bold Heading" pitchFamily="2" charset="-78"/>
              </a:rPr>
              <a:t>ارستون</a:t>
            </a:r>
            <a:r>
              <a:rPr lang="ar-EG" sz="3200" dirty="0">
                <a:solidFill>
                  <a:srgbClr val="00B050"/>
                </a:solidFill>
                <a:effectLst>
                  <a:innerShdw blurRad="63500" dist="50800" dir="13500000">
                    <a:prstClr val="black">
                      <a:alpha val="50000"/>
                    </a:prstClr>
                  </a:innerShdw>
                </a:effectLst>
                <a:cs typeface="PT Bold Heading" pitchFamily="2" charset="-78"/>
              </a:rPr>
              <a:t>" الذى احتقر الثقافة والتعليم، وسخر من كل ضروب المعرفة، فإن كانت تلك المعرفة متعلقة بما وراء الطبيعة فهي محاولة فاشلة فهيهات لهذا العقل البشري العاجز أن يصل إلى شيء مما وراء الطبيعة، وأما أن كانت المعرفة بحثا في الطبيعة المادية نفسها فهي عبث لا غناء فيه،</a:t>
            </a:r>
            <a:endParaRPr lang="ar-EG" sz="32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وكأنما أراد </a:t>
            </a:r>
            <a:r>
              <a:rPr lang="ar-EG" sz="3200" dirty="0" err="1">
                <a:solidFill>
                  <a:srgbClr val="00B050"/>
                </a:solidFill>
                <a:effectLst>
                  <a:innerShdw blurRad="63500" dist="50800" dir="13500000">
                    <a:prstClr val="black">
                      <a:alpha val="50000"/>
                    </a:prstClr>
                  </a:innerShdw>
                </a:effectLst>
                <a:cs typeface="PT Bold Heading" pitchFamily="2" charset="-78"/>
              </a:rPr>
              <a:t>ارستون</a:t>
            </a:r>
            <a:r>
              <a:rPr lang="ar-EG" sz="3200" dirty="0">
                <a:solidFill>
                  <a:srgbClr val="00B050"/>
                </a:solidFill>
                <a:effectLst>
                  <a:innerShdw blurRad="63500" dist="50800" dir="13500000">
                    <a:prstClr val="black">
                      <a:alpha val="50000"/>
                    </a:prstClr>
                  </a:innerShdw>
                </a:effectLst>
                <a:cs typeface="PT Bold Heading" pitchFamily="2" charset="-78"/>
              </a:rPr>
              <a:t> بذلك أن يحصر الرواقية في حدود الفلسفة الكلبية فلا تعدوها، بأن ركز القيمة كلها في الأخلاق وحدها، </a:t>
            </a:r>
            <a:endParaRPr lang="ar-EG" sz="3200" dirty="0" smtClean="0">
              <a:solidFill>
                <a:srgbClr val="00B050"/>
              </a:solidFill>
              <a:effectLst>
                <a:innerShdw blurRad="63500" dist="50800" dir="13500000">
                  <a:prstClr val="black">
                    <a:alpha val="50000"/>
                  </a:prstClr>
                </a:innerShdw>
              </a:effectLst>
              <a:cs typeface="PT Bold Heading" pitchFamily="2" charset="-78"/>
            </a:endParaRPr>
          </a:p>
          <a:p>
            <a:pPr algn="just"/>
            <a:endParaRPr lang="ar-EG" sz="3200" dirty="0">
              <a:solidFill>
                <a:srgbClr val="00B050"/>
              </a:solidFill>
              <a:effectLst>
                <a:innerShdw blurRad="63500" dist="50800" dir="13500000">
                  <a:prstClr val="black">
                    <a:alpha val="50000"/>
                  </a:prstClr>
                </a:innerShdw>
              </a:effectLst>
              <a:cs typeface="PT Bold Heading" pitchFamily="2" charset="-78"/>
            </a:endParaRPr>
          </a:p>
          <a:p>
            <a:pPr algn="just"/>
            <a:r>
              <a:rPr lang="ar-EG" sz="3200" dirty="0">
                <a:solidFill>
                  <a:srgbClr val="00B050"/>
                </a:solidFill>
                <a:effectLst>
                  <a:innerShdw blurRad="63500" dist="50800" dir="13500000">
                    <a:prstClr val="black">
                      <a:alpha val="50000"/>
                    </a:prstClr>
                  </a:innerShdw>
                </a:effectLst>
                <a:cs typeface="PT Bold Heading" pitchFamily="2" charset="-78"/>
              </a:rPr>
              <a:t>وبين </a:t>
            </a:r>
            <a:r>
              <a:rPr lang="ar-EG" sz="3200" dirty="0" err="1">
                <a:solidFill>
                  <a:srgbClr val="00B050"/>
                </a:solidFill>
                <a:effectLst>
                  <a:innerShdw blurRad="63500" dist="50800" dir="13500000">
                    <a:prstClr val="black">
                      <a:alpha val="50000"/>
                    </a:prstClr>
                  </a:innerShdw>
                </a:effectLst>
                <a:cs typeface="PT Bold Heading" pitchFamily="2" charset="-78"/>
              </a:rPr>
              <a:t>هريلوس</a:t>
            </a:r>
            <a:r>
              <a:rPr lang="ar-EG" sz="3200" dirty="0">
                <a:solidFill>
                  <a:srgbClr val="00B050"/>
                </a:solidFill>
                <a:effectLst>
                  <a:innerShdw blurRad="63500" dist="50800" dir="13500000">
                    <a:prstClr val="black">
                      <a:alpha val="50000"/>
                    </a:prstClr>
                  </a:innerShdw>
                </a:effectLst>
                <a:cs typeface="PT Bold Heading" pitchFamily="2" charset="-78"/>
              </a:rPr>
              <a:t> من ناحية </a:t>
            </a:r>
            <a:r>
              <a:rPr lang="ar-EG" sz="3200" dirty="0" err="1">
                <a:solidFill>
                  <a:srgbClr val="00B050"/>
                </a:solidFill>
                <a:effectLst>
                  <a:innerShdw blurRad="63500" dist="50800" dir="13500000">
                    <a:prstClr val="black">
                      <a:alpha val="50000"/>
                    </a:prstClr>
                  </a:innerShdw>
                </a:effectLst>
                <a:cs typeface="PT Bold Heading" pitchFamily="2" charset="-78"/>
              </a:rPr>
              <a:t>وأرستون</a:t>
            </a:r>
            <a:r>
              <a:rPr lang="ar-EG" sz="3200" dirty="0">
                <a:solidFill>
                  <a:srgbClr val="00B050"/>
                </a:solidFill>
                <a:effectLst>
                  <a:innerShdw blurRad="63500" dist="50800" dir="13500000">
                    <a:prstClr val="black">
                      <a:alpha val="50000"/>
                    </a:prstClr>
                  </a:innerShdw>
                </a:effectLst>
                <a:cs typeface="PT Bold Heading" pitchFamily="2" charset="-78"/>
              </a:rPr>
              <a:t> من ناحية أخرى كان زينون يرى أن المعرفة العملية شرط أساسي للحياة الأخلاقية ولذا قسم فلسفته إلى أبحاث ثلاثة: المنطق، الطبيعة، الأخلاق. على أن يكون الأولان وسيلتين تؤديان إلى الثالث وهو الغاية المنشودة.</a:t>
            </a:r>
          </a:p>
        </p:txBody>
      </p:sp>
    </p:spTree>
    <p:extLst>
      <p:ext uri="{BB962C8B-B14F-4D97-AF65-F5344CB8AC3E}">
        <p14:creationId xmlns:p14="http://schemas.microsoft.com/office/powerpoint/2010/main" val="29739297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a:solidFill>
                  <a:srgbClr val="C00000"/>
                </a:solidFill>
                <a:cs typeface="PT Bold Heading" pitchFamily="2" charset="-78"/>
              </a:rPr>
              <a:t>المنطق </a:t>
            </a:r>
          </a:p>
        </p:txBody>
      </p:sp>
    </p:spTree>
    <p:extLst>
      <p:ext uri="{BB962C8B-B14F-4D97-AF65-F5344CB8AC3E}">
        <p14:creationId xmlns:p14="http://schemas.microsoft.com/office/powerpoint/2010/main" val="221619515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أنكر الرواقيون ما ذهب إليه أفلاطون من أن النفس مثلا جاءت بالفطرة منذ الولادة، وإنما تكتسب من العالم الخارجي، وزعموا أن نفس الطفل عند ولادته تكون صفحة بيضاء خالية من كل أثر وصورة، ثم ما تلبث أن تتوارد على حواسه آثار منبعثة من الأشياء الخارجية </a:t>
            </a:r>
          </a:p>
        </p:txBody>
      </p:sp>
    </p:spTree>
    <p:extLst>
      <p:ext uri="{BB962C8B-B14F-4D97-AF65-F5344CB8AC3E}">
        <p14:creationId xmlns:p14="http://schemas.microsoft.com/office/powerpoint/2010/main" val="29427035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فسبل المعرفة الخمسة هي الحواس، وليس سوى ذلك علم ولا معرفة خلافا لما ارتآه أفلاطون (من أن العقل وحده هو مصدر المعرفة تنبع منه لأنها مطبوعة فيه وأما الحواس فهي لا تؤدى إلا إلى الوهم والزلل) نعم أذكر الرواقيون ما أثبته أفلاطون من أن هذه المدركات الكلية أو بعبارة أخرى أسماء الأجناس كإنسان وحصان وشجرة - صور لحقائق ميتافيزيقية موجودة فعلا خارج حدود أذهاننا، فتلك الإدراكات الكلية إن هي إلا أفكار في عقولنا نحن، وانتزاعها مما صادفناه في الحياة من جزيئات، فجمعنا طائفة من الأشياء في جنس واحد، وأطلقنا عليها اسما مشتركا فليس لهذا الاسم المشترك مدلول خارج نفوسنا.</a:t>
            </a:r>
          </a:p>
        </p:txBody>
      </p:sp>
    </p:spTree>
    <p:extLst>
      <p:ext uri="{BB962C8B-B14F-4D97-AF65-F5344CB8AC3E}">
        <p14:creationId xmlns:p14="http://schemas.microsoft.com/office/powerpoint/2010/main" val="29427035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وما دامت المعرفة كلها تصدر عن الأشياء المحسة؛ فالحقيقة هي المطابقة بين ما ينطبع في أذهاننا من آثار وبين الأشياء الخارجية نفسها، أو بعبارة أخرى هي تطابق بين صورة الشيء في أذهاننا وبين الشيء نفسه،</a:t>
            </a:r>
          </a:p>
          <a:p>
            <a:pPr algn="just"/>
            <a:endParaRPr lang="ar-EG" sz="3200" dirty="0" smtClean="0">
              <a:solidFill>
                <a:srgbClr val="00B050"/>
              </a:solidFill>
              <a:effectLst>
                <a:innerShdw blurRad="63500" dist="50800" dir="13500000">
                  <a:prstClr val="black">
                    <a:alpha val="50000"/>
                  </a:prstClr>
                </a:innerShdw>
              </a:effectLst>
              <a:cs typeface="PT Bold Heading" pitchFamily="2" charset="-78"/>
            </a:endParaRPr>
          </a:p>
          <a:p>
            <a:pPr algn="just"/>
            <a:endParaRPr lang="ar-EG" sz="3200" dirty="0">
              <a:solidFill>
                <a:srgbClr val="00B050"/>
              </a:solidFill>
              <a:effectLst>
                <a:innerShdw blurRad="63500" dist="50800" dir="13500000">
                  <a:prstClr val="black">
                    <a:alpha val="50000"/>
                  </a:prstClr>
                </a:innerShdw>
              </a:effectLst>
              <a:cs typeface="PT Bold Heading" pitchFamily="2" charset="-78"/>
            </a:endParaRPr>
          </a:p>
          <a:p>
            <a:pPr algn="just"/>
            <a:r>
              <a:rPr lang="ar-EG" sz="3200" dirty="0" smtClean="0">
                <a:solidFill>
                  <a:srgbClr val="00B050"/>
                </a:solidFill>
                <a:effectLst>
                  <a:innerShdw blurRad="63500" dist="50800" dir="13500000">
                    <a:prstClr val="black">
                      <a:alpha val="50000"/>
                    </a:prstClr>
                  </a:innerShdw>
                </a:effectLst>
                <a:cs typeface="PT Bold Heading" pitchFamily="2" charset="-78"/>
              </a:rPr>
              <a:t>ما </a:t>
            </a:r>
            <a:r>
              <a:rPr lang="ar-EG" sz="3200" dirty="0">
                <a:solidFill>
                  <a:srgbClr val="00B050"/>
                </a:solidFill>
                <a:effectLst>
                  <a:innerShdw blurRad="63500" dist="50800" dir="13500000">
                    <a:prstClr val="black">
                      <a:alpha val="50000"/>
                    </a:prstClr>
                  </a:innerShdw>
                </a:effectLst>
                <a:cs typeface="PT Bold Heading" pitchFamily="2" charset="-78"/>
              </a:rPr>
              <a:t>يدريك أن صورة الشجرة التي في ذهنك تنطبق على مسماها ولم لا تكون هذه الأفكار من لعب الخيال ووضع الوهم.</a:t>
            </a:r>
            <a:endParaRPr lang="ar-EG" sz="32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9784978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هل هناك مقياس لقياس الحقيقة وللتمييز بين الفكرة الصحيحة والزائفة؟</a:t>
            </a:r>
          </a:p>
          <a:p>
            <a:pPr algn="ctr" rtl="0"/>
            <a:endParaRPr lang="en-US" sz="3600" dirty="0" smtClean="0">
              <a:solidFill>
                <a:srgbClr val="00B050"/>
              </a:solidFill>
              <a:effectLst>
                <a:innerShdw blurRad="63500" dist="50800" dir="13500000">
                  <a:prstClr val="black">
                    <a:alpha val="50000"/>
                  </a:prstClr>
                </a:innerShdw>
              </a:effectLst>
              <a:cs typeface="PT Bold Heading" pitchFamily="2" charset="-78"/>
            </a:endParaRPr>
          </a:p>
          <a:p>
            <a:pPr algn="ctr" rtl="0"/>
            <a:r>
              <a:rPr lang="ar-EG" sz="3600" dirty="0" smtClean="0">
                <a:solidFill>
                  <a:srgbClr val="00B050"/>
                </a:solidFill>
                <a:effectLst>
                  <a:innerShdw blurRad="63500" dist="50800" dir="13500000">
                    <a:prstClr val="black">
                      <a:alpha val="50000"/>
                    </a:prstClr>
                  </a:innerShdw>
                </a:effectLst>
                <a:cs typeface="PT Bold Heading" pitchFamily="2" charset="-78"/>
              </a:rPr>
              <a:t>يجيب </a:t>
            </a:r>
            <a:r>
              <a:rPr lang="ar-EG" sz="3600" dirty="0">
                <a:solidFill>
                  <a:srgbClr val="00B050"/>
                </a:solidFill>
                <a:effectLst>
                  <a:innerShdw blurRad="63500" dist="50800" dir="13500000">
                    <a:prstClr val="black">
                      <a:alpha val="50000"/>
                    </a:prstClr>
                  </a:innerShdw>
                </a:effectLst>
                <a:cs typeface="PT Bold Heading" pitchFamily="2" charset="-78"/>
              </a:rPr>
              <a:t>الرواقيين بنعم، ولكنه ليس في هذه الإدراكات الكلية لأنهما صنيعة أذهاننا، فهي التي كونتها وركبتها مما أتت إليها الحواس، فقياس الحقيقة لابد أن يكون في دائرة الإحساس ولا يتعداها، مقياس الحقيقة هو الشعور لا الفكر.</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ويرى الرواقيون أن الأشياء الحقيقية تبعث فينا شعورا قويا واضحا، أو اعتقادا بأنها حقيقية، وهذه القوة وهذا الوضوح في الصورة التي تبعث في الذهن من شيء </a:t>
            </a:r>
            <a:r>
              <a:rPr lang="ar-EG" sz="3600" dirty="0" err="1">
                <a:solidFill>
                  <a:srgbClr val="00B050"/>
                </a:solidFill>
                <a:effectLst>
                  <a:innerShdw blurRad="63500" dist="50800" dir="13500000">
                    <a:prstClr val="black">
                      <a:alpha val="50000"/>
                    </a:prstClr>
                  </a:innerShdw>
                </a:effectLst>
                <a:cs typeface="PT Bold Heading" pitchFamily="2" charset="-78"/>
              </a:rPr>
              <a:t>حقیقى</a:t>
            </a:r>
            <a:r>
              <a:rPr lang="ar-EG" sz="3600" dirty="0">
                <a:solidFill>
                  <a:srgbClr val="00B050"/>
                </a:solidFill>
                <a:effectLst>
                  <a:innerShdw blurRad="63500" dist="50800" dir="13500000">
                    <a:prstClr val="black">
                      <a:alpha val="50000"/>
                    </a:prstClr>
                  </a:innerShdw>
                </a:effectLst>
                <a:cs typeface="PT Bold Heading" pitchFamily="2" charset="-78"/>
              </a:rPr>
              <a:t>؛ فالشيء الحقيقي أما يفرض نفسه على نفوسنا فرضا، وليس لإنكاره من سبيل، إذ يقوم في النفس اعتقاد جازم بأن هذا الشيء المعين موجود فعلا في الخارج، فهو حقيقة مؤكدة وهذا الاعتقاد هو وحده مقياس الحقيقة.</a:t>
            </a:r>
          </a:p>
        </p:txBody>
      </p:sp>
    </p:spTree>
    <p:extLst>
      <p:ext uri="{BB962C8B-B14F-4D97-AF65-F5344CB8AC3E}">
        <p14:creationId xmlns:p14="http://schemas.microsoft.com/office/powerpoint/2010/main" val="25126842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endParaRPr lang="ar-EG" sz="3600" dirty="0">
              <a:solidFill>
                <a:srgbClr val="00B050"/>
              </a:solidFill>
              <a:effectLst>
                <a:innerShdw blurRad="63500" dist="50800" dir="13500000">
                  <a:prstClr val="black">
                    <a:alpha val="50000"/>
                  </a:prstClr>
                </a:innerShdw>
              </a:effectLst>
              <a:cs typeface="PT Bold Heading" pitchFamily="2" charset="-78"/>
            </a:endParaRPr>
          </a:p>
          <a:p>
            <a:pPr algn="ctr" rtl="0"/>
            <a:r>
              <a:rPr lang="ar-EG" sz="3600" dirty="0">
                <a:solidFill>
                  <a:srgbClr val="00B050"/>
                </a:solidFill>
                <a:effectLst>
                  <a:innerShdw blurRad="63500" dist="50800" dir="13500000">
                    <a:prstClr val="black">
                      <a:alpha val="50000"/>
                    </a:prstClr>
                  </a:innerShdw>
                </a:effectLst>
                <a:cs typeface="PT Bold Heading" pitchFamily="2" charset="-78"/>
              </a:rPr>
              <a:t>وإذن فقد عادت الفلسفة أدراجها مرة أخرى، واتسمت بالطابع الشخصي، وأصبح مقياس الحقيقة ليس قائما على العقل وهو عنصر عام، ب ل على الشعور وهو عقيدة شخصية محصورة في الفرد. </a:t>
            </a:r>
          </a:p>
        </p:txBody>
      </p:sp>
    </p:spTree>
    <p:extLst>
      <p:ext uri="{BB962C8B-B14F-4D97-AF65-F5344CB8AC3E}">
        <p14:creationId xmlns:p14="http://schemas.microsoft.com/office/powerpoint/2010/main" val="20837027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a:solidFill>
                  <a:srgbClr val="C00000"/>
                </a:solidFill>
                <a:cs typeface="PT Bold Heading" pitchFamily="2" charset="-78"/>
              </a:rPr>
              <a:t>الطبيعة </a:t>
            </a:r>
          </a:p>
        </p:txBody>
      </p:sp>
    </p:spTree>
    <p:extLst>
      <p:ext uri="{BB962C8B-B14F-4D97-AF65-F5344CB8AC3E}">
        <p14:creationId xmlns:p14="http://schemas.microsoft.com/office/powerpoint/2010/main" val="363866177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C00000"/>
                </a:solidFill>
                <a:cs typeface="PT Bold Heading" pitchFamily="2" charset="-78"/>
              </a:rPr>
              <a:t>ثانيا: الرواقيون </a:t>
            </a:r>
            <a:r>
              <a:rPr lang="en-US" sz="4800" dirty="0">
                <a:solidFill>
                  <a:srgbClr val="C00000"/>
                </a:solidFill>
                <a:cs typeface="PT Bold Heading" pitchFamily="2" charset="-78"/>
              </a:rPr>
              <a:t>The </a:t>
            </a:r>
            <a:r>
              <a:rPr lang="en-US" sz="4800" dirty="0" err="1">
                <a:solidFill>
                  <a:srgbClr val="C00000"/>
                </a:solidFill>
                <a:cs typeface="PT Bold Heading" pitchFamily="2" charset="-78"/>
              </a:rPr>
              <a:t>Stoion</a:t>
            </a:r>
            <a:endParaRPr lang="en-US" sz="4800" dirty="0">
              <a:solidFill>
                <a:srgbClr val="C00000"/>
              </a:solidFill>
              <a:cs typeface="PT Bold Heading" pitchFamily="2" charset="-78"/>
            </a:endParaRPr>
          </a:p>
          <a:p>
            <a:pPr algn="ctr"/>
            <a:r>
              <a:rPr lang="ar-SA" sz="4800" dirty="0">
                <a:solidFill>
                  <a:srgbClr val="C00000"/>
                </a:solidFill>
                <a:cs typeface="PT Bold Heading" pitchFamily="2" charset="-78"/>
              </a:rPr>
              <a:t>حياة زينون </a:t>
            </a:r>
            <a:endParaRPr lang="ar-EG" sz="48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178334" y="869471"/>
              <a:ext cx="4790765"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وضع الرواقيين أساسا لفلسفتهم الطبيعية وهو: أن ليس الوجود </a:t>
              </a:r>
              <a:r>
                <a:rPr lang="ar-EG" sz="3200" b="1" dirty="0" err="1">
                  <a:solidFill>
                    <a:srgbClr val="00B050"/>
                  </a:solidFill>
                  <a:cs typeface="PT Bold Heading" pitchFamily="2" charset="-78"/>
                </a:rPr>
                <a:t>غیر</a:t>
              </a:r>
              <a:r>
                <a:rPr lang="ar-EG" sz="3200" b="1" dirty="0">
                  <a:solidFill>
                    <a:srgbClr val="00B050"/>
                  </a:solidFill>
                  <a:cs typeface="PT Bold Heading" pitchFamily="2" charset="-78"/>
                </a:rPr>
                <a:t> المادة وهذا المبدأ يتفق ورأيهم في المعرفة، فإن كانت المعرفة لا تأتي إلا من طريق الحواس فما لم يحس لا يعرف، وكل شيء موجود هو مادة، حتى الروح وحتى الله تعالى، وقد دفعهم إلى هذا النظر اعتبارين،</a:t>
              </a:r>
            </a:p>
            <a:p>
              <a:pPr algn="just"/>
              <a:r>
                <a:rPr lang="ar-EG" sz="3200" b="1" dirty="0">
                  <a:solidFill>
                    <a:srgbClr val="00B050"/>
                  </a:solidFill>
                  <a:cs typeface="PT Bold Heading" pitchFamily="2" charset="-78"/>
                </a:rPr>
                <a:t>الأول وحدة الوجود، فالعالم واحد ولا بد أن يكون نشأ من مبدأ واحد، فالقول بأن هناك مادة، مثلا كما يقول أفلاطون ينشأ عنه وجود فاصل بين الاثنين ليس عليه جسر يعبر عليه بينهما، فيجب أن نقتصر على المادة ونعمل فيها عقلنا.</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178335" y="869471"/>
              <a:ext cx="4656443"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وثانيا أن الجسم والنفس، والعالم والله متفاعلان فمثلا الجسم يؤدي إلى أفكار في النفس، تبعث على حركات في الجسم وهذه كانت تكون مستحيلة إذا لم يكن الجسم والنفس من عنصر واحد، فالمادي لا يمكنه أن يؤثر في غير المادي والعكس، فلابد أن يكون هناك اتصال واتحاد في العنصر وحينئذ يجب أن يكون الكل ماديا. </a:t>
              </a: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وعلى الرغم من أن الله منبث في كل شيء في الوجود كما تنبث روح الإنسان في كل أجزاء جسمه، إلا أنه كالروح البشرية أيضا، مع انبثاثها هذا تتخذ لها مستقرا من الجسم يكون مركزا رئيسيا لها،</a:t>
              </a:r>
              <a:endParaRPr lang="ar-EG" sz="3600"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178335" y="869471"/>
              <a:ext cx="4656443"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وعلى الرغم من مادية الرواقيون فقد قالوا أن الله هو العقل المطلق، وهم بهذا القول لم يعدلوا عن ماديتهم لأنهم فسروا بأن النار الإلهية عنصر عاقل ولذا كان الله عاقلا فالعالم مسير بالفعل والحكمة ومن هذا ينتج:</a:t>
              </a:r>
            </a:p>
            <a:p>
              <a:pPr algn="just"/>
              <a:r>
                <a:rPr lang="ar-EG" sz="3600" dirty="0">
                  <a:solidFill>
                    <a:srgbClr val="00B050"/>
                  </a:solidFill>
                  <a:cs typeface="PT Bold Heading" pitchFamily="2" charset="-78"/>
                </a:rPr>
                <a:t>* إن العالم سائر إلى غاية، يسير نحوها بنظام وجمال وثبات.</a:t>
              </a:r>
            </a:p>
          </p:txBody>
        </p:sp>
      </p:grpSp>
    </p:spTree>
    <p:extLst>
      <p:ext uri="{BB962C8B-B14F-4D97-AF65-F5344CB8AC3E}">
        <p14:creationId xmlns:p14="http://schemas.microsoft.com/office/powerpoint/2010/main" val="7581777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 أن العالم خاضع لقوانين ثابتة، يسيره حتما قانون العلة والمعلول والسبب والمسبب، لهذا لم يكن الإنسان حرا ولأنه لا يمكن أن يكون حر الإرادة في عالم مجبر، قد نقول أننا نختار هذا أو ذاك، ولكن هذه العبارة ليست تدل إلا على أننا نرضى هذا وذلك، وما اخترناه أو رضيناه فنحن لا شك مضطرون إليه.</a:t>
              </a:r>
            </a:p>
          </p:txBody>
        </p:sp>
      </p:grpSp>
    </p:spTree>
    <p:extLst>
      <p:ext uri="{BB962C8B-B14F-4D97-AF65-F5344CB8AC3E}">
        <p14:creationId xmlns:p14="http://schemas.microsoft.com/office/powerpoint/2010/main" val="475339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ونفس الإنسان جزء من النار الإلهية، ولهذا كانت نفسا عاقلة ولكن ليست نفس كل فرد تأتي مباشرة من الله، وإنما النار الإلهية انبعثت منها نفس الإنسان الأول ثم تنقلت من الأصل إلى الفرع وهكذا على طريقة التوالد، وبعد الموت تستمر كل نفس، أو الخيرة منها - مذهبا في ذلك عندهم - حية متصلة بالفرد إلى أن يحصل الاحتراق، فتعود هي وكل شيء إلى الله. </a:t>
              </a:r>
            </a:p>
          </p:txBody>
        </p:sp>
      </p:grpSp>
    </p:spTree>
    <p:extLst>
      <p:ext uri="{BB962C8B-B14F-4D97-AF65-F5344CB8AC3E}">
        <p14:creationId xmlns:p14="http://schemas.microsoft.com/office/powerpoint/2010/main" val="42086668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C00000"/>
                </a:solidFill>
                <a:cs typeface="PT Bold Heading" pitchFamily="2" charset="-78"/>
              </a:rPr>
              <a:t>الأخلاق عند الرواقيين </a:t>
            </a:r>
            <a:endParaRPr lang="ar-EG" sz="3600" dirty="0" smtClean="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3600" dirty="0">
              <a:solidFill>
                <a:srgbClr val="C00000"/>
              </a:solidFill>
              <a:cs typeface="PT Bold Heading" pitchFamily="2" charset="-78"/>
            </a:endParaRPr>
          </a:p>
          <a:p>
            <a:pPr algn="ctr"/>
            <a:r>
              <a:rPr lang="ar-SA" sz="3600" dirty="0">
                <a:solidFill>
                  <a:srgbClr val="C00000"/>
                </a:solidFill>
                <a:cs typeface="PT Bold Heading" pitchFamily="2" charset="-78"/>
              </a:rPr>
              <a:t>تعاليم الرواقيين الأخلاقية مؤسسة على مبدأين </a:t>
            </a:r>
          </a:p>
          <a:p>
            <a:pPr algn="ctr"/>
            <a:endParaRPr lang="ar-EG" sz="3600" dirty="0" smtClean="0">
              <a:solidFill>
                <a:srgbClr val="C00000"/>
              </a:solidFill>
              <a:cs typeface="PT Bold Heading" pitchFamily="2" charset="-78"/>
            </a:endParaRPr>
          </a:p>
          <a:p>
            <a:pPr algn="ctr"/>
            <a:r>
              <a:rPr lang="ar-SA" sz="3600" dirty="0" smtClean="0">
                <a:solidFill>
                  <a:srgbClr val="C00000"/>
                </a:solidFill>
                <a:cs typeface="PT Bold Heading" pitchFamily="2" charset="-78"/>
              </a:rPr>
              <a:t>* </a:t>
            </a:r>
            <a:r>
              <a:rPr lang="ar-SA" sz="3600" dirty="0">
                <a:solidFill>
                  <a:srgbClr val="C00000"/>
                </a:solidFill>
                <a:cs typeface="PT Bold Heading" pitchFamily="2" charset="-78"/>
              </a:rPr>
              <a:t>أن العالم محكوم بقانون شامل ثابت ليس فيه استثناء. </a:t>
            </a:r>
          </a:p>
          <a:p>
            <a:pPr algn="ctr"/>
            <a:endParaRPr lang="ar-EG" sz="3600" dirty="0" smtClean="0">
              <a:solidFill>
                <a:srgbClr val="C00000"/>
              </a:solidFill>
              <a:cs typeface="PT Bold Heading" pitchFamily="2" charset="-78"/>
            </a:endParaRPr>
          </a:p>
          <a:p>
            <a:pPr algn="ctr"/>
            <a:r>
              <a:rPr lang="ar-SA" sz="3600" dirty="0" smtClean="0">
                <a:solidFill>
                  <a:srgbClr val="C00000"/>
                </a:solidFill>
                <a:cs typeface="PT Bold Heading" pitchFamily="2" charset="-78"/>
              </a:rPr>
              <a:t>* </a:t>
            </a:r>
            <a:r>
              <a:rPr lang="ar-SA" sz="3600" dirty="0">
                <a:solidFill>
                  <a:srgbClr val="C00000"/>
                </a:solidFill>
                <a:cs typeface="PT Bold Heading" pitchFamily="2" charset="-78"/>
              </a:rPr>
              <a:t>أن طبيعة الإنسان الأساسية طبيعة عاقلة، فصاغوا آرائهم الأخلاقية في هذا المبدأ "عش على وفاق الطبيعة" يعني بذلك شيئين:</a:t>
            </a:r>
            <a:endParaRPr lang="ar-EG" sz="3600" dirty="0" smtClean="0">
              <a:solidFill>
                <a:srgbClr val="C00000"/>
              </a:solidFill>
              <a:cs typeface="PT Bold Heading" pitchFamily="2" charset="-78"/>
            </a:endParaRPr>
          </a:p>
        </p:txBody>
      </p:sp>
    </p:spTree>
    <p:extLst>
      <p:ext uri="{BB962C8B-B14F-4D97-AF65-F5344CB8AC3E}">
        <p14:creationId xmlns:p14="http://schemas.microsoft.com/office/powerpoint/2010/main" val="424267792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solidFill>
                  <a:srgbClr val="C00000"/>
                </a:solidFill>
                <a:cs typeface="PT Bold Heading" pitchFamily="2" charset="-78"/>
              </a:rPr>
              <a:t>* يجب أن يعمل الناس على وفاق الطبيعة بمعناها الواسع أعني على قوانين الطبيعة التي تحكم العالم. </a:t>
            </a:r>
          </a:p>
          <a:p>
            <a:pPr algn="ctr"/>
            <a:endParaRPr lang="ar-EG" sz="4000" dirty="0" smtClean="0">
              <a:solidFill>
                <a:srgbClr val="C00000"/>
              </a:solidFill>
              <a:cs typeface="PT Bold Heading" pitchFamily="2" charset="-78"/>
            </a:endParaRPr>
          </a:p>
          <a:p>
            <a:pPr algn="ctr"/>
            <a:r>
              <a:rPr lang="ar-SA" sz="4000" dirty="0" smtClean="0">
                <a:solidFill>
                  <a:srgbClr val="C00000"/>
                </a:solidFill>
                <a:cs typeface="PT Bold Heading" pitchFamily="2" charset="-78"/>
              </a:rPr>
              <a:t>* </a:t>
            </a:r>
            <a:r>
              <a:rPr lang="ar-SA" sz="4000" dirty="0">
                <a:solidFill>
                  <a:srgbClr val="C00000"/>
                </a:solidFill>
                <a:cs typeface="PT Bold Heading" pitchFamily="2" charset="-78"/>
              </a:rPr>
              <a:t>أن يعملوا على وفاق الطبيعة بمعناها الضيق، أعني حسب أهم شيء في طبيعتهم وهو الجزء العاقل، فيسير الإنسان على حسب ما يرشد إليه العقل خاضعا لقوانين العالم تكون حياته حياة أخلاقية فالفضيلة هي السير حسب العقل.</a:t>
            </a:r>
            <a:endParaRPr lang="ar-EG" sz="4000" dirty="0" smtClean="0">
              <a:solidFill>
                <a:srgbClr val="C00000"/>
              </a:solidFill>
              <a:cs typeface="PT Bold Heading" pitchFamily="2" charset="-78"/>
            </a:endParaRPr>
          </a:p>
        </p:txBody>
      </p:sp>
    </p:spTree>
    <p:extLst>
      <p:ext uri="{BB962C8B-B14F-4D97-AF65-F5344CB8AC3E}">
        <p14:creationId xmlns:p14="http://schemas.microsoft.com/office/powerpoint/2010/main" val="381295718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والإنسان الحكيم هو من يخضع حياته لحياة العالم ويعد نفسه ترسا في تروس الدائرة - والخضوع للعقل قال فيه أفلاطون وأرسطو من قبلهم وإنما الفرق شرح الرواقيين لهذا المبدأ فأرسطو مثلا، عد أهم جزء في الإنسان عقله كما قال الرواقيين، لكنه عد الشهوات جزءا من الإنسان لها مكانة ولم يتطلب محاربتها وإنما تطلب ضبطها بواسطة العقل، أما الرواقيين فعدوها شرا محضا يجب إبادته، وصوروا الحياة حياة حرب بين العقل والشهوات يجب فيها أن ينتصر العقل ويظفر بشهوات بقدمها، ومن ثم كانت نظراتهم تنتهي بالتقشف والزهد والتوازن ب ين قوى الإنسان.</a:t>
            </a:r>
            <a:endParaRPr lang="ar-EG" sz="32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715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46976" y="869471"/>
              <a:ext cx="4343029"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ولد زينون القبرصي مؤسس المدرسة الرواقية نحو سنة 342 ق.م. بمدينة </a:t>
              </a:r>
              <a:r>
                <a:rPr lang="ar-EG" sz="3200" b="1" dirty="0" err="1">
                  <a:solidFill>
                    <a:srgbClr val="00B050"/>
                  </a:solidFill>
                  <a:cs typeface="PT Bold Heading" pitchFamily="2" charset="-78"/>
                </a:rPr>
                <a:t>سيتيوم</a:t>
              </a:r>
              <a:r>
                <a:rPr lang="ar-EG" sz="3200" b="1" dirty="0">
                  <a:solidFill>
                    <a:srgbClr val="00B050"/>
                  </a:solidFill>
                  <a:cs typeface="PT Bold Heading" pitchFamily="2" charset="-78"/>
                </a:rPr>
                <a:t> </a:t>
              </a:r>
              <a:r>
                <a:rPr lang="en-US" sz="3200" b="1" dirty="0" err="1">
                  <a:solidFill>
                    <a:srgbClr val="00B050"/>
                  </a:solidFill>
                  <a:cs typeface="PT Bold Heading" pitchFamily="2" charset="-78"/>
                </a:rPr>
                <a:t>Citiom</a:t>
              </a:r>
              <a:r>
                <a:rPr lang="en-US" sz="3200" b="1" dirty="0">
                  <a:solidFill>
                    <a:srgbClr val="00B050"/>
                  </a:solidFill>
                  <a:cs typeface="PT Bold Heading" pitchFamily="2" charset="-78"/>
                </a:rPr>
                <a:t>  </a:t>
              </a:r>
              <a:r>
                <a:rPr lang="ar-EG" sz="3200" b="1" dirty="0">
                  <a:solidFill>
                    <a:srgbClr val="00B050"/>
                  </a:solidFill>
                  <a:cs typeface="PT Bold Heading" pitchFamily="2" charset="-78"/>
                </a:rPr>
                <a:t>من أعمال قبرص،</a:t>
              </a:r>
            </a:p>
            <a:p>
              <a:pPr algn="just"/>
              <a:r>
                <a:rPr lang="ar-EG" sz="3200" b="1" dirty="0">
                  <a:solidFill>
                    <a:srgbClr val="00B050"/>
                  </a:solidFill>
                  <a:cs typeface="PT Bold Heading" pitchFamily="2" charset="-78"/>
                </a:rPr>
                <a:t>وقد كان أبوه وأسرته </a:t>
              </a:r>
              <a:r>
                <a:rPr lang="ar-EG" sz="3200" b="1" dirty="0" err="1">
                  <a:solidFill>
                    <a:srgbClr val="00B050"/>
                  </a:solidFill>
                  <a:cs typeface="PT Bold Heading" pitchFamily="2" charset="-78"/>
                </a:rPr>
                <a:t>يشتغلوا</a:t>
              </a:r>
              <a:r>
                <a:rPr lang="ar-EG" sz="3200" b="1" dirty="0">
                  <a:solidFill>
                    <a:srgbClr val="00B050"/>
                  </a:solidFill>
                  <a:cs typeface="PT Bold Heading" pitchFamily="2" charset="-78"/>
                </a:rPr>
                <a:t> بالتجارة وبدأ </a:t>
              </a:r>
              <a:r>
                <a:rPr lang="ar-EG" sz="3200" b="1" dirty="0" err="1">
                  <a:solidFill>
                    <a:srgbClr val="00B050"/>
                  </a:solidFill>
                  <a:cs typeface="PT Bold Heading" pitchFamily="2" charset="-78"/>
                </a:rPr>
                <a:t>زينو</a:t>
              </a:r>
              <a:r>
                <a:rPr lang="ar-EG" sz="3200" b="1" dirty="0">
                  <a:solidFill>
                    <a:srgbClr val="00B050"/>
                  </a:solidFill>
                  <a:cs typeface="PT Bold Heading" pitchFamily="2" charset="-78"/>
                </a:rPr>
                <a:t> في طليعة شبابه يمارس المهنة، ولكن أصابته كارثة فادحة، نتجت عن جنوح مركب فيها ماله فاصطدمت بصخرة حطمتها، وفقد </a:t>
              </a:r>
              <a:r>
                <a:rPr lang="ar-EG" sz="3200" b="1" dirty="0" err="1">
                  <a:solidFill>
                    <a:srgbClr val="00B050"/>
                  </a:solidFill>
                  <a:cs typeface="PT Bold Heading" pitchFamily="2" charset="-78"/>
                </a:rPr>
                <a:t>زينو</a:t>
              </a:r>
              <a:r>
                <a:rPr lang="ar-EG" sz="3200" b="1" dirty="0">
                  <a:solidFill>
                    <a:srgbClr val="00B050"/>
                  </a:solidFill>
                  <a:cs typeface="PT Bold Heading" pitchFamily="2" charset="-78"/>
                </a:rPr>
                <a:t> كل ثروته.</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smtClean="0">
                <a:solidFill>
                  <a:srgbClr val="00B050"/>
                </a:solidFill>
                <a:effectLst>
                  <a:innerShdw blurRad="63500" dist="50800" dir="13500000">
                    <a:prstClr val="black">
                      <a:alpha val="50000"/>
                    </a:prstClr>
                  </a:innerShdw>
                </a:effectLst>
                <a:cs typeface="PT Bold Heading" pitchFamily="2" charset="-78"/>
              </a:rPr>
              <a:t>قد جعل أرسطو الفضيلة أكبر ذو قيمة، ولكنه مع هذا جعل للمال والظروف والأشياء التي حولنا قيمة في الحياة. أما الرواقيين فقالوا: لا خير في الوجود إلا للفضيلة ولا شر إلا الرذيلة، وما عداهما </a:t>
            </a:r>
            <a:r>
              <a:rPr lang="ar-EG" sz="3200" dirty="0" err="1" smtClean="0">
                <a:solidFill>
                  <a:srgbClr val="00B050"/>
                </a:solidFill>
                <a:effectLst>
                  <a:innerShdw blurRad="63500" dist="50800" dir="13500000">
                    <a:prstClr val="black">
                      <a:alpha val="50000"/>
                    </a:prstClr>
                  </a:innerShdw>
                </a:effectLst>
                <a:cs typeface="PT Bold Heading" pitchFamily="2" charset="-78"/>
              </a:rPr>
              <a:t>فشیء</a:t>
            </a:r>
            <a:r>
              <a:rPr lang="ar-EG" sz="3200" dirty="0" smtClean="0">
                <a:solidFill>
                  <a:srgbClr val="00B050"/>
                </a:solidFill>
                <a:effectLst>
                  <a:innerShdw blurRad="63500" dist="50800" dir="13500000">
                    <a:prstClr val="black">
                      <a:alpha val="50000"/>
                    </a:prstClr>
                  </a:innerShdw>
                </a:effectLst>
                <a:cs typeface="PT Bold Heading" pitchFamily="2" charset="-78"/>
              </a:rPr>
              <a:t> تافه لا قيمة له، فالفقر والمرض والألم والموت ليست شرورا، والغني والصحة واللذة والحياة ليست ذات قيمة، وعلى الإنسان ألا يبحث عن اللذة فالسعادة الحقة في الفضيلة.</a:t>
            </a:r>
            <a:endParaRPr lang="ar-EG" sz="32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136497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endParaRPr lang="ar-EG" sz="4000" dirty="0">
              <a:solidFill>
                <a:srgbClr val="00B050"/>
              </a:solidFill>
              <a:effectLst>
                <a:innerShdw blurRad="63500" dist="50800" dir="13500000">
                  <a:prstClr val="black">
                    <a:alpha val="50000"/>
                  </a:prstClr>
                </a:innerShdw>
              </a:effectLst>
              <a:cs typeface="PT Bold Heading" pitchFamily="2" charset="-78"/>
            </a:endParaRPr>
          </a:p>
          <a:p>
            <a:pPr algn="ctr" rtl="0"/>
            <a:r>
              <a:rPr lang="ar-EG" sz="4000" dirty="0">
                <a:solidFill>
                  <a:srgbClr val="00B050"/>
                </a:solidFill>
                <a:effectLst>
                  <a:innerShdw blurRad="63500" dist="50800" dir="13500000">
                    <a:prstClr val="black">
                      <a:alpha val="50000"/>
                    </a:prstClr>
                  </a:innerShdw>
                </a:effectLst>
                <a:cs typeface="PT Bold Heading" pitchFamily="2" charset="-78"/>
              </a:rPr>
              <a:t>والفضيلة مؤسسة على شيئين: - العقل - المعرفة، هذا كان المنطق والطبيعة ونحوها من العلوم ليست لها قيمة ذاتية، إنما قيمتها في أنها أساس الفضيلة، وأساس الفضائل كلها الحكمة، ومن الحكمة تنبع فضائل أساسية أربع هي: بعد النظر والشجاعة، وضبط النفس أو العفة، والعدل.</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4132875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وقد وضع الرواقيين، قواعدهم هذه قاسية جافة، ثم أخد يعدلوها ويستثنون منها حسب ما ألجأهم إليه الظروف، فعدلوا نظرهم في الشهوات لما رأوا أن ذلك مستحيل، وإن كان ممكنا فهو يؤدي إلى الفناء العاجل. والعجز عن العمل فقالوا: إذن أن الحكيم لا يفقد شهواته ولا يستأصله. ولكن لا يسمح بنموها.</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dirty="0">
                <a:solidFill>
                  <a:srgbClr val="C00000"/>
                </a:solidFill>
                <a:cs typeface="PT Bold Heading" pitchFamily="2" charset="-78"/>
              </a:rPr>
              <a:t>ويرى الرواقيين أن الصلة بين أفراد الإنسان لا يجوز أن تقصر على أبناء الوطن الواحد. فالعالم كله أمة واحدة لا فرق بين رجل ورجل، ولقد تابع زينون بهذا الرأي المدرسة الكلبية متابعة وفيه لم يغير في رأيهم شيئا حتى قيل عن الكتاب الذي ألفة زينون وأسماه " في الدولة " أنه كتب على ذيل كلب " إشارة إلى أنه تأثر في كتابه هذا بآراء الكلبيين خطوة بخطوة". </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dirty="0">
                <a:solidFill>
                  <a:srgbClr val="C00000"/>
                </a:solidFill>
                <a:cs typeface="PT Bold Heading" pitchFamily="2" charset="-78"/>
              </a:rPr>
              <a:t>فلم ير الرواقيون مبررا للتفريق بين بني الإنسان في المعاملة ما داموا ينتمون جميعا إلى أصل واحد، وهم أعضاء جسم واحد ويخضعون لقانون واحد وهم أعضاء، فيجب وجوبا لا مفر منه أن نعامل كل إنسان كائنا من كان، معاملة حسنة طيبة، لا تستثنى من ذلك العبيد، فهم كذلك جديرون منا بكل عناية وتقدير.</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SA" sz="4000" dirty="0">
              <a:solidFill>
                <a:srgbClr val="C00000"/>
              </a:solidFill>
              <a:cs typeface="PT Bold Heading" pitchFamily="2" charset="-78"/>
            </a:endParaRPr>
          </a:p>
          <a:p>
            <a:pPr algn="just"/>
            <a:r>
              <a:rPr lang="ar-SA" sz="4000" dirty="0">
                <a:solidFill>
                  <a:srgbClr val="C00000"/>
                </a:solidFill>
                <a:cs typeface="PT Bold Heading" pitchFamily="2" charset="-78"/>
              </a:rPr>
              <a:t>ومن هذا فالرواقيون لم يأتوا بجديد كثير، وإنما اقتبسوا من أقوال من قبلهم، وكانوا قساة من تعاليمهم لا ينظرون إلى الأشياء إلا من جانب واحد، وقصروا الفلسفة على الفلسفة التي تتعلق بأنفسهم، فما يهم من الفلسفة عندهم هو الإجابة عن السؤال "كيف أعيش" ومن محاسنهم التي لا شك فيها أهم رقوا الشعور بالواجب ودعوا إلى سمو النفس فوق سفاسف الحياة.</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SA" sz="4000" dirty="0">
              <a:solidFill>
                <a:srgbClr val="C00000"/>
              </a:solidFill>
              <a:cs typeface="PT Bold Heading" pitchFamily="2" charset="-78"/>
            </a:endParaRPr>
          </a:p>
          <a:p>
            <a:pPr algn="just"/>
            <a:r>
              <a:rPr lang="ar-SA" sz="4000" dirty="0">
                <a:solidFill>
                  <a:srgbClr val="C00000"/>
                </a:solidFill>
                <a:cs typeface="PT Bold Heading" pitchFamily="2" charset="-78"/>
              </a:rPr>
              <a:t>ومن متأخرى الرواقيين </a:t>
            </a:r>
            <a:r>
              <a:rPr lang="ar-SA" sz="4000" dirty="0" err="1">
                <a:solidFill>
                  <a:srgbClr val="C00000"/>
                </a:solidFill>
                <a:cs typeface="PT Bold Heading" pitchFamily="2" charset="-78"/>
              </a:rPr>
              <a:t>ابكنيتس</a:t>
            </a:r>
            <a:r>
              <a:rPr lang="ar-SA" sz="4000" dirty="0">
                <a:solidFill>
                  <a:srgbClr val="C00000"/>
                </a:solidFill>
                <a:cs typeface="PT Bold Heading" pitchFamily="2" charset="-78"/>
              </a:rPr>
              <a:t> </a:t>
            </a:r>
            <a:r>
              <a:rPr lang="en-US" sz="4000" dirty="0">
                <a:solidFill>
                  <a:srgbClr val="C00000"/>
                </a:solidFill>
                <a:cs typeface="PT Bold Heading" pitchFamily="2" charset="-78"/>
              </a:rPr>
              <a:t>Epictetus  </a:t>
            </a:r>
            <a:r>
              <a:rPr lang="ar-SA" sz="4000" dirty="0">
                <a:solidFill>
                  <a:srgbClr val="C00000"/>
                </a:solidFill>
                <a:cs typeface="PT Bold Heading" pitchFamily="2" charset="-78"/>
              </a:rPr>
              <a:t>وهو من أكبر معلميه (50 - ۱۳۰ م) وقد كان عبدا رقيقا، يحكون أن سيدة كان يعذبه يوما وقد لوى رجله فلم يزد </a:t>
            </a:r>
            <a:r>
              <a:rPr lang="ar-SA" sz="4000" dirty="0" err="1">
                <a:solidFill>
                  <a:srgbClr val="C00000"/>
                </a:solidFill>
                <a:cs typeface="PT Bold Heading" pitchFamily="2" charset="-78"/>
              </a:rPr>
              <a:t>ابكتيتس</a:t>
            </a:r>
            <a:r>
              <a:rPr lang="ar-SA" sz="4000" dirty="0">
                <a:solidFill>
                  <a:srgbClr val="C00000"/>
                </a:solidFill>
                <a:cs typeface="PT Bold Heading" pitchFamily="2" charset="-78"/>
              </a:rPr>
              <a:t> على أن يبتسم ويقول في هدوئه " ستكسر رجلى" فلما كسرت قال في غير جزع " قلت أنك ستكسر رجلي ".</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357429" y="869471"/>
              <a:ext cx="438780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ذهب </a:t>
              </a:r>
              <a:r>
                <a:rPr lang="ar-EG" sz="3200" dirty="0" err="1">
                  <a:solidFill>
                    <a:srgbClr val="00B050"/>
                  </a:solidFill>
                  <a:cs typeface="PT Bold Heading" pitchFamily="2" charset="-78"/>
                </a:rPr>
                <a:t>زينو</a:t>
              </a:r>
              <a:r>
                <a:rPr lang="ar-EG" sz="3200" dirty="0">
                  <a:solidFill>
                    <a:srgbClr val="00B050"/>
                  </a:solidFill>
                  <a:cs typeface="PT Bold Heading" pitchFamily="2" charset="-78"/>
                </a:rPr>
                <a:t> إلى أثينا حيث تتلمذ </a:t>
              </a:r>
              <a:r>
                <a:rPr lang="ar-EG" sz="3200" dirty="0" err="1">
                  <a:solidFill>
                    <a:srgbClr val="00B050"/>
                  </a:solidFill>
                  <a:cs typeface="PT Bold Heading" pitchFamily="2" charset="-78"/>
                </a:rPr>
                <a:t>لكراتس</a:t>
              </a:r>
              <a:r>
                <a:rPr lang="ar-EG" sz="3200" dirty="0">
                  <a:solidFill>
                    <a:srgbClr val="00B050"/>
                  </a:solidFill>
                  <a:cs typeface="PT Bold Heading" pitchFamily="2" charset="-78"/>
                </a:rPr>
                <a:t> </a:t>
              </a:r>
              <a:r>
                <a:rPr lang="en-US" sz="3200" dirty="0">
                  <a:solidFill>
                    <a:srgbClr val="00B050"/>
                  </a:solidFill>
                  <a:cs typeface="PT Bold Heading" pitchFamily="2" charset="-78"/>
                </a:rPr>
                <a:t>Crates </a:t>
              </a:r>
              <a:r>
                <a:rPr lang="ar-EG" sz="3200" dirty="0">
                  <a:solidFill>
                    <a:srgbClr val="00B050"/>
                  </a:solidFill>
                  <a:cs typeface="PT Bold Heading" pitchFamily="2" charset="-78"/>
                </a:rPr>
                <a:t>الكلي، </a:t>
              </a:r>
              <a:r>
                <a:rPr lang="ar-EG" sz="3200" dirty="0" err="1">
                  <a:solidFill>
                    <a:srgbClr val="00B050"/>
                  </a:solidFill>
                  <a:cs typeface="PT Bold Heading" pitchFamily="2" charset="-78"/>
                </a:rPr>
                <a:t>وستلبو</a:t>
              </a:r>
              <a:r>
                <a:rPr lang="ar-EG" sz="3200" dirty="0">
                  <a:solidFill>
                    <a:srgbClr val="00B050"/>
                  </a:solidFill>
                  <a:cs typeface="PT Bold Heading" pitchFamily="2" charset="-78"/>
                </a:rPr>
                <a:t> </a:t>
              </a:r>
              <a:r>
                <a:rPr lang="en-US" sz="3200" dirty="0" err="1">
                  <a:solidFill>
                    <a:srgbClr val="00B050"/>
                  </a:solidFill>
                  <a:cs typeface="PT Bold Heading" pitchFamily="2" charset="-78"/>
                </a:rPr>
                <a:t>tilpo</a:t>
              </a:r>
              <a:r>
                <a:rPr lang="en-US" sz="3200" dirty="0">
                  <a:solidFill>
                    <a:srgbClr val="00B050"/>
                  </a:solidFill>
                  <a:cs typeface="PT Bold Heading" pitchFamily="2" charset="-78"/>
                </a:rPr>
                <a:t> </a:t>
              </a:r>
              <a:r>
                <a:rPr lang="ar-EG" sz="3200" dirty="0" smtClean="0">
                  <a:solidFill>
                    <a:srgbClr val="00B050"/>
                  </a:solidFill>
                  <a:cs typeface="PT Bold Heading" pitchFamily="2" charset="-78"/>
                </a:rPr>
                <a:t> </a:t>
              </a:r>
              <a:r>
                <a:rPr lang="ar-EG" sz="3200" dirty="0" err="1" smtClean="0">
                  <a:solidFill>
                    <a:srgbClr val="00B050"/>
                  </a:solidFill>
                  <a:cs typeface="PT Bold Heading" pitchFamily="2" charset="-78"/>
                </a:rPr>
                <a:t>الميغارى</a:t>
              </a:r>
              <a:r>
                <a:rPr lang="ar-EG" sz="3200" dirty="0">
                  <a:solidFill>
                    <a:srgbClr val="00B050"/>
                  </a:solidFill>
                  <a:cs typeface="PT Bold Heading" pitchFamily="2" charset="-78"/>
                </a:rPr>
                <a:t>، </a:t>
              </a:r>
              <a:r>
                <a:rPr lang="ar-EG" sz="3200" dirty="0" err="1">
                  <a:solidFill>
                    <a:srgbClr val="00B050"/>
                  </a:solidFill>
                  <a:cs typeface="PT Bold Heading" pitchFamily="2" charset="-78"/>
                </a:rPr>
                <a:t>وموليمو</a:t>
              </a:r>
              <a:r>
                <a:rPr lang="ar-EG" sz="3200" dirty="0">
                  <a:solidFill>
                    <a:srgbClr val="00B050"/>
                  </a:solidFill>
                  <a:cs typeface="PT Bold Heading" pitchFamily="2" charset="-78"/>
                </a:rPr>
                <a:t> </a:t>
              </a:r>
              <a:r>
                <a:rPr lang="en-US" sz="3200" dirty="0" smtClean="0">
                  <a:solidFill>
                    <a:srgbClr val="00B050"/>
                  </a:solidFill>
                  <a:cs typeface="PT Bold Heading" pitchFamily="2" charset="-78"/>
                </a:rPr>
                <a:t> </a:t>
              </a:r>
              <a:r>
                <a:rPr lang="en-US" sz="3200" dirty="0" err="1" smtClean="0">
                  <a:solidFill>
                    <a:srgbClr val="00B050"/>
                  </a:solidFill>
                  <a:cs typeface="PT Bold Heading" pitchFamily="2" charset="-78"/>
                </a:rPr>
                <a:t>Molemo</a:t>
              </a:r>
              <a:r>
                <a:rPr lang="en-US" sz="3200" dirty="0" smtClean="0">
                  <a:solidFill>
                    <a:srgbClr val="00B050"/>
                  </a:solidFill>
                  <a:cs typeface="PT Bold Heading" pitchFamily="2" charset="-78"/>
                </a:rPr>
                <a:t>  </a:t>
              </a:r>
              <a:r>
                <a:rPr lang="ar-EG" sz="3200" dirty="0" err="1">
                  <a:solidFill>
                    <a:srgbClr val="00B050"/>
                  </a:solidFill>
                  <a:cs typeface="PT Bold Heading" pitchFamily="2" charset="-78"/>
                </a:rPr>
                <a:t>الاكادينى</a:t>
              </a:r>
              <a:endParaRPr lang="ar-EG" sz="3200" dirty="0">
                <a:solidFill>
                  <a:srgbClr val="00B050"/>
                </a:solidFill>
                <a:cs typeface="PT Bold Heading" pitchFamily="2" charset="-78"/>
              </a:endParaRPr>
            </a:p>
            <a:p>
              <a:pPr algn="just"/>
              <a:r>
                <a:rPr lang="ar-EG" sz="3200" dirty="0">
                  <a:solidFill>
                    <a:srgbClr val="00B050"/>
                  </a:solidFill>
                  <a:cs typeface="PT Bold Heading" pitchFamily="2" charset="-78"/>
                </a:rPr>
                <a:t>فاجتمعت لديه فروع شتى من المذاهب الفلسفية، إذ درس فلسفة الكلبيين وطرائق حياتهم العلمية، كما درس الفلسفة </a:t>
              </a:r>
              <a:r>
                <a:rPr lang="ar-EG" sz="3200" dirty="0" err="1">
                  <a:solidFill>
                    <a:srgbClr val="00B050"/>
                  </a:solidFill>
                  <a:cs typeface="PT Bold Heading" pitchFamily="2" charset="-78"/>
                </a:rPr>
                <a:t>الميغارية</a:t>
              </a:r>
              <a:r>
                <a:rPr lang="ar-EG" sz="3200" dirty="0">
                  <a:solidFill>
                    <a:srgbClr val="00B050"/>
                  </a:solidFill>
                  <a:cs typeface="PT Bold Heading" pitchFamily="2" charset="-78"/>
                </a:rPr>
                <a:t>، هذا فضلا عما تأثر به من تعاليم سقراط التي درسه مما كتبها </a:t>
              </a:r>
              <a:r>
                <a:rPr lang="ar-EG" sz="3200" dirty="0" err="1">
                  <a:solidFill>
                    <a:srgbClr val="00B050"/>
                  </a:solidFill>
                  <a:cs typeface="PT Bold Heading" pitchFamily="2" charset="-78"/>
                </a:rPr>
                <a:t>اکرتوفون</a:t>
              </a:r>
              <a:r>
                <a:rPr lang="ar-EG" sz="3200" dirty="0">
                  <a:solidFill>
                    <a:srgbClr val="00B050"/>
                  </a:solidFill>
                  <a:cs typeface="PT Bold Heading" pitchFamily="2" charset="-78"/>
                </a:rPr>
                <a:t> أفلاطون، فتناول تلك الآراء جميعا، وطبعها بطابع ذهنه، وأخرجها للناس فلسفة جديدة.</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a:solidFill>
                  <a:srgbClr val="C00000"/>
                </a:solidFill>
                <a:cs typeface="PT Bold Heading" pitchFamily="2" charset="-78"/>
              </a:rPr>
              <a:t>أعلام المذهب </a:t>
            </a:r>
            <a:r>
              <a:rPr lang="ar-SA" sz="4400" dirty="0" err="1">
                <a:solidFill>
                  <a:srgbClr val="C00000"/>
                </a:solidFill>
                <a:cs typeface="PT Bold Heading" pitchFamily="2" charset="-78"/>
              </a:rPr>
              <a:t>الرواقی</a:t>
            </a:r>
            <a:r>
              <a:rPr lang="ar-SA" sz="4400" dirty="0">
                <a:solidFill>
                  <a:srgbClr val="C00000"/>
                </a:solidFill>
                <a:cs typeface="PT Bold Heading" pitchFamily="2" charset="-78"/>
              </a:rPr>
              <a:t> </a:t>
            </a:r>
          </a:p>
        </p:txBody>
      </p:sp>
    </p:spTree>
    <p:extLst>
      <p:ext uri="{BB962C8B-B14F-4D97-AF65-F5344CB8AC3E}">
        <p14:creationId xmlns:p14="http://schemas.microsoft.com/office/powerpoint/2010/main" val="241374317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4000" dirty="0">
                  <a:solidFill>
                    <a:srgbClr val="0000FF"/>
                  </a:solidFill>
                  <a:cs typeface="PT Bold Heading" pitchFamily="2" charset="-78"/>
                </a:rPr>
                <a:t>تزعم المدرسة الرواقية من بعده </a:t>
              </a:r>
              <a:r>
                <a:rPr lang="ar-EG" sz="4000" dirty="0" err="1">
                  <a:solidFill>
                    <a:srgbClr val="0000FF"/>
                  </a:solidFill>
                  <a:cs typeface="PT Bold Heading" pitchFamily="2" charset="-78"/>
                </a:rPr>
                <a:t>كلنثيس</a:t>
              </a:r>
              <a:r>
                <a:rPr lang="ar-EG" sz="4000" dirty="0">
                  <a:solidFill>
                    <a:srgbClr val="0000FF"/>
                  </a:solidFill>
                  <a:cs typeface="PT Bold Heading" pitchFamily="2" charset="-78"/>
                </a:rPr>
                <a:t> </a:t>
              </a:r>
              <a:r>
                <a:rPr lang="en-US" sz="4000" dirty="0">
                  <a:solidFill>
                    <a:srgbClr val="0000FF"/>
                  </a:solidFill>
                  <a:cs typeface="PT Bold Heading" pitchFamily="2" charset="-78"/>
                </a:rPr>
                <a:t>Cleanthes </a:t>
              </a:r>
              <a:r>
                <a:rPr lang="ar-EG" sz="4000" dirty="0">
                  <a:solidFill>
                    <a:srgbClr val="0000FF"/>
                  </a:solidFill>
                  <a:cs typeface="PT Bold Heading" pitchFamily="2" charset="-78"/>
                </a:rPr>
                <a:t>وأخذ يديرها بين </a:t>
              </a:r>
              <a:r>
                <a:rPr lang="ar-EG" sz="4000" dirty="0" err="1">
                  <a:solidFill>
                    <a:srgbClr val="0000FF"/>
                  </a:solidFill>
                  <a:cs typeface="PT Bold Heading" pitchFamily="2" charset="-78"/>
                </a:rPr>
                <a:t>سنتی</a:t>
              </a:r>
              <a:r>
                <a:rPr lang="ar-EG" sz="4000" dirty="0">
                  <a:solidFill>
                    <a:srgbClr val="0000FF"/>
                  </a:solidFill>
                  <a:cs typeface="PT Bold Heading" pitchFamily="2" charset="-78"/>
                </a:rPr>
                <a:t> ۲64، ۲۳۲ </a:t>
              </a:r>
            </a:p>
            <a:p>
              <a:pPr algn="ctr" defTabSz="800100">
                <a:lnSpc>
                  <a:spcPct val="90000"/>
                </a:lnSpc>
                <a:spcBef>
                  <a:spcPct val="0"/>
                </a:spcBef>
                <a:spcAft>
                  <a:spcPct val="35000"/>
                </a:spcAft>
              </a:pPr>
              <a:r>
                <a:rPr lang="ar-EG" sz="4000" dirty="0">
                  <a:solidFill>
                    <a:srgbClr val="0000FF"/>
                  </a:solidFill>
                  <a:cs typeface="PT Bold Heading" pitchFamily="2" charset="-78"/>
                </a:rPr>
                <a:t>كتب نشيدا دينيا رائعا كان من أثره أن أكتسب المذهب الرواقي تلك النزعة الدينية القوية التي عرفت عنه</a:t>
              </a:r>
              <a:r>
                <a:rPr lang="ar-EG" sz="4000" dirty="0" smtClean="0">
                  <a:solidFill>
                    <a:srgbClr val="0000FF"/>
                  </a:solidFill>
                  <a:cs typeface="PT Bold Heading" pitchFamily="2" charset="-78"/>
                </a:rPr>
                <a:t>.</a:t>
              </a:r>
              <a:endParaRPr lang="ar-EG" sz="40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267882" y="869471"/>
              <a:ext cx="4611670"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3600" dirty="0">
                  <a:solidFill>
                    <a:srgbClr val="0000FF"/>
                  </a:solidFill>
                  <a:cs typeface="PT Bold Heading" pitchFamily="2" charset="-78"/>
                </a:rPr>
                <a:t>خلفه </a:t>
              </a:r>
              <a:r>
                <a:rPr lang="ar-EG" sz="3600" dirty="0" err="1">
                  <a:solidFill>
                    <a:srgbClr val="0000FF"/>
                  </a:solidFill>
                  <a:cs typeface="PT Bold Heading" pitchFamily="2" charset="-78"/>
                </a:rPr>
                <a:t>کریسبوس</a:t>
              </a:r>
              <a:r>
                <a:rPr lang="ar-EG" sz="3600" dirty="0">
                  <a:solidFill>
                    <a:srgbClr val="0000FF"/>
                  </a:solidFill>
                  <a:cs typeface="PT Bold Heading" pitchFamily="2" charset="-78"/>
                </a:rPr>
                <a:t> </a:t>
              </a:r>
              <a:r>
                <a:rPr lang="en-US" sz="3600" dirty="0" err="1">
                  <a:solidFill>
                    <a:srgbClr val="0000FF"/>
                  </a:solidFill>
                  <a:cs typeface="PT Bold Heading" pitchFamily="2" charset="-78"/>
                </a:rPr>
                <a:t>Chrysippus</a:t>
              </a:r>
              <a:r>
                <a:rPr lang="en-US" sz="3600" dirty="0">
                  <a:solidFill>
                    <a:srgbClr val="0000FF"/>
                  </a:solidFill>
                  <a:cs typeface="PT Bold Heading" pitchFamily="2" charset="-78"/>
                </a:rPr>
                <a:t>، </a:t>
              </a:r>
              <a:r>
                <a:rPr lang="ar-EG" sz="3600" dirty="0">
                  <a:solidFill>
                    <a:srgbClr val="0000FF"/>
                  </a:solidFill>
                  <a:cs typeface="PT Bold Heading" pitchFamily="2" charset="-78"/>
                </a:rPr>
                <a:t>وتولى رئاسة المدرسة بين </a:t>
              </a:r>
              <a:r>
                <a:rPr lang="ar-EG" sz="3600" dirty="0" err="1">
                  <a:solidFill>
                    <a:srgbClr val="0000FF"/>
                  </a:solidFill>
                  <a:cs typeface="PT Bold Heading" pitchFamily="2" charset="-78"/>
                </a:rPr>
                <a:t>سنتی</a:t>
              </a:r>
              <a:r>
                <a:rPr lang="ar-EG" sz="3600" dirty="0">
                  <a:solidFill>
                    <a:srgbClr val="0000FF"/>
                  </a:solidFill>
                  <a:cs typeface="PT Bold Heading" pitchFamily="2" charset="-78"/>
                </a:rPr>
                <a:t> ۲۳۲ و ۲04 ق.م. وهو الذي اكمل جوانب النقص في مذهب الرواقيين.</a:t>
              </a:r>
            </a:p>
            <a:p>
              <a:pPr algn="ctr" defTabSz="800100">
                <a:lnSpc>
                  <a:spcPct val="90000"/>
                </a:lnSpc>
                <a:spcBef>
                  <a:spcPct val="0"/>
                </a:spcBef>
                <a:spcAft>
                  <a:spcPct val="35000"/>
                </a:spcAft>
              </a:pPr>
              <a:r>
                <a:rPr lang="ar-EG" sz="3600" dirty="0">
                  <a:solidFill>
                    <a:srgbClr val="0000FF"/>
                  </a:solidFill>
                  <a:cs typeface="PT Bold Heading" pitchFamily="2" charset="-78"/>
                </a:rPr>
                <a:t>ظل المذهب الرواقي في أثينا حتى كانت سنة ۱۰۰ ق.م. أو ما يقرب منها، ثم انتقل إلى روما إلى سنة ۲۰۰ بعد الميلاد</a:t>
              </a:r>
            </a:p>
            <a:p>
              <a:pPr algn="ctr" defTabSz="800100">
                <a:lnSpc>
                  <a:spcPct val="90000"/>
                </a:lnSpc>
                <a:spcBef>
                  <a:spcPct val="0"/>
                </a:spcBef>
                <a:spcAft>
                  <a:spcPct val="35000"/>
                </a:spcAft>
              </a:pPr>
              <a:r>
                <a:rPr lang="ar-EG" sz="3600" dirty="0">
                  <a:solidFill>
                    <a:srgbClr val="0000FF"/>
                  </a:solidFill>
                  <a:cs typeface="PT Bold Heading" pitchFamily="2" charset="-78"/>
                </a:rPr>
                <a:t>وأبرز أعلام هذا المذهب هم </a:t>
              </a:r>
              <a:r>
                <a:rPr lang="ar-EG" sz="3600" dirty="0" err="1">
                  <a:solidFill>
                    <a:srgbClr val="0000FF"/>
                  </a:solidFill>
                  <a:cs typeface="PT Bold Heading" pitchFamily="2" charset="-78"/>
                </a:rPr>
                <a:t>هنیکا</a:t>
              </a:r>
              <a:r>
                <a:rPr lang="ar-EG" sz="3600" dirty="0">
                  <a:solidFill>
                    <a:srgbClr val="0000FF"/>
                  </a:solidFill>
                  <a:cs typeface="PT Bold Heading" pitchFamily="2" charset="-78"/>
                </a:rPr>
                <a:t> </a:t>
              </a:r>
              <a:r>
                <a:rPr lang="ar-EG" sz="3600" dirty="0" err="1">
                  <a:solidFill>
                    <a:srgbClr val="0000FF"/>
                  </a:solidFill>
                  <a:cs typeface="PT Bold Heading" pitchFamily="2" charset="-78"/>
                </a:rPr>
                <a:t>وابكتيتس</a:t>
              </a:r>
              <a:r>
                <a:rPr lang="ar-EG" sz="3600" dirty="0">
                  <a:solidFill>
                    <a:srgbClr val="0000FF"/>
                  </a:solidFill>
                  <a:cs typeface="PT Bold Heading" pitchFamily="2" charset="-78"/>
                </a:rPr>
                <a:t>، والإمبراطور ماركس </a:t>
              </a:r>
              <a:r>
                <a:rPr lang="ar-EG" sz="3600" dirty="0" err="1">
                  <a:solidFill>
                    <a:srgbClr val="0000FF"/>
                  </a:solidFill>
                  <a:cs typeface="PT Bold Heading" pitchFamily="2" charset="-78"/>
                </a:rPr>
                <a:t>أورلیوس</a:t>
              </a:r>
              <a:r>
                <a:rPr lang="ar-EG" sz="3600" dirty="0">
                  <a:solidFill>
                    <a:srgbClr val="0000FF"/>
                  </a:solidFill>
                  <a:cs typeface="PT Bold Heading" pitchFamily="2" charset="-78"/>
                </a:rPr>
                <a:t>، </a:t>
              </a:r>
              <a:r>
                <a:rPr lang="ar-EG" sz="3600" dirty="0" err="1">
                  <a:solidFill>
                    <a:srgbClr val="0000FF"/>
                  </a:solidFill>
                  <a:cs typeface="PT Bold Heading" pitchFamily="2" charset="-78"/>
                </a:rPr>
                <a:t>وشيشرون</a:t>
              </a:r>
              <a:r>
                <a:rPr lang="ar-EG" sz="3600" dirty="0">
                  <a:solidFill>
                    <a:srgbClr val="0000FF"/>
                  </a:solidFill>
                  <a:cs typeface="PT Bold Heading" pitchFamily="2" charset="-78"/>
                </a:rPr>
                <a:t>، فقد نفخوا فيه من روحهم بما أنتجت أقلامهم.</a:t>
              </a:r>
              <a:endParaRPr lang="ar-EG" sz="3600" dirty="0">
                <a:solidFill>
                  <a:srgbClr val="0000FF"/>
                </a:solidFill>
                <a:cs typeface="PT Bold Heading" pitchFamily="2" charset="-78"/>
              </a:endParaRPr>
            </a:p>
          </p:txBody>
        </p:sp>
      </p:grpSp>
    </p:spTree>
    <p:extLst>
      <p:ext uri="{BB962C8B-B14F-4D97-AF65-F5344CB8AC3E}">
        <p14:creationId xmlns:p14="http://schemas.microsoft.com/office/powerpoint/2010/main" val="15025897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a:solidFill>
                  <a:srgbClr val="C00000"/>
                </a:solidFill>
                <a:cs typeface="PT Bold Heading" pitchFamily="2" charset="-78"/>
              </a:rPr>
              <a:t>أساس المذهب </a:t>
            </a:r>
            <a:r>
              <a:rPr lang="ar-SA" sz="4400" dirty="0" err="1">
                <a:solidFill>
                  <a:srgbClr val="C00000"/>
                </a:solidFill>
                <a:cs typeface="PT Bold Heading" pitchFamily="2" charset="-78"/>
              </a:rPr>
              <a:t>الرواقی</a:t>
            </a:r>
            <a:endParaRPr lang="ar-SA" sz="4400" dirty="0">
              <a:solidFill>
                <a:srgbClr val="C00000"/>
              </a:solidFill>
              <a:cs typeface="PT Bold Heading" pitchFamily="2" charset="-78"/>
            </a:endParaRPr>
          </a:p>
        </p:txBody>
      </p:sp>
    </p:spTree>
    <p:extLst>
      <p:ext uri="{BB962C8B-B14F-4D97-AF65-F5344CB8AC3E}">
        <p14:creationId xmlns:p14="http://schemas.microsoft.com/office/powerpoint/2010/main" val="371490232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جاءت الفلسفة الرواقية مناقضة لفلسفة سقراط وأفلاطون وأرسطو، فقد أقام هؤلاء فلسفتهم على أساس البحث النظرى قبل كل شيء؛ أما الرواقيين فلم يأبهوا بالآراء النظرية ولم يعيروها من عنايتهم ودرسهم إلا بمقدار ما تكون سبيلا إلى الجانب العملي من الحياة، فليست الفلسفة عندهم أن يتقصى الإنسان بنظره الأرض والسماء ثم يقف عند هذا الحد لا يعدوه، إنما هي لديهم فن الفضيلة ومحاولة اصطناعها في الحياة العملية.</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76</TotalTime>
  <Words>13172</Words>
  <Application>Microsoft Office PowerPoint</Application>
  <PresentationFormat>On-screen Show (4:3)</PresentationFormat>
  <Paragraphs>616</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14</cp:revision>
  <dcterms:created xsi:type="dcterms:W3CDTF">2020-03-20T16:32:53Z</dcterms:created>
  <dcterms:modified xsi:type="dcterms:W3CDTF">2020-04-08T21:46:43Z</dcterms:modified>
</cp:coreProperties>
</file>