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heme/themeOverride12.xml" ContentType="application/vnd.openxmlformats-officedocument.themeOverride+xml"/>
  <Override PartName="/ppt/notesSlides/notesSlide14.xml" ContentType="application/vnd.openxmlformats-officedocument.presentationml.notesSlide+xml"/>
  <Override PartName="/ppt/theme/themeOverride13.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4.xml" ContentType="application/vnd.openxmlformats-officedocument.themeOverride+xml"/>
  <Override PartName="/ppt/notesSlides/notesSlide18.xml" ContentType="application/vnd.openxmlformats-officedocument.presentationml.notesSlide+xml"/>
  <Override PartName="/ppt/theme/themeOverride15.xml" ContentType="application/vnd.openxmlformats-officedocument.themeOverride+xml"/>
  <Override PartName="/ppt/notesSlides/notesSlide19.xml" ContentType="application/vnd.openxmlformats-officedocument.presentationml.notesSlide+xml"/>
  <Override PartName="/ppt/theme/themeOverride16.xml" ContentType="application/vnd.openxmlformats-officedocument.themeOverride+xml"/>
  <Override PartName="/ppt/notesSlides/notesSlide20.xml" ContentType="application/vnd.openxmlformats-officedocument.presentationml.notesSlide+xml"/>
  <Override PartName="/ppt/theme/themeOverride17.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46"/>
  </p:notesMasterIdLst>
  <p:sldIdLst>
    <p:sldId id="257" r:id="rId2"/>
    <p:sldId id="302" r:id="rId3"/>
    <p:sldId id="303" r:id="rId4"/>
    <p:sldId id="304" r:id="rId5"/>
    <p:sldId id="310" r:id="rId6"/>
    <p:sldId id="311" r:id="rId7"/>
    <p:sldId id="305" r:id="rId8"/>
    <p:sldId id="306" r:id="rId9"/>
    <p:sldId id="307" r:id="rId10"/>
    <p:sldId id="312" r:id="rId11"/>
    <p:sldId id="313" r:id="rId12"/>
    <p:sldId id="308" r:id="rId13"/>
    <p:sldId id="309" r:id="rId14"/>
    <p:sldId id="277" r:id="rId15"/>
    <p:sldId id="314" r:id="rId16"/>
    <p:sldId id="278" r:id="rId17"/>
    <p:sldId id="283" r:id="rId18"/>
    <p:sldId id="279" r:id="rId19"/>
    <p:sldId id="281" r:id="rId20"/>
    <p:sldId id="316" r:id="rId21"/>
    <p:sldId id="317" r:id="rId22"/>
    <p:sldId id="286" r:id="rId23"/>
    <p:sldId id="318" r:id="rId24"/>
    <p:sldId id="319" r:id="rId25"/>
    <p:sldId id="315" r:id="rId26"/>
    <p:sldId id="280" r:id="rId27"/>
    <p:sldId id="282" r:id="rId28"/>
    <p:sldId id="321" r:id="rId29"/>
    <p:sldId id="322" r:id="rId30"/>
    <p:sldId id="320" r:id="rId31"/>
    <p:sldId id="324" r:id="rId32"/>
    <p:sldId id="323" r:id="rId33"/>
    <p:sldId id="287" r:id="rId34"/>
    <p:sldId id="288" r:id="rId35"/>
    <p:sldId id="289" r:id="rId36"/>
    <p:sldId id="326" r:id="rId37"/>
    <p:sldId id="290" r:id="rId38"/>
    <p:sldId id="291" r:id="rId39"/>
    <p:sldId id="292" r:id="rId40"/>
    <p:sldId id="327" r:id="rId41"/>
    <p:sldId id="293" r:id="rId42"/>
    <p:sldId id="294" r:id="rId43"/>
    <p:sldId id="295" r:id="rId44"/>
    <p:sldId id="296" r:id="rId4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5E61050-54E3-42E6-80C3-ED89EAA52FA5}" type="datetimeFigureOut">
              <a:rPr lang="ar-EG" smtClean="0"/>
              <a:t>11/08/1441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6F483E9-50EE-4E4A-BA63-5496158D8D9B}" type="slidenum">
              <a:rPr lang="ar-EG" smtClean="0"/>
              <a:t>‹#›</a:t>
            </a:fld>
            <a:endParaRPr lang="ar-EG"/>
          </a:p>
        </p:txBody>
      </p:sp>
    </p:spTree>
    <p:extLst>
      <p:ext uri="{BB962C8B-B14F-4D97-AF65-F5344CB8AC3E}">
        <p14:creationId xmlns:p14="http://schemas.microsoft.com/office/powerpoint/2010/main" val="89226098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2880">
            <a:noAutofit/>
          </a:bodyPr>
          <a:lstStyle/>
          <a:p>
            <a:pPr marL="228600" indent="-228600">
              <a:buFont typeface="+mj-lt"/>
              <a:buNone/>
            </a:pPr>
            <a:endParaRPr lang="en-US" sz="1200" dirty="0" smtClean="0"/>
          </a:p>
        </p:txBody>
      </p:sp>
      <p:sp>
        <p:nvSpPr>
          <p:cNvPr id="6" name="Slide Image Placeholder 5"/>
          <p:cNvSpPr>
            <a:spLocks noGrp="1" noRot="1" noChangeAspect="1"/>
          </p:cNvSpPr>
          <p:nvPr>
            <p:ph type="sldImg"/>
          </p:nvPr>
        </p:nvSpPr>
        <p:spPr>
          <a:xfrm>
            <a:off x="539750" y="503238"/>
            <a:ext cx="3143250" cy="2359025"/>
          </a:xfr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6575" y="503238"/>
            <a:ext cx="3140075" cy="2354262"/>
          </a:xfrm>
        </p:spPr>
      </p:sp>
      <p:sp>
        <p:nvSpPr>
          <p:cNvPr id="3" name="Notes Placeholder 2"/>
          <p:cNvSpPr>
            <a:spLocks noGrp="1"/>
          </p:cNvSpPr>
          <p:nvPr>
            <p:ph type="body" idx="1"/>
          </p:nvPr>
        </p:nvSpPr>
        <p:spPr/>
        <p:txBody>
          <a:bodyPr>
            <a:normAutofit/>
          </a:bodyPr>
          <a:lstStyle/>
          <a:p>
            <a:r>
              <a:rPr lang="en-US" sz="1400" b="1" baseline="0" dirty="0" smtClean="0"/>
              <a:t>SmartArt custom animation effects: motion path and faded zoom</a:t>
            </a:r>
          </a:p>
          <a:p>
            <a:r>
              <a:rPr lang="en-US" sz="1400" b="0" baseline="0" dirty="0" smtClean="0"/>
              <a:t>(Intermediate)</a:t>
            </a:r>
          </a:p>
          <a:p>
            <a:endParaRPr lang="en-US" sz="1200" baseline="0" dirty="0" smtClean="0"/>
          </a:p>
          <a:p>
            <a:endParaRPr lang="en-US" sz="1200" baseline="0" dirty="0" smtClean="0"/>
          </a:p>
          <a:p>
            <a:r>
              <a:rPr lang="en-US" sz="1200" dirty="0" smtClean="0"/>
              <a:t>To reproduce the SmartArt effects on this page, do the following:</a:t>
            </a:r>
          </a:p>
          <a:p>
            <a:pPr marL="228600" indent="-228600">
              <a:buFont typeface="+mj-lt"/>
              <a:buAutoNum type="arabicPeriod"/>
            </a:pPr>
            <a:r>
              <a:rPr lang="en-US" sz="1200" b="0" dirty="0" smtClean="0"/>
              <a:t>On the </a:t>
            </a:r>
            <a:r>
              <a:rPr lang="en-US" sz="1200" b="1" dirty="0" smtClean="0"/>
              <a:t>Home</a:t>
            </a:r>
            <a:r>
              <a:rPr lang="en-US" sz="1200" b="0" dirty="0" smtClean="0"/>
              <a:t> tab, in the </a:t>
            </a:r>
            <a:r>
              <a:rPr lang="en-US" sz="1200" b="1" dirty="0" smtClean="0"/>
              <a:t>Slides</a:t>
            </a:r>
            <a:r>
              <a:rPr lang="en-US" sz="1200" b="0" dirty="0" smtClean="0"/>
              <a:t> group, click </a:t>
            </a:r>
            <a:r>
              <a:rPr lang="en-US" sz="1200" b="1" dirty="0" smtClean="0"/>
              <a:t>Layout</a:t>
            </a:r>
            <a:r>
              <a:rPr lang="en-US" sz="1200" b="0" dirty="0" smtClean="0"/>
              <a:t>, and then click</a:t>
            </a:r>
            <a:r>
              <a:rPr lang="en-US" sz="1200" b="0" baseline="0" dirty="0" smtClean="0"/>
              <a:t> </a:t>
            </a:r>
            <a:r>
              <a:rPr lang="en-US" sz="1200" b="1" baseline="0" dirty="0" smtClean="0"/>
              <a:t>Blank</a:t>
            </a:r>
            <a:r>
              <a:rPr lang="en-US" sz="1200" b="0" baseline="0" dirty="0" smtClean="0"/>
              <a:t>. </a:t>
            </a:r>
          </a:p>
          <a:p>
            <a:pPr marL="228600" indent="-228600">
              <a:buFont typeface="+mj-lt"/>
              <a:buAutoNum type="arabicPeriod"/>
            </a:pPr>
            <a:r>
              <a:rPr lang="en-US" sz="1200" b="0" dirty="0" smtClean="0"/>
              <a:t>On the </a:t>
            </a:r>
            <a:r>
              <a:rPr lang="en-US" sz="1200" b="1" dirty="0" smtClean="0"/>
              <a:t>Insert tab</a:t>
            </a:r>
            <a:r>
              <a:rPr lang="en-US" sz="1200" b="0" dirty="0" smtClean="0"/>
              <a:t>, in the </a:t>
            </a:r>
            <a:r>
              <a:rPr lang="en-US" sz="1200" b="1" dirty="0" smtClean="0"/>
              <a:t>Illustrations</a:t>
            </a:r>
            <a:r>
              <a:rPr lang="en-US" sz="1200" dirty="0" smtClean="0"/>
              <a:t> group, click </a:t>
            </a:r>
            <a:r>
              <a:rPr lang="en-US" sz="1200" b="1" dirty="0" smtClean="0"/>
              <a:t>SmartArt</a:t>
            </a:r>
            <a:r>
              <a:rPr lang="en-US" sz="1200" b="0" dirty="0" smtClean="0"/>
              <a:t>.</a:t>
            </a:r>
            <a:r>
              <a:rPr lang="en-US" sz="1200" b="0" baseline="0" dirty="0" smtClean="0"/>
              <a:t> In the </a:t>
            </a:r>
            <a:r>
              <a:rPr lang="en-US" sz="1200" b="1" baseline="0" dirty="0" smtClean="0"/>
              <a:t>Choose a SmartArt Graphic</a:t>
            </a:r>
            <a:r>
              <a:rPr lang="en-US" sz="1200" b="0" baseline="0" dirty="0" smtClean="0"/>
              <a:t> dialog box, in the left pane, click </a:t>
            </a:r>
            <a:r>
              <a:rPr lang="en-US" sz="1200" b="1" baseline="0" dirty="0" smtClean="0"/>
              <a:t>Process</a:t>
            </a:r>
            <a:r>
              <a:rPr lang="en-US" sz="1200" b="0" baseline="0" dirty="0" smtClean="0"/>
              <a:t>. In the </a:t>
            </a:r>
            <a:r>
              <a:rPr lang="en-US" sz="1200" b="1" baseline="0" dirty="0" smtClean="0"/>
              <a:t>Process</a:t>
            </a:r>
            <a:r>
              <a:rPr lang="en-US" sz="1200" b="0" baseline="0" dirty="0" smtClean="0"/>
              <a:t> pane, click </a:t>
            </a:r>
            <a:r>
              <a:rPr lang="en-US" sz="1200" b="1" baseline="0" dirty="0" smtClean="0"/>
              <a:t>Basic</a:t>
            </a:r>
            <a:r>
              <a:rPr lang="en-US" sz="1200" baseline="0" dirty="0" smtClean="0"/>
              <a:t> </a:t>
            </a:r>
            <a:r>
              <a:rPr lang="en-US" sz="1200" b="1" baseline="0" dirty="0" smtClean="0"/>
              <a:t>Chevron</a:t>
            </a:r>
            <a:r>
              <a:rPr lang="en-US" sz="1200" baseline="0" dirty="0" smtClean="0"/>
              <a:t> </a:t>
            </a:r>
            <a:r>
              <a:rPr lang="en-US" sz="1200" b="1" baseline="0" dirty="0" smtClean="0"/>
              <a:t>Process</a:t>
            </a:r>
            <a:r>
              <a:rPr lang="en-US" sz="1200" baseline="0" dirty="0" smtClean="0"/>
              <a:t> (third row, first option from the left), and then click </a:t>
            </a:r>
            <a:r>
              <a:rPr lang="en-US" sz="1200" b="1" baseline="0" dirty="0" smtClean="0"/>
              <a:t>OK </a:t>
            </a:r>
            <a:r>
              <a:rPr lang="en-US" sz="1200" b="0" baseline="0" dirty="0" smtClean="0"/>
              <a:t>to insert the graphic into the slide</a:t>
            </a:r>
            <a:r>
              <a:rPr lang="en-US" sz="1200" baseline="0" dirty="0" smtClean="0"/>
              <a:t>.</a:t>
            </a:r>
          </a:p>
          <a:p>
            <a:pPr marL="228600" indent="-228600">
              <a:buFont typeface="+mj-lt"/>
              <a:buAutoNum type="arabicPeriod"/>
            </a:pPr>
            <a:r>
              <a:rPr lang="en-US" sz="1200" baseline="0" dirty="0" smtClean="0"/>
              <a:t>To create a fourth chevron shape, </a:t>
            </a:r>
            <a:r>
              <a:rPr lang="en-US" sz="1200" b="0" baseline="0" dirty="0" smtClean="0"/>
              <a:t>select the chevron shape at the right end of the graphic, and then under </a:t>
            </a:r>
            <a:r>
              <a:rPr lang="en-US" sz="1200" b="1" baseline="0" dirty="0" smtClean="0"/>
              <a:t>SmartArt</a:t>
            </a:r>
            <a:r>
              <a:rPr lang="en-US" sz="1200" b="0" baseline="0" dirty="0" smtClean="0"/>
              <a:t> </a:t>
            </a:r>
            <a:r>
              <a:rPr lang="en-US" sz="1200" b="1" baseline="0" dirty="0" smtClean="0"/>
              <a:t>Tools</a:t>
            </a:r>
            <a:r>
              <a:rPr lang="en-US" sz="1200" b="0" baseline="0" dirty="0" smtClean="0"/>
              <a:t>, on the </a:t>
            </a:r>
            <a:r>
              <a:rPr lang="en-US" sz="1200" b="1" baseline="0" dirty="0" smtClean="0"/>
              <a:t>Design</a:t>
            </a:r>
            <a:r>
              <a:rPr lang="en-US" sz="1200" b="0" baseline="0" dirty="0" smtClean="0"/>
              <a:t> tab, in the </a:t>
            </a:r>
            <a:r>
              <a:rPr lang="en-US" sz="1200" b="1" baseline="0" dirty="0" smtClean="0"/>
              <a:t>Create</a:t>
            </a:r>
            <a:r>
              <a:rPr lang="en-US" sz="1200" b="0" baseline="0" dirty="0" smtClean="0"/>
              <a:t> </a:t>
            </a:r>
            <a:r>
              <a:rPr lang="en-US" sz="1200" b="1" baseline="0" dirty="0" smtClean="0"/>
              <a:t>Graphic</a:t>
            </a:r>
            <a:r>
              <a:rPr lang="en-US" sz="1200" b="0" baseline="0" dirty="0" smtClean="0"/>
              <a:t> group, click the arrow next to </a:t>
            </a:r>
            <a:r>
              <a:rPr lang="en-US" sz="1200" b="1" baseline="0" dirty="0" smtClean="0"/>
              <a:t>Add</a:t>
            </a:r>
            <a:r>
              <a:rPr lang="en-US" sz="1200" b="0" baseline="0" dirty="0" smtClean="0"/>
              <a:t> </a:t>
            </a:r>
            <a:r>
              <a:rPr lang="en-US" sz="1200" b="1" baseline="0" dirty="0" smtClean="0"/>
              <a:t>Shape</a:t>
            </a:r>
            <a:r>
              <a:rPr lang="en-US" sz="1200" b="0" baseline="0" dirty="0" smtClean="0"/>
              <a:t>, and select </a:t>
            </a:r>
            <a:r>
              <a:rPr lang="en-US" sz="1200" b="1" baseline="0" dirty="0" smtClean="0"/>
              <a:t>Add</a:t>
            </a:r>
            <a:r>
              <a:rPr lang="en-US" sz="1200" b="0" baseline="0" dirty="0" smtClean="0"/>
              <a:t> </a:t>
            </a:r>
            <a:r>
              <a:rPr lang="en-US" sz="1200" b="1" baseline="0" dirty="0" smtClean="0"/>
              <a:t>Shape</a:t>
            </a:r>
            <a:r>
              <a:rPr lang="en-US" sz="1200" b="0" baseline="0" dirty="0" smtClean="0"/>
              <a:t> </a:t>
            </a:r>
            <a:r>
              <a:rPr lang="en-US" sz="1200" b="1" baseline="0" dirty="0" smtClean="0"/>
              <a:t>After</a:t>
            </a:r>
            <a:r>
              <a:rPr lang="en-US" sz="1200" b="0" baseline="0" dirty="0" smtClean="0"/>
              <a:t>.</a:t>
            </a:r>
            <a:endParaRPr lang="en-US" sz="1200" dirty="0" smtClean="0"/>
          </a:p>
          <a:p>
            <a:pPr marL="228600" indent="-228600">
              <a:buFont typeface="+mj-lt"/>
              <a:buAutoNum type="arabicPeriod"/>
            </a:pPr>
            <a:r>
              <a:rPr lang="en-US" sz="1200" dirty="0" smtClean="0"/>
              <a:t>Select</a:t>
            </a:r>
            <a:r>
              <a:rPr lang="en-US" sz="1200" baseline="0" dirty="0" smtClean="0"/>
              <a:t> the graphic, and then click one of the arrows on the left border. In the </a:t>
            </a:r>
            <a:r>
              <a:rPr lang="en-US" sz="1200" b="1" baseline="0" dirty="0" smtClean="0"/>
              <a:t>Type your text here </a:t>
            </a:r>
            <a:r>
              <a:rPr lang="en-US" sz="1200" baseline="0" dirty="0" smtClean="0"/>
              <a:t>dialog box, enter text.</a:t>
            </a:r>
          </a:p>
          <a:p>
            <a:pPr marL="228600" indent="-228600">
              <a:buFont typeface="+mj-lt"/>
              <a:buAutoNum type="arabicPeriod"/>
            </a:pPr>
            <a:r>
              <a:rPr lang="en-US" sz="1200" dirty="0" smtClean="0"/>
              <a:t>Select</a:t>
            </a:r>
            <a:r>
              <a:rPr lang="en-US" sz="1200" baseline="0" dirty="0" smtClean="0"/>
              <a:t> the graphic. </a:t>
            </a:r>
            <a:r>
              <a:rPr lang="en-US" sz="1200" b="0" baseline="0" dirty="0" smtClean="0"/>
              <a:t>Under</a:t>
            </a:r>
            <a:r>
              <a:rPr lang="en-US" sz="1200" b="1" baseline="0" dirty="0" smtClean="0"/>
              <a:t> SmartArt</a:t>
            </a:r>
            <a:r>
              <a:rPr lang="en-US" sz="1200" baseline="0" dirty="0" smtClean="0"/>
              <a:t> </a:t>
            </a:r>
            <a:r>
              <a:rPr lang="en-US" sz="1200" b="1" baseline="0" dirty="0" smtClean="0"/>
              <a:t>Tools</a:t>
            </a:r>
            <a:r>
              <a:rPr lang="en-US" sz="1200" b="0" baseline="0" dirty="0" smtClean="0"/>
              <a:t>, on the </a:t>
            </a:r>
            <a:r>
              <a:rPr lang="en-US" sz="1200" b="1" baseline="0" dirty="0" smtClean="0"/>
              <a:t>Design</a:t>
            </a:r>
            <a:r>
              <a:rPr lang="en-US" sz="1200" baseline="0" dirty="0" smtClean="0"/>
              <a:t> tab, in the </a:t>
            </a:r>
            <a:r>
              <a:rPr lang="en-US" sz="1200" b="1" baseline="0" dirty="0" smtClean="0"/>
              <a:t>SmartArt</a:t>
            </a:r>
            <a:r>
              <a:rPr lang="en-US" sz="1200" baseline="0" dirty="0" smtClean="0"/>
              <a:t> </a:t>
            </a:r>
            <a:r>
              <a:rPr lang="en-US" sz="1200" b="1" baseline="0" dirty="0" smtClean="0"/>
              <a:t>Styles</a:t>
            </a:r>
            <a:r>
              <a:rPr lang="en-US" sz="1200" baseline="0" dirty="0" smtClean="0"/>
              <a:t> group, do the following:</a:t>
            </a:r>
          </a:p>
          <a:p>
            <a:pPr marL="685800" lvl="1" indent="-228600">
              <a:buFont typeface="Arial" pitchFamily="34" charset="0"/>
              <a:buChar char="•"/>
            </a:pPr>
            <a:r>
              <a:rPr lang="en-US" sz="1200" baseline="0" dirty="0" smtClean="0"/>
              <a:t>Click </a:t>
            </a:r>
            <a:r>
              <a:rPr lang="en-US" sz="1200" b="1" baseline="0" dirty="0" smtClean="0"/>
              <a:t>Change</a:t>
            </a:r>
            <a:r>
              <a:rPr lang="en-US" sz="1200" baseline="0" dirty="0" smtClean="0"/>
              <a:t> </a:t>
            </a:r>
            <a:r>
              <a:rPr lang="en-US" sz="1200" b="1" baseline="0" dirty="0" smtClean="0"/>
              <a:t>Colors</a:t>
            </a:r>
            <a:r>
              <a:rPr lang="en-US" sz="1200" b="0" baseline="0" dirty="0" smtClean="0"/>
              <a:t>, and then under </a:t>
            </a:r>
            <a:r>
              <a:rPr lang="en-US" sz="1200" b="1" baseline="0" dirty="0" smtClean="0"/>
              <a:t>Colorful</a:t>
            </a:r>
            <a:r>
              <a:rPr lang="en-US" sz="1200" b="0" baseline="0" dirty="0" smtClean="0"/>
              <a:t> click </a:t>
            </a:r>
            <a:r>
              <a:rPr lang="en-US" sz="1200" b="1" baseline="0" dirty="0" smtClean="0"/>
              <a:t>Colorful Range – Accent Colors 3 to 4  </a:t>
            </a:r>
            <a:r>
              <a:rPr lang="en-US" sz="1200" b="0" baseline="0" dirty="0" smtClean="0"/>
              <a:t>(third option from the left).</a:t>
            </a:r>
          </a:p>
          <a:p>
            <a:pPr marL="685800" lvl="1" indent="-228600">
              <a:buFont typeface="Arial" pitchFamily="34" charset="0"/>
              <a:buChar char="•"/>
            </a:pPr>
            <a:r>
              <a:rPr lang="en-US" sz="1200" baseline="0" dirty="0" smtClean="0"/>
              <a:t>Click </a:t>
            </a:r>
            <a:r>
              <a:rPr lang="en-US" sz="1200" b="1" baseline="0" dirty="0" smtClean="0"/>
              <a:t>More</a:t>
            </a:r>
            <a:r>
              <a:rPr lang="en-US" sz="1200" b="0" baseline="0" dirty="0" smtClean="0"/>
              <a:t>, and then under </a:t>
            </a:r>
            <a:r>
              <a:rPr lang="en-US" sz="1200" b="1" baseline="0" dirty="0" smtClean="0"/>
              <a:t>3-D</a:t>
            </a:r>
            <a:r>
              <a:rPr lang="en-US" sz="1200" b="0" baseline="0" dirty="0" smtClean="0"/>
              <a:t>, click </a:t>
            </a:r>
            <a:r>
              <a:rPr lang="en-US" sz="1200" b="1" baseline="0" dirty="0" smtClean="0"/>
              <a:t>Inset </a:t>
            </a:r>
            <a:r>
              <a:rPr lang="en-US" sz="1200" b="0" baseline="0" dirty="0" smtClean="0"/>
              <a:t>(first row, second option from the left).</a:t>
            </a:r>
          </a:p>
          <a:p>
            <a:endParaRPr lang="en-US" sz="1200" baseline="0" dirty="0" smtClean="0"/>
          </a:p>
          <a:p>
            <a:endParaRPr lang="en-US" sz="1200" baseline="0" dirty="0" smtClean="0"/>
          </a:p>
          <a:p>
            <a:r>
              <a:rPr lang="en-US" sz="1200" baseline="0" dirty="0" smtClean="0"/>
              <a:t>To reproduce the animation effects on this slide, do the following:</a:t>
            </a:r>
          </a:p>
          <a:p>
            <a:pPr marL="228600" indent="-228600">
              <a:buFont typeface="+mj-lt"/>
              <a:buAutoNum type="arabicPeriod"/>
            </a:pPr>
            <a:r>
              <a:rPr lang="en-US" sz="1200" baseline="0" dirty="0" smtClean="0"/>
              <a:t>On the </a:t>
            </a:r>
            <a:r>
              <a:rPr lang="en-US" sz="1200" b="1" baseline="0" dirty="0" smtClean="0"/>
              <a:t>Animations</a:t>
            </a:r>
            <a:r>
              <a:rPr lang="en-US" sz="1200" baseline="0" dirty="0" smtClean="0"/>
              <a:t> tab, in the </a:t>
            </a:r>
            <a:r>
              <a:rPr lang="en-US" sz="1200" b="1" baseline="0" dirty="0" smtClean="0"/>
              <a:t>Animations</a:t>
            </a:r>
            <a:r>
              <a:rPr lang="en-US" sz="1200" baseline="0" dirty="0" smtClean="0"/>
              <a:t> group, click </a:t>
            </a:r>
            <a:r>
              <a:rPr lang="en-US" sz="1200" b="1" baseline="0" dirty="0" smtClean="0"/>
              <a:t>Custom</a:t>
            </a:r>
            <a:r>
              <a:rPr lang="en-US" sz="1200" baseline="0" dirty="0" smtClean="0"/>
              <a:t> </a:t>
            </a:r>
            <a:r>
              <a:rPr lang="en-US" sz="1200" b="1" baseline="0" dirty="0" smtClean="0"/>
              <a:t>Animation</a:t>
            </a:r>
            <a:r>
              <a:rPr lang="en-US" sz="1200" baseline="0" dirty="0" smtClean="0"/>
              <a:t>.</a:t>
            </a:r>
          </a:p>
          <a:p>
            <a:pPr marL="228600" indent="-228600">
              <a:buFont typeface="+mj-lt"/>
              <a:buAutoNum type="arabicPeriod"/>
            </a:pPr>
            <a:r>
              <a:rPr lang="en-US" sz="1200" baseline="0" dirty="0" smtClean="0"/>
              <a:t>On the slide, select the graphic.</a:t>
            </a:r>
            <a:r>
              <a:rPr lang="en-US" sz="1200" b="0" baseline="0" dirty="0" smtClean="0"/>
              <a:t> In the </a:t>
            </a:r>
            <a:r>
              <a:rPr lang="en-US" sz="1200" b="1" baseline="0" dirty="0" smtClean="0"/>
              <a:t>Custom</a:t>
            </a:r>
            <a:r>
              <a:rPr lang="en-US" sz="1200" baseline="0" dirty="0" smtClean="0"/>
              <a:t> </a:t>
            </a:r>
            <a:r>
              <a:rPr lang="en-US" sz="1200" b="1" baseline="0" dirty="0" smtClean="0"/>
              <a:t>Animation</a:t>
            </a:r>
            <a:r>
              <a:rPr lang="en-US" sz="1200" baseline="0" dirty="0" smtClean="0"/>
              <a:t> task pane, do the following:</a:t>
            </a:r>
          </a:p>
          <a:p>
            <a:pPr marL="685800" lvl="1" indent="-228600">
              <a:buFont typeface="+mj-lt"/>
              <a:buAutoNum type="arabicPeriod"/>
            </a:pPr>
            <a:r>
              <a:rPr lang="en-US" sz="1200" baseline="0" dirty="0" smtClean="0"/>
              <a:t>Click </a:t>
            </a:r>
            <a:r>
              <a:rPr lang="en-US" sz="1200" b="1" baseline="0" dirty="0" smtClean="0"/>
              <a:t>Add Effect</a:t>
            </a:r>
            <a:r>
              <a:rPr lang="en-US" sz="1200" baseline="0" dirty="0" smtClean="0"/>
              <a:t>, point to </a:t>
            </a:r>
            <a:r>
              <a:rPr lang="en-US" sz="1200" b="1" baseline="0" dirty="0" smtClean="0"/>
              <a:t>Entrance</a:t>
            </a:r>
            <a:r>
              <a:rPr lang="en-US" sz="1200" baseline="0" dirty="0" smtClean="0"/>
              <a:t>, and then click </a:t>
            </a:r>
            <a:r>
              <a:rPr lang="en-US" sz="1200" b="1" baseline="0" dirty="0" smtClean="0"/>
              <a:t>More</a:t>
            </a:r>
            <a:r>
              <a:rPr lang="en-US" sz="1200" baseline="0" dirty="0" smtClean="0"/>
              <a:t> </a:t>
            </a:r>
            <a:r>
              <a:rPr lang="en-US" sz="1200" b="1" baseline="0" dirty="0" smtClean="0"/>
              <a:t>Effects</a:t>
            </a:r>
            <a:r>
              <a:rPr lang="en-US" sz="1200" b="0" baseline="0" dirty="0" smtClean="0"/>
              <a:t>. In the </a:t>
            </a:r>
            <a:r>
              <a:rPr lang="en-US" sz="1200" b="1" baseline="0" dirty="0" smtClean="0"/>
              <a:t>Add Entrance Effect </a:t>
            </a:r>
            <a:r>
              <a:rPr lang="en-US" sz="1200" b="0" baseline="0" dirty="0" smtClean="0"/>
              <a:t>dialog box, under </a:t>
            </a:r>
            <a:r>
              <a:rPr lang="en-US" sz="1200" b="1" baseline="0" dirty="0" smtClean="0"/>
              <a:t>Subtle</a:t>
            </a:r>
            <a:r>
              <a:rPr lang="en-US" sz="1200" b="0" baseline="0" dirty="0" smtClean="0"/>
              <a:t>, click </a:t>
            </a:r>
            <a:r>
              <a:rPr lang="en-US" sz="1200" b="1" baseline="0" dirty="0" smtClean="0"/>
              <a:t>Faded Zoom</a:t>
            </a:r>
            <a:r>
              <a:rPr lang="en-US" sz="1200" baseline="0" dirty="0" smtClean="0"/>
              <a:t>. </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Under </a:t>
            </a:r>
            <a:r>
              <a:rPr lang="en-US" sz="1200" b="1" dirty="0" smtClean="0"/>
              <a:t>Modify: Faded Zoom</a:t>
            </a:r>
            <a:r>
              <a:rPr lang="en-US" sz="1200" b="0" baseline="0" dirty="0" smtClean="0"/>
              <a:t>, </a:t>
            </a:r>
            <a:r>
              <a:rPr lang="en-US" sz="120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 </a:t>
            </a:r>
            <a:r>
              <a:rPr lang="en-US" sz="1200" b="0" baseline="0" dirty="0" smtClean="0"/>
              <a:t>c</a:t>
            </a:r>
            <a:r>
              <a:rPr lang="en-US" sz="1200" b="0" dirty="0" smtClean="0"/>
              <a:t>lick </a:t>
            </a:r>
            <a:r>
              <a:rPr lang="en-US" sz="1200" b="1" dirty="0" smtClean="0"/>
              <a:t>Add Effect</a:t>
            </a:r>
            <a:r>
              <a:rPr lang="en-US" sz="1200" b="0" dirty="0" smtClean="0"/>
              <a:t>, point to </a:t>
            </a:r>
            <a:r>
              <a:rPr lang="en-US" sz="1200" b="1" dirty="0" smtClean="0"/>
              <a:t>Motion</a:t>
            </a:r>
            <a:r>
              <a:rPr lang="en-US" sz="1200" b="1" baseline="0" dirty="0" smtClean="0"/>
              <a:t> Paths</a:t>
            </a:r>
            <a:r>
              <a:rPr lang="en-US" sz="1200" b="0" baseline="0" dirty="0" smtClean="0"/>
              <a:t>, and then click </a:t>
            </a:r>
            <a:r>
              <a:rPr lang="en-US" sz="1200" b="1" baseline="0" dirty="0" smtClean="0"/>
              <a:t>Left</a:t>
            </a:r>
            <a:r>
              <a:rPr lang="en-US" sz="1200" b="0" baseline="0" dirty="0" smtClean="0"/>
              <a:t>.</a:t>
            </a:r>
          </a:p>
          <a:p>
            <a:pPr marL="228600" indent="-228600">
              <a:spcAft>
                <a:spcPts val="300"/>
              </a:spcAft>
              <a:buFont typeface="+mj-lt"/>
              <a:buAutoNum type="arabicPeriod"/>
            </a:pPr>
            <a:r>
              <a:rPr lang="en-US" sz="1200" baseline="0" dirty="0" smtClean="0"/>
              <a:t>Also in the </a:t>
            </a:r>
            <a:r>
              <a:rPr lang="en-US" sz="1200" b="1" dirty="0" smtClean="0"/>
              <a:t>Custom</a:t>
            </a:r>
            <a:r>
              <a:rPr lang="en-US" sz="1200" b="1" baseline="0" dirty="0" smtClean="0"/>
              <a:t> Animation </a:t>
            </a:r>
            <a:r>
              <a:rPr lang="en-US" sz="1200" b="0" baseline="0" dirty="0" smtClean="0"/>
              <a:t>task </a:t>
            </a:r>
            <a:r>
              <a:rPr lang="en-US" sz="1200" baseline="0" dirty="0" smtClean="0"/>
              <a:t>pane,</a:t>
            </a:r>
            <a:r>
              <a:rPr lang="en-US" sz="1200" b="0" baseline="0" dirty="0" smtClean="0"/>
              <a:t> select the second animation effect (left motion path), and then under </a:t>
            </a:r>
            <a:r>
              <a:rPr lang="en-US" sz="1200" b="1" baseline="0" dirty="0" smtClean="0"/>
              <a:t>Modify: Left</a:t>
            </a:r>
            <a:r>
              <a:rPr lang="en-US" sz="1200" b="0" baseline="0" dirty="0" smtClean="0"/>
              <a:t>,</a:t>
            </a:r>
            <a:r>
              <a:rPr lang="en-US" sz="1200" b="1" baseline="0" dirty="0" smtClean="0"/>
              <a:t> </a:t>
            </a:r>
            <a:r>
              <a:rPr lang="en-US" sz="1200" b="0" baseline="0" dirty="0" smtClean="0"/>
              <a:t>in the </a:t>
            </a:r>
            <a:r>
              <a:rPr lang="en-US" sz="1200" b="1" baseline="0" dirty="0" smtClean="0"/>
              <a:t>Speed</a:t>
            </a:r>
            <a:r>
              <a:rPr lang="en-US" sz="1200" baseline="0" dirty="0" smtClean="0"/>
              <a:t> list, select </a:t>
            </a:r>
            <a:r>
              <a:rPr lang="en-US" sz="1200" b="1" baseline="0" dirty="0" smtClean="0"/>
              <a:t>Fast</a:t>
            </a:r>
            <a:r>
              <a:rPr lang="en-US" sz="1200" baseline="0" dirty="0" smtClean="0"/>
              <a:t>.</a:t>
            </a:r>
            <a:endParaRPr lang="en-US" sz="1200" b="1" dirty="0" smtClean="0"/>
          </a:p>
          <a:p>
            <a:pPr marL="228600" indent="-228600">
              <a:buFont typeface="+mj-lt"/>
              <a:buAutoNum type="arabicPeriod"/>
            </a:pPr>
            <a:r>
              <a:rPr lang="en-US" sz="1200" baseline="0" dirty="0" smtClean="0"/>
              <a:t>On the slide, right-click the motion path, and then click </a:t>
            </a:r>
            <a:r>
              <a:rPr lang="en-US" sz="1200" b="1" baseline="0" dirty="0" smtClean="0"/>
              <a:t>Reverse Path Direction</a:t>
            </a:r>
            <a:r>
              <a:rPr lang="en-US" sz="1200" b="0" baseline="0" dirty="0" smtClean="0"/>
              <a:t>.</a:t>
            </a:r>
            <a:r>
              <a:rPr lang="en-US" sz="1200" b="1" baseline="0" dirty="0" smtClean="0"/>
              <a:t> </a:t>
            </a:r>
            <a:r>
              <a:rPr lang="en-US" sz="1200" baseline="0" dirty="0" smtClean="0"/>
              <a:t>(</a:t>
            </a:r>
            <a:r>
              <a:rPr lang="en-US" sz="1200" b="1" baseline="0" dirty="0" smtClean="0"/>
              <a:t>Note: </a:t>
            </a:r>
            <a:r>
              <a:rPr lang="en-US" sz="1200" baseline="0" dirty="0" smtClean="0"/>
              <a:t>The green arrow will move to the left end of the motion path.)</a:t>
            </a:r>
          </a:p>
          <a:p>
            <a:pPr marL="228600" indent="-228600">
              <a:buFont typeface="+mj-lt"/>
              <a:buAutoNum type="arabicPeriod"/>
            </a:pPr>
            <a:r>
              <a:rPr lang="en-US" sz="1200" b="0" i="0" baseline="0" dirty="0" smtClean="0"/>
              <a:t>Press and hold CTRL, and then select the first and second animation effects (faded zoom effect and left motion path) in the </a:t>
            </a:r>
            <a:r>
              <a:rPr lang="en-US" sz="1200" b="1" i="0" baseline="0" dirty="0" smtClean="0"/>
              <a:t>Custom Animation </a:t>
            </a:r>
            <a:r>
              <a:rPr lang="en-US" sz="1200" b="0" i="0" baseline="0" dirty="0" smtClean="0"/>
              <a:t>task pane. Click the arrow to the right of the second animation effect (left motion path), and then click </a:t>
            </a:r>
            <a:r>
              <a:rPr lang="en-US" sz="1200" b="1" i="0" baseline="0" dirty="0" smtClean="0"/>
              <a:t>Effect Options</a:t>
            </a:r>
            <a:r>
              <a:rPr lang="en-US" sz="1200" b="0" i="0" baseline="0" dirty="0" smtClean="0"/>
              <a:t>. </a:t>
            </a:r>
            <a:r>
              <a:rPr lang="en-US" sz="1200" i="0" baseline="0" dirty="0" smtClean="0"/>
              <a:t>In the </a:t>
            </a:r>
            <a:r>
              <a:rPr lang="en-US" sz="1200" b="1" i="0" baseline="0" dirty="0" smtClean="0"/>
              <a:t>Left </a:t>
            </a:r>
            <a:r>
              <a:rPr lang="en-US" sz="1200" i="0" baseline="0" dirty="0" smtClean="0"/>
              <a:t>dialog box, on the </a:t>
            </a:r>
            <a:r>
              <a:rPr lang="en-US" sz="1200" b="1" i="0" baseline="0" dirty="0" smtClean="0"/>
              <a:t>SmartArt Animation </a:t>
            </a:r>
            <a:r>
              <a:rPr lang="en-US" sz="1200" i="0" baseline="0" dirty="0" smtClean="0"/>
              <a:t>tab, in the </a:t>
            </a:r>
            <a:r>
              <a:rPr lang="en-US" sz="1200" b="1" i="0" baseline="0" dirty="0" smtClean="0"/>
              <a:t>Group graphic </a:t>
            </a:r>
            <a:r>
              <a:rPr lang="en-US" sz="1200" b="0" i="0" baseline="0" dirty="0" smtClean="0"/>
              <a:t>list, select </a:t>
            </a:r>
            <a:r>
              <a:rPr lang="en-US" sz="1200" b="1" i="0" baseline="0" dirty="0" smtClean="0"/>
              <a:t>One by one</a:t>
            </a:r>
            <a:r>
              <a:rPr lang="en-US" sz="1200" i="0" baseline="0" dirty="0" smtClean="0"/>
              <a:t>.</a:t>
            </a:r>
            <a:endParaRPr lang="en-US" sz="1200" b="0" i="0" baseline="0" dirty="0" smtClean="0"/>
          </a:p>
          <a:p>
            <a:pPr marL="228600" indent="-228600">
              <a:buFont typeface="+mj-lt"/>
              <a:buAutoNum type="arabicPeriod"/>
            </a:pPr>
            <a:r>
              <a:rPr lang="en-US" sz="1200" b="0" i="0" baseline="0" dirty="0" smtClean="0"/>
              <a:t>Also in the </a:t>
            </a:r>
            <a:r>
              <a:rPr lang="en-US" sz="1200" b="1" i="0" baseline="0" dirty="0" smtClean="0"/>
              <a:t>Custom Animation </a:t>
            </a:r>
            <a:r>
              <a:rPr lang="en-US" sz="1200" b="0" i="0" baseline="0" dirty="0" smtClean="0"/>
              <a:t>task pane, do the following:</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first animation effect (faded zoom effect) to expand the contents of the list of effects.</a:t>
            </a:r>
          </a:p>
          <a:p>
            <a:pPr marL="685800" marR="0" lvl="2" indent="-2286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0" i="0" baseline="0" dirty="0" smtClean="0"/>
              <a:t>Click the double arrow under the second animation effect (left motion path) to expand the contents of the list of effects.  </a:t>
            </a:r>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first, second, third, and fourth animation effects (all four faded zoom effects). U</a:t>
            </a:r>
            <a:r>
              <a:rPr lang="en-US" sz="1200" baseline="0" dirty="0" smtClean="0"/>
              <a:t>nder </a:t>
            </a:r>
            <a:r>
              <a:rPr lang="en-US" sz="1200" b="1" baseline="0" dirty="0" smtClean="0"/>
              <a:t>Modify: Faded Zoom</a:t>
            </a:r>
            <a:r>
              <a:rPr lang="en-US" sz="1200" b="0" baseline="0" dirty="0" smtClean="0"/>
              <a:t>, in the </a:t>
            </a:r>
            <a:r>
              <a:rPr lang="en-US" sz="1200" b="1" baseline="0" dirty="0" smtClean="0"/>
              <a:t>Start</a:t>
            </a:r>
            <a:r>
              <a:rPr lang="en-US" sz="1200" baseline="0" dirty="0" smtClean="0"/>
              <a:t> list, select </a:t>
            </a:r>
            <a:r>
              <a:rPr lang="en-US" sz="1200" b="1" baseline="0" dirty="0" smtClean="0"/>
              <a:t>After Previous</a:t>
            </a:r>
            <a:r>
              <a:rPr lang="en-US" sz="1200" b="0" baseline="0" dirty="0" smtClean="0"/>
              <a:t>.</a:t>
            </a:r>
            <a:endParaRPr lang="en-US" sz="1200" i="0" baseline="0" dirty="0" smtClean="0"/>
          </a:p>
          <a:p>
            <a:pPr marL="228600" indent="-228600">
              <a:buFont typeface="+mj-lt"/>
              <a:buAutoNum type="arabicPeriod" startAt="8"/>
            </a:pPr>
            <a:r>
              <a:rPr lang="en-US" sz="1200" i="0" baseline="0" dirty="0" smtClean="0"/>
              <a:t>Press and hold CTRL, and then in the </a:t>
            </a:r>
            <a:r>
              <a:rPr lang="en-US" sz="1200" b="1" i="0" baseline="0" dirty="0" smtClean="0"/>
              <a:t>Custom Animation </a:t>
            </a:r>
            <a:r>
              <a:rPr lang="en-US" sz="1200" b="0" i="0" baseline="0" dirty="0" smtClean="0"/>
              <a:t>task </a:t>
            </a:r>
            <a:r>
              <a:rPr lang="en-US" sz="1200" i="0" baseline="0" dirty="0" smtClean="0"/>
              <a:t>pane, select the fifth, sixth, seventh, and eighth animation effects (all four left motion paths).</a:t>
            </a:r>
            <a:r>
              <a:rPr lang="en-US" sz="1200" baseline="0" dirty="0" smtClean="0"/>
              <a:t> Under </a:t>
            </a:r>
            <a:r>
              <a:rPr lang="en-US" sz="1200" b="1" baseline="0" dirty="0" smtClean="0"/>
              <a:t>Modify:</a:t>
            </a:r>
            <a:r>
              <a:rPr lang="en-US" sz="1200" baseline="0" dirty="0" smtClean="0"/>
              <a:t> </a:t>
            </a:r>
            <a:r>
              <a:rPr lang="en-US" sz="1200" b="1" baseline="0" dirty="0" smtClean="0"/>
              <a:t>Left</a:t>
            </a:r>
            <a:r>
              <a:rPr lang="en-US" sz="1200" b="0" baseline="0" dirty="0" smtClean="0"/>
              <a:t>, in the </a:t>
            </a:r>
            <a:r>
              <a:rPr lang="en-US" sz="1200" b="1" baseline="0" dirty="0" smtClean="0"/>
              <a:t>Start</a:t>
            </a:r>
            <a:r>
              <a:rPr lang="en-US" sz="1200" baseline="0" dirty="0" smtClean="0"/>
              <a:t> list, select </a:t>
            </a:r>
            <a:r>
              <a:rPr lang="en-US" sz="1200" b="1" baseline="0" dirty="0" smtClean="0"/>
              <a:t>With Previous</a:t>
            </a:r>
            <a:r>
              <a:rPr lang="en-US" sz="1200" baseline="0" dirty="0" smtClean="0"/>
              <a:t>.</a:t>
            </a:r>
            <a:endParaRPr lang="en-US" sz="1200" i="1" baseline="0" dirty="0" smtClean="0"/>
          </a:p>
          <a:p>
            <a:pPr marL="228600" indent="-228600">
              <a:buFont typeface="+mj-lt"/>
              <a:buAutoNum type="arabicPeriod" startAt="8"/>
            </a:pPr>
            <a:r>
              <a:rPr lang="en-US" sz="1200" i="0" baseline="0" dirty="0" smtClean="0"/>
              <a:t>Also in the </a:t>
            </a:r>
            <a:r>
              <a:rPr lang="en-US" sz="1200" b="1" i="0" baseline="0" dirty="0" smtClean="0"/>
              <a:t>Custom Animation </a:t>
            </a:r>
            <a:r>
              <a:rPr lang="en-US" sz="1200" b="0" i="0" baseline="0" dirty="0" smtClean="0"/>
              <a:t>task </a:t>
            </a:r>
            <a:r>
              <a:rPr lang="en-US" sz="1200" i="0" baseline="0" dirty="0" smtClean="0"/>
              <a:t>pane, do the following to reorder the list of effects:</a:t>
            </a:r>
          </a:p>
          <a:p>
            <a:pPr marL="685800" lvl="1" indent="-228600">
              <a:buFont typeface="+mj-lt"/>
              <a:buAutoNum type="arabicPeriod"/>
            </a:pPr>
            <a:r>
              <a:rPr lang="en-US" sz="1200" baseline="0" dirty="0" smtClean="0"/>
              <a:t>Drag the fifth animation effect </a:t>
            </a:r>
            <a:r>
              <a:rPr lang="en-US" sz="1200" i="0" baseline="0" dirty="0" smtClean="0"/>
              <a:t>(first left motion path) </a:t>
            </a:r>
            <a:r>
              <a:rPr lang="en-US" sz="1200" baseline="0" dirty="0" smtClean="0"/>
              <a:t>until it is second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sixth animation effect </a:t>
            </a:r>
            <a:r>
              <a:rPr lang="en-US" sz="1200" i="0" baseline="0" dirty="0" smtClean="0"/>
              <a:t>(second left motion path) </a:t>
            </a:r>
            <a:r>
              <a:rPr lang="en-US" sz="1200" baseline="0" dirty="0" smtClean="0"/>
              <a:t>until it is fourth in the list of effects.</a:t>
            </a:r>
          </a:p>
          <a:p>
            <a:pPr marL="685800" marR="0" lvl="1"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sz="1200" baseline="0" dirty="0" smtClean="0"/>
              <a:t>Drag the seventh animation effect </a:t>
            </a:r>
            <a:r>
              <a:rPr lang="en-US" sz="1200" i="0" baseline="0" dirty="0" smtClean="0"/>
              <a:t>(third left motion path) </a:t>
            </a:r>
            <a:r>
              <a:rPr lang="en-US" sz="1200" baseline="0" dirty="0" smtClean="0"/>
              <a:t>until it is sixth in the list of effects.</a:t>
            </a:r>
          </a:p>
          <a:p>
            <a:pPr marL="228600" indent="-228600">
              <a:buFont typeface="+mj-lt"/>
              <a:buNone/>
            </a:pPr>
            <a:endParaRPr lang="en-US" sz="1200" i="1" baseline="0" dirty="0" smtClean="0"/>
          </a:p>
          <a:p>
            <a:endParaRPr lang="en-US" sz="1200" b="1" baseline="0" dirty="0" smtClean="0"/>
          </a:p>
          <a:p>
            <a:r>
              <a:rPr lang="en-US" sz="1200" baseline="0" dirty="0" smtClean="0"/>
              <a:t>To reproduce the background effects on this slide, do the following:</a:t>
            </a:r>
          </a:p>
          <a:p>
            <a:pPr marL="228600" lvl="0" indent="-228600">
              <a:buFont typeface="+mj-lt"/>
              <a:buAutoNum type="arabicPeriod"/>
            </a:pPr>
            <a:r>
              <a:rPr lang="en-US" sz="1200" kern="1200" dirty="0" smtClean="0">
                <a:solidFill>
                  <a:schemeClr val="tx1"/>
                </a:solidFill>
                <a:latin typeface="+mn-lt"/>
                <a:ea typeface="+mn-ea"/>
                <a:cs typeface="+mn-cs"/>
              </a:rPr>
              <a:t>Right-click the slide background, and then click </a:t>
            </a:r>
            <a:r>
              <a:rPr lang="en-US" sz="1200" b="1" kern="1200" dirty="0" smtClean="0">
                <a:solidFill>
                  <a:schemeClr val="tx1"/>
                </a:solidFill>
                <a:latin typeface="+mn-lt"/>
                <a:ea typeface="+mn-ea"/>
                <a:cs typeface="+mn-cs"/>
              </a:rPr>
              <a:t>Format Background</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Format Background </a:t>
            </a:r>
            <a:r>
              <a:rPr lang="en-US" sz="1200" kern="1200" dirty="0" smtClean="0">
                <a:solidFill>
                  <a:schemeClr val="tx1"/>
                </a:solidFill>
                <a:latin typeface="+mn-lt"/>
                <a:ea typeface="+mn-ea"/>
                <a:cs typeface="+mn-cs"/>
              </a:rPr>
              <a:t>dialog box, click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in the left pane, select </a:t>
            </a:r>
            <a:r>
              <a:rPr lang="en-US" sz="1200" b="1" kern="1200" dirty="0" smtClean="0">
                <a:solidFill>
                  <a:schemeClr val="tx1"/>
                </a:solidFill>
                <a:latin typeface="+mn-lt"/>
                <a:ea typeface="+mn-ea"/>
                <a:cs typeface="+mn-cs"/>
              </a:rPr>
              <a:t>Gradient fill</a:t>
            </a:r>
            <a:r>
              <a:rPr lang="en-US" sz="1200" kern="1200" dirty="0" smtClean="0">
                <a:solidFill>
                  <a:schemeClr val="tx1"/>
                </a:solidFill>
                <a:latin typeface="+mn-lt"/>
                <a:ea typeface="+mn-ea"/>
                <a:cs typeface="+mn-cs"/>
              </a:rPr>
              <a:t> in the </a:t>
            </a:r>
            <a:r>
              <a:rPr lang="en-US" sz="1200" b="1" kern="1200" dirty="0" smtClean="0">
                <a:solidFill>
                  <a:schemeClr val="tx1"/>
                </a:solidFill>
                <a:latin typeface="+mn-lt"/>
                <a:ea typeface="+mn-ea"/>
                <a:cs typeface="+mn-cs"/>
              </a:rPr>
              <a:t>Fill</a:t>
            </a:r>
            <a:r>
              <a:rPr lang="en-US" sz="1200" kern="1200" dirty="0" smtClean="0">
                <a:solidFill>
                  <a:schemeClr val="tx1"/>
                </a:solidFill>
                <a:latin typeface="+mn-lt"/>
                <a:ea typeface="+mn-ea"/>
                <a:cs typeface="+mn-cs"/>
              </a:rPr>
              <a:t> pane, and then do the following:</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Type</a:t>
            </a:r>
            <a:r>
              <a:rPr lang="en-US" sz="1200" kern="1200" dirty="0" smtClean="0">
                <a:solidFill>
                  <a:schemeClr val="tx1"/>
                </a:solidFill>
                <a:latin typeface="+mn-lt"/>
                <a:ea typeface="+mn-ea"/>
                <a:cs typeface="+mn-cs"/>
              </a:rPr>
              <a:t> list, select </a:t>
            </a:r>
            <a:r>
              <a:rPr lang="en-US" sz="1200" b="1" kern="1200" dirty="0" smtClean="0">
                <a:solidFill>
                  <a:schemeClr val="tx1"/>
                </a:solidFill>
                <a:latin typeface="+mn-lt"/>
                <a:ea typeface="+mn-ea"/>
                <a:cs typeface="+mn-cs"/>
              </a:rPr>
              <a:t>Radial</a:t>
            </a:r>
            <a:r>
              <a:rPr lang="en-US" sz="1200" kern="1200" dirty="0" smtClean="0">
                <a:solidFill>
                  <a:schemeClr val="tx1"/>
                </a:solidFill>
                <a:latin typeface="+mn-lt"/>
                <a:ea typeface="+mn-ea"/>
                <a:cs typeface="+mn-cs"/>
              </a:rPr>
              <a:t>.</a:t>
            </a:r>
          </a:p>
          <a:p>
            <a:pPr marL="685800" lvl="1"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Direction</a:t>
            </a:r>
            <a:r>
              <a:rPr lang="en-US" sz="1200" b="0" kern="1200" dirty="0" smtClean="0">
                <a:solidFill>
                  <a:schemeClr val="tx1"/>
                </a:solidFill>
                <a:latin typeface="+mn-lt"/>
                <a:ea typeface="+mn-ea"/>
                <a:cs typeface="+mn-cs"/>
              </a:rPr>
              <a:t> list</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From Center </a:t>
            </a:r>
            <a:r>
              <a:rPr lang="en-US" sz="1200" b="0" kern="1200" dirty="0" smtClean="0">
                <a:solidFill>
                  <a:schemeClr val="tx1"/>
                </a:solidFill>
                <a:latin typeface="+mn-lt"/>
                <a:ea typeface="+mn-ea"/>
                <a:cs typeface="+mn-cs"/>
              </a:rPr>
              <a:t>(third option from the left).</a:t>
            </a:r>
            <a:endParaRPr lang="en-US" sz="1200" b="1" kern="1200" dirty="0" smtClean="0">
              <a:solidFill>
                <a:schemeClr val="tx1"/>
              </a:solidFill>
              <a:latin typeface="+mn-lt"/>
              <a:ea typeface="+mn-ea"/>
              <a:cs typeface="+mn-cs"/>
            </a:endParaRPr>
          </a:p>
          <a:p>
            <a:pPr marL="685800" lvl="1" indent="-228600">
              <a:buFont typeface="Arial" pitchFamily="34" charset="0"/>
              <a:buChar char="•"/>
            </a:pPr>
            <a:r>
              <a:rPr lang="en-US" sz="1200" kern="1200" dirty="0" smtClean="0">
                <a:solidFill>
                  <a:schemeClr val="tx1"/>
                </a:solidFill>
                <a:latin typeface="+mn-lt"/>
                <a:ea typeface="+mn-ea"/>
                <a:cs typeface="+mn-cs"/>
              </a:rPr>
              <a:t>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click </a:t>
            </a:r>
            <a:r>
              <a:rPr lang="en-US" sz="1200" b="1" kern="1200" dirty="0" smtClean="0">
                <a:solidFill>
                  <a:schemeClr val="tx1"/>
                </a:solidFill>
                <a:latin typeface="+mn-lt"/>
                <a:ea typeface="+mn-ea"/>
                <a:cs typeface="+mn-cs"/>
              </a:rPr>
              <a:t>Add</a:t>
            </a:r>
            <a:r>
              <a:rPr lang="en-US" sz="1200" b="0" kern="1200" dirty="0" smtClean="0">
                <a:solidFill>
                  <a:schemeClr val="tx1"/>
                </a:solidFill>
                <a:latin typeface="+mn-lt"/>
                <a:ea typeface="+mn-ea"/>
                <a:cs typeface="+mn-cs"/>
              </a:rPr>
              <a:t> or </a:t>
            </a:r>
            <a:r>
              <a:rPr lang="en-US" sz="1200" b="1" kern="1200" dirty="0" smtClean="0">
                <a:solidFill>
                  <a:schemeClr val="tx1"/>
                </a:solidFill>
                <a:latin typeface="+mn-lt"/>
                <a:ea typeface="+mn-ea"/>
                <a:cs typeface="+mn-cs"/>
              </a:rPr>
              <a:t>Remove</a:t>
            </a:r>
            <a:r>
              <a:rPr lang="en-US" sz="1200" kern="1200" dirty="0" smtClean="0">
                <a:solidFill>
                  <a:schemeClr val="tx1"/>
                </a:solidFill>
                <a:latin typeface="+mn-lt"/>
                <a:ea typeface="+mn-ea"/>
                <a:cs typeface="+mn-cs"/>
              </a:rPr>
              <a:t> until two stops appear in the drop-down list.</a:t>
            </a:r>
          </a:p>
          <a:p>
            <a:pPr marL="228600" lvl="0" indent="-228600">
              <a:buFont typeface="+mj-lt"/>
              <a:buAutoNum type="arabicPeriod"/>
            </a:pPr>
            <a:r>
              <a:rPr lang="en-US" sz="1200" kern="1200" dirty="0" smtClean="0">
                <a:solidFill>
                  <a:schemeClr val="tx1"/>
                </a:solidFill>
                <a:latin typeface="+mn-lt"/>
                <a:ea typeface="+mn-ea"/>
                <a:cs typeface="+mn-cs"/>
              </a:rPr>
              <a:t>Also under </a:t>
            </a:r>
            <a:r>
              <a:rPr lang="en-US" sz="1200" b="1" kern="1200" dirty="0" smtClean="0">
                <a:solidFill>
                  <a:schemeClr val="tx1"/>
                </a:solidFill>
                <a:latin typeface="+mn-lt"/>
                <a:ea typeface="+mn-ea"/>
                <a:cs typeface="+mn-cs"/>
              </a:rPr>
              <a:t>Gradient stops</a:t>
            </a:r>
            <a:r>
              <a:rPr lang="en-US" sz="1200" kern="1200" dirty="0" smtClean="0">
                <a:solidFill>
                  <a:schemeClr val="tx1"/>
                </a:solidFill>
                <a:latin typeface="+mn-lt"/>
                <a:ea typeface="+mn-ea"/>
                <a:cs typeface="+mn-cs"/>
              </a:rPr>
              <a:t>, customize the gradient stops as follows:</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1 </a:t>
            </a:r>
            <a:r>
              <a:rPr lang="en-US" sz="1200" kern="1200" dirty="0" smtClean="0">
                <a:solidFill>
                  <a:schemeClr val="tx1"/>
                </a:solidFill>
                <a:latin typeface="+mn-lt"/>
                <a:ea typeface="+mn-ea"/>
                <a:cs typeface="+mn-cs"/>
              </a:rPr>
              <a:t>from the list, and then do the following:</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 1, Lighter 50% </a:t>
            </a:r>
            <a:r>
              <a:rPr lang="en-US" sz="1200" b="0" kern="1200" dirty="0" smtClean="0">
                <a:solidFill>
                  <a:schemeClr val="tx1"/>
                </a:solidFill>
                <a:latin typeface="+mn-lt"/>
                <a:ea typeface="+mn-ea"/>
                <a:cs typeface="+mn-cs"/>
              </a:rPr>
              <a:t>(second row, second option from the left).</a:t>
            </a:r>
          </a:p>
          <a:p>
            <a:pPr marL="685800" lvl="1" indent="-228600">
              <a:buFont typeface="Arial" pitchFamily="34" charset="0"/>
              <a:buChar char="•"/>
            </a:pPr>
            <a:r>
              <a:rPr lang="en-US" sz="1200" kern="1200" dirty="0" smtClean="0">
                <a:solidFill>
                  <a:schemeClr val="tx1"/>
                </a:solidFill>
                <a:latin typeface="+mn-lt"/>
                <a:ea typeface="+mn-ea"/>
                <a:cs typeface="+mn-cs"/>
              </a:rPr>
              <a:t>Select </a:t>
            </a:r>
            <a:r>
              <a:rPr lang="en-US" sz="1200" b="1" kern="1200" dirty="0" smtClean="0">
                <a:solidFill>
                  <a:schemeClr val="tx1"/>
                </a:solidFill>
                <a:latin typeface="+mn-lt"/>
                <a:ea typeface="+mn-ea"/>
                <a:cs typeface="+mn-cs"/>
              </a:rPr>
              <a:t>Stop 2 </a:t>
            </a:r>
            <a:r>
              <a:rPr lang="en-US" sz="1200" kern="1200" dirty="0" smtClean="0">
                <a:solidFill>
                  <a:schemeClr val="tx1"/>
                </a:solidFill>
                <a:latin typeface="+mn-lt"/>
                <a:ea typeface="+mn-ea"/>
                <a:cs typeface="+mn-cs"/>
              </a:rPr>
              <a:t>from the list, and then do the following: </a:t>
            </a:r>
          </a:p>
          <a:p>
            <a:pPr marL="1143000" lvl="2" indent="-228600">
              <a:buFont typeface="Arial" pitchFamily="34" charset="0"/>
              <a:buChar char="•"/>
            </a:pPr>
            <a:r>
              <a:rPr lang="en-US" sz="1200" kern="1200" dirty="0" smtClean="0">
                <a:solidFill>
                  <a:schemeClr val="tx1"/>
                </a:solidFill>
                <a:latin typeface="+mn-lt"/>
                <a:ea typeface="+mn-ea"/>
                <a:cs typeface="+mn-cs"/>
              </a:rPr>
              <a:t>In the </a:t>
            </a:r>
            <a:r>
              <a:rPr lang="en-US" sz="1200" b="1" kern="1200" dirty="0" smtClean="0">
                <a:solidFill>
                  <a:schemeClr val="tx1"/>
                </a:solidFill>
                <a:latin typeface="+mn-lt"/>
                <a:ea typeface="+mn-ea"/>
                <a:cs typeface="+mn-cs"/>
              </a:rPr>
              <a:t>Stop position </a:t>
            </a:r>
            <a:r>
              <a:rPr lang="en-US" sz="1200" kern="1200" dirty="0" smtClean="0">
                <a:solidFill>
                  <a:schemeClr val="tx1"/>
                </a:solidFill>
                <a:latin typeface="+mn-lt"/>
                <a:ea typeface="+mn-ea"/>
                <a:cs typeface="+mn-cs"/>
              </a:rPr>
              <a:t>box, enter </a:t>
            </a:r>
            <a:r>
              <a:rPr lang="en-US" sz="1200" b="1" kern="1200" dirty="0" smtClean="0">
                <a:solidFill>
                  <a:schemeClr val="tx1"/>
                </a:solidFill>
                <a:latin typeface="+mn-lt"/>
                <a:ea typeface="+mn-ea"/>
                <a:cs typeface="+mn-cs"/>
              </a:rPr>
              <a:t>100%</a:t>
            </a:r>
            <a:r>
              <a:rPr lang="en-US" sz="1200" kern="1200" dirty="0" smtClean="0">
                <a:solidFill>
                  <a:schemeClr val="tx1"/>
                </a:solidFill>
                <a:latin typeface="+mn-lt"/>
                <a:ea typeface="+mn-ea"/>
                <a:cs typeface="+mn-cs"/>
              </a:rPr>
              <a:t>.</a:t>
            </a:r>
          </a:p>
          <a:p>
            <a:pPr marL="1143000" lvl="2" indent="-228600">
              <a:buFont typeface="Arial" pitchFamily="34" charset="0"/>
              <a:buChar char="•"/>
            </a:pPr>
            <a:r>
              <a:rPr lang="en-US" sz="1200" kern="1200" dirty="0" smtClean="0">
                <a:solidFill>
                  <a:schemeClr val="tx1"/>
                </a:solidFill>
                <a:latin typeface="+mn-lt"/>
                <a:ea typeface="+mn-ea"/>
                <a:cs typeface="+mn-cs"/>
              </a:rPr>
              <a:t>Click the button next to </a:t>
            </a:r>
            <a:r>
              <a:rPr lang="en-US" sz="1200" b="1" kern="1200" dirty="0" smtClean="0">
                <a:solidFill>
                  <a:schemeClr val="tx1"/>
                </a:solidFill>
                <a:latin typeface="+mn-lt"/>
                <a:ea typeface="+mn-ea"/>
                <a:cs typeface="+mn-cs"/>
              </a:rPr>
              <a:t>Color</a:t>
            </a:r>
            <a:r>
              <a:rPr lang="en-US" sz="1200" kern="1200" dirty="0" smtClean="0">
                <a:solidFill>
                  <a:schemeClr val="tx1"/>
                </a:solidFill>
                <a:latin typeface="+mn-lt"/>
                <a:ea typeface="+mn-ea"/>
                <a:cs typeface="+mn-cs"/>
              </a:rPr>
              <a:t>, and then under </a:t>
            </a:r>
            <a:r>
              <a:rPr lang="en-US" sz="1200" b="1" kern="1200" dirty="0" smtClean="0">
                <a:solidFill>
                  <a:schemeClr val="tx1"/>
                </a:solidFill>
                <a:latin typeface="+mn-lt"/>
                <a:ea typeface="+mn-ea"/>
                <a:cs typeface="+mn-cs"/>
              </a:rPr>
              <a:t>Theme Colors </a:t>
            </a:r>
            <a:r>
              <a:rPr lang="en-US" sz="1200" kern="1200" dirty="0" smtClean="0">
                <a:solidFill>
                  <a:schemeClr val="tx1"/>
                </a:solidFill>
                <a:latin typeface="+mn-lt"/>
                <a:ea typeface="+mn-ea"/>
                <a:cs typeface="+mn-cs"/>
              </a:rPr>
              <a:t>click </a:t>
            </a:r>
            <a:r>
              <a:rPr lang="en-US" sz="1200" b="1" kern="1200" dirty="0" smtClean="0">
                <a:solidFill>
                  <a:schemeClr val="tx1"/>
                </a:solidFill>
                <a:latin typeface="+mn-lt"/>
                <a:ea typeface="+mn-ea"/>
                <a:cs typeface="+mn-cs"/>
              </a:rPr>
              <a:t>Black, Text</a:t>
            </a:r>
            <a:r>
              <a:rPr lang="en-US" sz="1200" b="1" kern="1200" baseline="0" dirty="0" smtClean="0">
                <a:solidFill>
                  <a:schemeClr val="tx1"/>
                </a:solidFill>
                <a:latin typeface="+mn-lt"/>
                <a:ea typeface="+mn-ea"/>
                <a:cs typeface="+mn-cs"/>
              </a:rPr>
              <a:t> 1 </a:t>
            </a:r>
            <a:r>
              <a:rPr lang="en-US" sz="1200" b="0" kern="1200" baseline="0" dirty="0" smtClean="0">
                <a:solidFill>
                  <a:schemeClr val="tx1"/>
                </a:solidFill>
                <a:latin typeface="+mn-lt"/>
                <a:ea typeface="+mn-ea"/>
                <a:cs typeface="+mn-cs"/>
              </a:rPr>
              <a:t>(first row, second option from the left).</a:t>
            </a:r>
            <a:endParaRPr lang="en-US" sz="1200" b="0" dirty="0" smtClean="0"/>
          </a:p>
          <a:p>
            <a:endParaRPr lang="en-US" sz="1200" b="1" baseline="0" dirty="0" smtClean="0"/>
          </a:p>
          <a:p>
            <a:endParaRPr lang="en-US" sz="1200" baseline="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otes Placeholder 4"/>
          <p:cNvSpPr>
            <a:spLocks noGrp="1"/>
          </p:cNvSpPr>
          <p:nvPr>
            <p:ph type="body" idx="1"/>
          </p:nvPr>
        </p:nvSpPr>
        <p:spPr/>
        <p:txBody>
          <a:bodyPr numCol="2" spcCol="182880">
            <a:noAutofit/>
          </a:bodyPr>
          <a:lstStyle/>
          <a:p>
            <a:endParaRPr lang="en-US" sz="1200" dirty="0"/>
          </a:p>
        </p:txBody>
      </p:sp>
      <p:sp>
        <p:nvSpPr>
          <p:cNvPr id="7" name="Slide Image Placeholder 6"/>
          <p:cNvSpPr>
            <a:spLocks noGrp="1" noRot="1" noChangeAspect="1"/>
          </p:cNvSpPr>
          <p:nvPr>
            <p:ph type="sldImg"/>
          </p:nvPr>
        </p:nvSpPr>
        <p:spPr>
          <a:xfrm>
            <a:off x="539750" y="503238"/>
            <a:ext cx="3143250" cy="2359025"/>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80035A-FD80-46DF-89C3-C164B8E26758}" type="datetimeFigureOut">
              <a:rPr lang="en-US" smtClean="0">
                <a:solidFill>
                  <a:prstClr val="black">
                    <a:tint val="75000"/>
                  </a:prstClr>
                </a:solidFill>
              </a:rPr>
              <a:pPr/>
              <a:t>4/4/2020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946CEB0F-6F70-4883-991C-25F76AF394E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865332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CA80035A-FD80-46DF-89C3-C164B8E26758}" type="datetimeFigureOut">
              <a:rPr lang="en-US" smtClean="0">
                <a:solidFill>
                  <a:prstClr val="black">
                    <a:tint val="75000"/>
                  </a:prstClr>
                </a:solidFill>
              </a:rPr>
              <a:pPr rtl="0"/>
              <a:t>4/4/2020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946CEB0F-6F70-4883-991C-25F76AF394E3}" type="slidenum">
              <a:rPr lang="en-US" smtClean="0">
                <a:solidFill>
                  <a:prstClr val="black">
                    <a:tint val="75000"/>
                  </a:prstClr>
                </a:solidFill>
              </a:rPr>
              <a:pPr rtl="0"/>
              <a:t>‹#›</a:t>
            </a:fld>
            <a:endParaRPr lang="en-US" dirty="0">
              <a:solidFill>
                <a:prstClr val="black">
                  <a:tint val="75000"/>
                </a:prstClr>
              </a:solidFill>
            </a:endParaRPr>
          </a:p>
        </p:txBody>
      </p:sp>
    </p:spTree>
    <p:extLst>
      <p:ext uri="{BB962C8B-B14F-4D97-AF65-F5344CB8AC3E}">
        <p14:creationId xmlns:p14="http://schemas.microsoft.com/office/powerpoint/2010/main" val="230909547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bg1">
                <a:lumMod val="75000"/>
              </a:schemeClr>
            </a:gs>
            <a:gs pos="100000">
              <a:schemeClr val="tx1"/>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3" name="Picture 2" descr="C:\Users\user\Desktop\PHOTO-2020-03-18-00-55-12.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36512" y="-27384"/>
            <a:ext cx="9180512" cy="68853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979712" y="3429457"/>
            <a:ext cx="7040290" cy="2554545"/>
          </a:xfrm>
          <a:prstGeom prst="rect">
            <a:avLst/>
          </a:prstGeom>
          <a:noFill/>
        </p:spPr>
        <p:txBody>
          <a:bodyPr wrap="square" rtlCol="1">
            <a:spAutoFit/>
          </a:bodyPr>
          <a:lstStyle/>
          <a:p>
            <a:pPr algn="ctr">
              <a:spcBef>
                <a:spcPts val="600"/>
              </a:spcBef>
              <a:spcAft>
                <a:spcPts val="600"/>
              </a:spcAft>
            </a:pPr>
            <a:r>
              <a:rPr lang="ar-EG" sz="6000" b="1" dirty="0">
                <a:solidFill>
                  <a:srgbClr val="0000FF"/>
                </a:solidFill>
                <a:cs typeface="PT Bold Heading" pitchFamily="2" charset="-78"/>
              </a:rPr>
              <a:t>أرسطو والمدارس المتأخرة</a:t>
            </a:r>
          </a:p>
          <a:p>
            <a:pPr algn="ctr">
              <a:spcBef>
                <a:spcPts val="600"/>
              </a:spcBef>
              <a:spcAft>
                <a:spcPts val="600"/>
              </a:spcAft>
            </a:pPr>
            <a:r>
              <a:rPr lang="ar-EG" sz="4800" b="1" dirty="0" err="1">
                <a:solidFill>
                  <a:srgbClr val="0000FF"/>
                </a:solidFill>
                <a:cs typeface="PT Bold Heading" pitchFamily="2" charset="-78"/>
              </a:rPr>
              <a:t>أ.د</a:t>
            </a:r>
            <a:r>
              <a:rPr lang="ar-EG" sz="4800" b="1" dirty="0">
                <a:solidFill>
                  <a:srgbClr val="0000FF"/>
                </a:solidFill>
                <a:cs typeface="PT Bold Heading" pitchFamily="2" charset="-78"/>
              </a:rPr>
              <a:t>/ عبير الرباط</a:t>
            </a:r>
          </a:p>
          <a:p>
            <a:pPr algn="ctr">
              <a:spcBef>
                <a:spcPts val="600"/>
              </a:spcBef>
              <a:spcAft>
                <a:spcPts val="600"/>
              </a:spcAft>
            </a:pPr>
            <a:r>
              <a:rPr lang="ar-EG" sz="3200" b="1" dirty="0">
                <a:solidFill>
                  <a:srgbClr val="0000FF"/>
                </a:solidFill>
                <a:cs typeface="PT Bold Heading" pitchFamily="2" charset="-78"/>
              </a:rPr>
              <a:t>المحاضرة </a:t>
            </a:r>
            <a:r>
              <a:rPr lang="ar-EG" sz="3200" b="1" dirty="0" smtClean="0">
                <a:solidFill>
                  <a:srgbClr val="0000FF"/>
                </a:solidFill>
                <a:cs typeface="PT Bold Heading" pitchFamily="2" charset="-78"/>
              </a:rPr>
              <a:t>السادسة</a:t>
            </a:r>
            <a:endParaRPr lang="ar-EG" sz="3200" b="1" dirty="0">
              <a:solidFill>
                <a:srgbClr val="0000FF"/>
              </a:solidFill>
              <a:cs typeface="PT Bold Heading" pitchFamily="2" charset="-78"/>
            </a:endParaRPr>
          </a:p>
        </p:txBody>
      </p:sp>
    </p:spTree>
    <p:extLst>
      <p:ext uri="{BB962C8B-B14F-4D97-AF65-F5344CB8AC3E}">
        <p14:creationId xmlns:p14="http://schemas.microsoft.com/office/powerpoint/2010/main" val="3347762288"/>
      </p:ext>
    </p:extLst>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357430" y="869471"/>
              <a:ext cx="4230000"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غير أن الأرجح بحسب رواية القدماء وعلى رأسهم </a:t>
              </a:r>
              <a:r>
                <a:rPr lang="ar-EG" sz="3600" dirty="0" err="1">
                  <a:solidFill>
                    <a:srgbClr val="00B050"/>
                  </a:solidFill>
                  <a:cs typeface="PT Bold Heading" pitchFamily="2" charset="-78"/>
                </a:rPr>
                <a:t>ديوجين</a:t>
              </a:r>
              <a:r>
                <a:rPr lang="ar-EG" sz="3600" dirty="0">
                  <a:solidFill>
                    <a:srgbClr val="00B050"/>
                  </a:solidFill>
                  <a:cs typeface="PT Bold Heading" pitchFamily="2" charset="-78"/>
                </a:rPr>
                <a:t> لا يرتس أن أكثر التهم التي وجهت إليه كانت كاذبة فهناك أدلة كثيرة تثبت عدالته وإلا لما أقامت له مدينته عشرين تمثالا من البرونز؟</a:t>
              </a:r>
              <a:endParaRPr lang="en-US" sz="3600" b="1" dirty="0">
                <a:solidFill>
                  <a:srgbClr val="00B050"/>
                </a:solidFill>
                <a:cs typeface="PT Bold Heading" pitchFamily="2" charset="-78"/>
              </a:endParaRPr>
            </a:p>
          </p:txBody>
        </p:sp>
      </p:grpSp>
    </p:spTree>
    <p:extLst>
      <p:ext uri="{BB962C8B-B14F-4D97-AF65-F5344CB8AC3E}">
        <p14:creationId xmlns:p14="http://schemas.microsoft.com/office/powerpoint/2010/main" val="336537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267882" y="869471"/>
              <a:ext cx="4319548"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r>
                <a:rPr lang="ar-EG" sz="3600" dirty="0">
                  <a:solidFill>
                    <a:srgbClr val="00B050"/>
                  </a:solidFill>
                  <a:cs typeface="PT Bold Heading" pitchFamily="2" charset="-78"/>
                </a:rPr>
                <a:t>ويروى عنه أنه دعا إلى حسن معاملة الرقيق فأوصى بعتق جميع عبيده ووزع ثروته على تلاميذه وأخذ نفسه بالزهد والقناعة في المأكل والملبس وكان يقنع بالخبز الجاف والماء وكتب مرة في رسالة له إلى أحد أصدقائه يقول له، لتشترى لى قطعة من جبن </a:t>
              </a:r>
              <a:r>
                <a:rPr lang="ar-EG" sz="3600" dirty="0" err="1">
                  <a:solidFill>
                    <a:srgbClr val="00B050"/>
                  </a:solidFill>
                  <a:cs typeface="PT Bold Heading" pitchFamily="2" charset="-78"/>
                </a:rPr>
                <a:t>كيتنوس</a:t>
              </a:r>
              <a:r>
                <a:rPr lang="en-US" sz="3600" dirty="0" err="1">
                  <a:solidFill>
                    <a:srgbClr val="00B050"/>
                  </a:solidFill>
                  <a:cs typeface="PT Bold Heading" pitchFamily="2" charset="-78"/>
                </a:rPr>
                <a:t>Cythnos</a:t>
              </a:r>
              <a:r>
                <a:rPr lang="en-US" sz="3600" dirty="0">
                  <a:solidFill>
                    <a:srgbClr val="00B050"/>
                  </a:solidFill>
                  <a:cs typeface="PT Bold Heading" pitchFamily="2" charset="-78"/>
                </a:rPr>
                <a:t> </a:t>
              </a:r>
              <a:r>
                <a:rPr lang="ar-EG" sz="3600" dirty="0">
                  <a:solidFill>
                    <a:srgbClr val="00B050"/>
                  </a:solidFill>
                  <a:cs typeface="PT Bold Heading" pitchFamily="2" charset="-78"/>
                </a:rPr>
                <a:t>حتى أجد مأكلا حسنا حين أتوق إلى ذلك.</a:t>
              </a:r>
              <a:endParaRPr lang="ar-EG" sz="3600" dirty="0">
                <a:solidFill>
                  <a:srgbClr val="00B050"/>
                </a:solidFill>
                <a:cs typeface="PT Bold Heading" pitchFamily="2" charset="-78"/>
              </a:endParaRPr>
            </a:p>
          </p:txBody>
        </p:sp>
      </p:grpSp>
    </p:spTree>
    <p:extLst>
      <p:ext uri="{BB962C8B-B14F-4D97-AF65-F5344CB8AC3E}">
        <p14:creationId xmlns:p14="http://schemas.microsoft.com/office/powerpoint/2010/main" val="297226462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tx1">
                <a:lumMod val="85000"/>
                <a:lumOff val="15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312657" y="869471"/>
              <a:ext cx="4656443"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endParaRPr lang="ar-EG" sz="3200" dirty="0">
                <a:solidFill>
                  <a:srgbClr val="00B050"/>
                </a:solidFill>
                <a:cs typeface="PT Bold Heading" pitchFamily="2" charset="-78"/>
              </a:endParaRPr>
            </a:p>
          </p:txBody>
        </p:sp>
      </p:grpSp>
      <p:sp>
        <p:nvSpPr>
          <p:cNvPr id="2" name="Rectangle 1"/>
          <p:cNvSpPr/>
          <p:nvPr/>
        </p:nvSpPr>
        <p:spPr>
          <a:xfrm>
            <a:off x="1330691" y="1042421"/>
            <a:ext cx="6480720" cy="4708981"/>
          </a:xfrm>
          <a:prstGeom prst="rect">
            <a:avLst/>
          </a:prstGeom>
        </p:spPr>
        <p:txBody>
          <a:bodyPr wrap="square">
            <a:spAutoFit/>
          </a:bodyPr>
          <a:lstStyle/>
          <a:p>
            <a:pPr algn="just"/>
            <a:r>
              <a:rPr lang="ar-EG" sz="5000" dirty="0">
                <a:solidFill>
                  <a:srgbClr val="FF0000"/>
                </a:solidFill>
                <a:cs typeface="PT Bold Heading" pitchFamily="2" charset="-78"/>
              </a:rPr>
              <a:t>تلك هي حياة ذلك الفيلسوف الذي اختلف في شأنه القدماء والمعاصرون والذي قال أن السعادة هي الخير الأسمى وحاول تنوير أذهان معاصريه.</a:t>
            </a:r>
          </a:p>
        </p:txBody>
      </p:sp>
    </p:spTree>
    <p:extLst>
      <p:ext uri="{BB962C8B-B14F-4D97-AF65-F5344CB8AC3E}">
        <p14:creationId xmlns:p14="http://schemas.microsoft.com/office/powerpoint/2010/main" val="119626179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solidFill>
              <a:schemeClr val="accent1">
                <a:lumMod val="40000"/>
                <a:lumOff val="60000"/>
              </a:schemeClr>
            </a:solid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446976" y="869471"/>
              <a:ext cx="4253482" cy="194770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ctr" defTabSz="800100">
                <a:lnSpc>
                  <a:spcPct val="90000"/>
                </a:lnSpc>
                <a:spcBef>
                  <a:spcPct val="0"/>
                </a:spcBef>
                <a:spcAft>
                  <a:spcPct val="35000"/>
                </a:spcAft>
              </a:pPr>
              <a:r>
                <a:rPr lang="ar-EG" sz="4000" dirty="0">
                  <a:solidFill>
                    <a:srgbClr val="0000FF"/>
                  </a:solidFill>
                  <a:cs typeface="PT Bold Heading" pitchFamily="2" charset="-78"/>
                </a:rPr>
                <a:t>وبلغت مؤلفات </a:t>
              </a:r>
              <a:r>
                <a:rPr lang="ar-EG" sz="4000" dirty="0" err="1">
                  <a:solidFill>
                    <a:srgbClr val="0000FF"/>
                  </a:solidFill>
                  <a:cs typeface="PT Bold Heading" pitchFamily="2" charset="-78"/>
                </a:rPr>
                <a:t>لابيقور</a:t>
              </a:r>
              <a:r>
                <a:rPr lang="ar-EG" sz="4000" dirty="0">
                  <a:solidFill>
                    <a:srgbClr val="0000FF"/>
                  </a:solidFill>
                  <a:cs typeface="PT Bold Heading" pitchFamily="2" charset="-78"/>
                </a:rPr>
                <a:t> الثلاثمائة مؤلف ضاع أكثرها ولم يبق منها سوى ثلاث رسائل، رسالة </a:t>
              </a:r>
              <a:r>
                <a:rPr lang="ar-EG" sz="4000" dirty="0" err="1">
                  <a:solidFill>
                    <a:srgbClr val="0000FF"/>
                  </a:solidFill>
                  <a:cs typeface="PT Bold Heading" pitchFamily="2" charset="-78"/>
                </a:rPr>
                <a:t>هيرودون</a:t>
              </a:r>
              <a:r>
                <a:rPr lang="ar-EG" sz="4000" dirty="0">
                  <a:solidFill>
                    <a:srgbClr val="0000FF"/>
                  </a:solidFill>
                  <a:cs typeface="PT Bold Heading" pitchFamily="2" charset="-78"/>
                </a:rPr>
                <a:t> تضمنت مختصرا في الفلسفة ورسالة إلى </a:t>
              </a:r>
              <a:r>
                <a:rPr lang="ar-EG" sz="4000" dirty="0" err="1">
                  <a:solidFill>
                    <a:srgbClr val="0000FF"/>
                  </a:solidFill>
                  <a:cs typeface="PT Bold Heading" pitchFamily="2" charset="-78"/>
                </a:rPr>
                <a:t>بيتو</a:t>
              </a:r>
              <a:r>
                <a:rPr lang="ar-EG" sz="4000" dirty="0">
                  <a:solidFill>
                    <a:srgbClr val="0000FF"/>
                  </a:solidFill>
                  <a:cs typeface="PT Bold Heading" pitchFamily="2" charset="-78"/>
                </a:rPr>
                <a:t> كليس تكلم فيها عن الظواهر السماوية ورسالة ثالثة إلى </a:t>
              </a:r>
              <a:r>
                <a:rPr lang="ar-EG" sz="4000" dirty="0" err="1">
                  <a:solidFill>
                    <a:srgbClr val="0000FF"/>
                  </a:solidFill>
                  <a:cs typeface="PT Bold Heading" pitchFamily="2" charset="-78"/>
                </a:rPr>
                <a:t>منكاريوس</a:t>
              </a:r>
              <a:r>
                <a:rPr lang="ar-EG" sz="4000" dirty="0">
                  <a:solidFill>
                    <a:srgbClr val="0000FF"/>
                  </a:solidFill>
                  <a:cs typeface="PT Bold Heading" pitchFamily="2" charset="-78"/>
                </a:rPr>
                <a:t> في الأخلاق وقد نشر هذه الرسائل أوستر في ليزج عام ۱۸۸۷ وترجمها إلى الفرنسية </a:t>
              </a:r>
              <a:r>
                <a:rPr lang="ar-EG" sz="4000" dirty="0" err="1">
                  <a:solidFill>
                    <a:srgbClr val="0000FF"/>
                  </a:solidFill>
                  <a:cs typeface="PT Bold Heading" pitchFamily="2" charset="-78"/>
                </a:rPr>
                <a:t>صولوفين</a:t>
              </a:r>
              <a:r>
                <a:rPr lang="ar-EG" sz="4000" dirty="0">
                  <a:solidFill>
                    <a:srgbClr val="0000FF"/>
                  </a:solidFill>
                  <a:cs typeface="PT Bold Heading" pitchFamily="2" charset="-78"/>
                </a:rPr>
                <a:t>.</a:t>
              </a:r>
              <a:endParaRPr lang="ar-EG" sz="4000" dirty="0">
                <a:solidFill>
                  <a:srgbClr val="0000FF"/>
                </a:solidFill>
                <a:cs typeface="PT Bold Heading" pitchFamily="2" charset="-78"/>
              </a:endParaRPr>
            </a:p>
          </p:txBody>
        </p:sp>
      </p:grpSp>
    </p:spTree>
    <p:extLst>
      <p:ext uri="{BB962C8B-B14F-4D97-AF65-F5344CB8AC3E}">
        <p14:creationId xmlns:p14="http://schemas.microsoft.com/office/powerpoint/2010/main" val="31869327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600" dirty="0">
                <a:solidFill>
                  <a:srgbClr val="00B050"/>
                </a:solidFill>
                <a:effectLst>
                  <a:innerShdw blurRad="63500" dist="50800" dir="13500000">
                    <a:prstClr val="black">
                      <a:alpha val="50000"/>
                    </a:prstClr>
                  </a:innerShdw>
                </a:effectLst>
                <a:cs typeface="PT Bold Heading" pitchFamily="2" charset="-78"/>
              </a:rPr>
              <a:t>أما عن فلسفته. فهو يعد آخر أقطاب فلسفة الذرة في اليونان إذ كان سليل مدرسة </a:t>
            </a:r>
            <a:r>
              <a:rPr lang="ar-EG" sz="3600" dirty="0" err="1">
                <a:solidFill>
                  <a:srgbClr val="00B050"/>
                </a:solidFill>
                <a:effectLst>
                  <a:innerShdw blurRad="63500" dist="50800" dir="13500000">
                    <a:prstClr val="black">
                      <a:alpha val="50000"/>
                    </a:prstClr>
                  </a:innerShdw>
                </a:effectLst>
                <a:cs typeface="PT Bold Heading" pitchFamily="2" charset="-78"/>
              </a:rPr>
              <a:t>لوقبوس</a:t>
            </a:r>
            <a:r>
              <a:rPr lang="ar-EG" sz="3600" dirty="0">
                <a:solidFill>
                  <a:srgbClr val="00B050"/>
                </a:solidFill>
                <a:effectLst>
                  <a:innerShdw blurRad="63500" dist="50800" dir="13500000">
                    <a:prstClr val="black">
                      <a:alpha val="50000"/>
                    </a:prstClr>
                  </a:innerShdw>
                </a:effectLst>
                <a:cs typeface="PT Bold Heading" pitchFamily="2" charset="-78"/>
              </a:rPr>
              <a:t> </a:t>
            </a:r>
            <a:r>
              <a:rPr lang="ar-EG" sz="3600" dirty="0" err="1">
                <a:solidFill>
                  <a:srgbClr val="00B050"/>
                </a:solidFill>
                <a:effectLst>
                  <a:innerShdw blurRad="63500" dist="50800" dir="13500000">
                    <a:prstClr val="black">
                      <a:alpha val="50000"/>
                    </a:prstClr>
                  </a:innerShdw>
                </a:effectLst>
                <a:cs typeface="PT Bold Heading" pitchFamily="2" charset="-78"/>
              </a:rPr>
              <a:t>وديمقريطس</a:t>
            </a:r>
            <a:r>
              <a:rPr lang="ar-EG" sz="3600" dirty="0">
                <a:solidFill>
                  <a:srgbClr val="00B050"/>
                </a:solidFill>
                <a:effectLst>
                  <a:innerShdw blurRad="63500" dist="50800" dir="13500000">
                    <a:prstClr val="black">
                      <a:alpha val="50000"/>
                    </a:prstClr>
                  </a:innerShdw>
                </a:effectLst>
                <a:cs typeface="PT Bold Heading" pitchFamily="2" charset="-78"/>
              </a:rPr>
              <a:t> وعرفت فلسفته وذاع بعد ذلك في العالم اليوناني الرومان، ولم يظهر من أتباعه المتأخرين من أيد آراءه ودافع عنه مثل ذلك الشاعر الرومان الفيلسوف </a:t>
            </a:r>
            <a:r>
              <a:rPr lang="ar-EG" sz="3600" dirty="0" err="1">
                <a:solidFill>
                  <a:srgbClr val="00B050"/>
                </a:solidFill>
                <a:effectLst>
                  <a:innerShdw blurRad="63500" dist="50800" dir="13500000">
                    <a:prstClr val="black">
                      <a:alpha val="50000"/>
                    </a:prstClr>
                  </a:innerShdw>
                </a:effectLst>
                <a:cs typeface="PT Bold Heading" pitchFamily="2" charset="-78"/>
              </a:rPr>
              <a:t>تيتوس</a:t>
            </a:r>
            <a:r>
              <a:rPr lang="ar-EG" sz="3600" dirty="0">
                <a:solidFill>
                  <a:srgbClr val="00B050"/>
                </a:solidFill>
                <a:effectLst>
                  <a:innerShdw blurRad="63500" dist="50800" dir="13500000">
                    <a:prstClr val="black">
                      <a:alpha val="50000"/>
                    </a:prstClr>
                  </a:innerShdw>
                </a:effectLst>
                <a:cs typeface="PT Bold Heading" pitchFamily="2" charset="-78"/>
              </a:rPr>
              <a:t> </a:t>
            </a:r>
            <a:r>
              <a:rPr lang="ar-EG" sz="3600" dirty="0" err="1">
                <a:solidFill>
                  <a:srgbClr val="00B050"/>
                </a:solidFill>
                <a:effectLst>
                  <a:innerShdw blurRad="63500" dist="50800" dir="13500000">
                    <a:prstClr val="black">
                      <a:alpha val="50000"/>
                    </a:prstClr>
                  </a:innerShdw>
                </a:effectLst>
                <a:cs typeface="PT Bold Heading" pitchFamily="2" charset="-78"/>
              </a:rPr>
              <a:t>لوکر</a:t>
            </a:r>
            <a:r>
              <a:rPr lang="ar-EG" sz="3600" dirty="0">
                <a:solidFill>
                  <a:srgbClr val="00B050"/>
                </a:solidFill>
                <a:effectLst>
                  <a:innerShdw blurRad="63500" dist="50800" dir="13500000">
                    <a:prstClr val="black">
                      <a:alpha val="50000"/>
                    </a:prstClr>
                  </a:innerShdw>
                </a:effectLst>
                <a:cs typeface="PT Bold Heading" pitchFamily="2" charset="-78"/>
              </a:rPr>
              <a:t> </a:t>
            </a:r>
            <a:r>
              <a:rPr lang="ar-EG" sz="3600" dirty="0" err="1">
                <a:solidFill>
                  <a:srgbClr val="00B050"/>
                </a:solidFill>
                <a:effectLst>
                  <a:innerShdw blurRad="63500" dist="50800" dir="13500000">
                    <a:prstClr val="black">
                      <a:alpha val="50000"/>
                    </a:prstClr>
                  </a:innerShdw>
                </a:effectLst>
                <a:cs typeface="PT Bold Heading" pitchFamily="2" charset="-78"/>
              </a:rPr>
              <a:t>بتیوس</a:t>
            </a:r>
            <a:r>
              <a:rPr lang="ar-EG" sz="3600" dirty="0">
                <a:solidFill>
                  <a:srgbClr val="00B050"/>
                </a:solidFill>
                <a:effectLst>
                  <a:innerShdw blurRad="63500" dist="50800" dir="13500000">
                    <a:prstClr val="black">
                      <a:alpha val="50000"/>
                    </a:prstClr>
                  </a:innerShdw>
                </a:effectLst>
                <a:cs typeface="PT Bold Heading" pitchFamily="2" charset="-78"/>
              </a:rPr>
              <a:t> </a:t>
            </a:r>
            <a:r>
              <a:rPr lang="ar-EG" sz="3600" dirty="0" err="1">
                <a:solidFill>
                  <a:srgbClr val="00B050"/>
                </a:solidFill>
                <a:effectLst>
                  <a:innerShdw blurRad="63500" dist="50800" dir="13500000">
                    <a:prstClr val="black">
                      <a:alpha val="50000"/>
                    </a:prstClr>
                  </a:innerShdw>
                </a:effectLst>
                <a:cs typeface="PT Bold Heading" pitchFamily="2" charset="-78"/>
              </a:rPr>
              <a:t>کاروس</a:t>
            </a:r>
            <a:r>
              <a:rPr lang="ar-EG" sz="3600" dirty="0">
                <a:solidFill>
                  <a:srgbClr val="00B050"/>
                </a:solidFill>
                <a:effectLst>
                  <a:innerShdw blurRad="63500" dist="50800" dir="13500000">
                    <a:prstClr val="black">
                      <a:alpha val="50000"/>
                    </a:prstClr>
                  </a:innerShdw>
                </a:effectLst>
                <a:cs typeface="PT Bold Heading" pitchFamily="2" charset="-78"/>
              </a:rPr>
              <a:t> الذي عاش حول القرن الأول الميلادي فقد ارتضى </a:t>
            </a:r>
            <a:r>
              <a:rPr lang="ar-EG" sz="3600" dirty="0" err="1">
                <a:solidFill>
                  <a:srgbClr val="00B050"/>
                </a:solidFill>
                <a:effectLst>
                  <a:innerShdw blurRad="63500" dist="50800" dir="13500000">
                    <a:prstClr val="black">
                      <a:alpha val="50000"/>
                    </a:prstClr>
                  </a:innerShdw>
                </a:effectLst>
                <a:cs typeface="PT Bold Heading" pitchFamily="2" charset="-78"/>
              </a:rPr>
              <a:t>لوکر</a:t>
            </a:r>
            <a:r>
              <a:rPr lang="ar-EG" sz="3600" dirty="0">
                <a:solidFill>
                  <a:srgbClr val="00B050"/>
                </a:solidFill>
                <a:effectLst>
                  <a:innerShdw blurRad="63500" dist="50800" dir="13500000">
                    <a:prstClr val="black">
                      <a:alpha val="50000"/>
                    </a:prstClr>
                  </a:innerShdw>
                </a:effectLst>
                <a:cs typeface="PT Bold Heading" pitchFamily="2" charset="-78"/>
              </a:rPr>
              <a:t> بتيوس لنفسه أبيقور هاديا ومرشدا وأخذ على عاتقه أن يصوغ هذه الفلسفة التي وجد فيها سر طمأنينته في شعر عذب كان يؤلفه فترات متقطعة من حياته التي سادتها نوبات من الجنون، </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2212185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600" dirty="0">
                <a:solidFill>
                  <a:srgbClr val="00B050"/>
                </a:solidFill>
                <a:effectLst>
                  <a:innerShdw blurRad="63500" dist="50800" dir="13500000">
                    <a:prstClr val="black">
                      <a:alpha val="50000"/>
                    </a:prstClr>
                  </a:innerShdw>
                </a:effectLst>
                <a:cs typeface="PT Bold Heading" pitchFamily="2" charset="-78"/>
              </a:rPr>
              <a:t>وقد اهدى القصيدة التي شرح فيها فلسفة أبيقور إلى </a:t>
            </a:r>
            <a:r>
              <a:rPr lang="ar-EG" sz="3600" dirty="0" err="1">
                <a:solidFill>
                  <a:srgbClr val="00B050"/>
                </a:solidFill>
                <a:effectLst>
                  <a:innerShdw blurRad="63500" dist="50800" dir="13500000">
                    <a:prstClr val="black">
                      <a:alpha val="50000"/>
                    </a:prstClr>
                  </a:innerShdw>
                </a:effectLst>
                <a:cs typeface="PT Bold Heading" pitchFamily="2" charset="-78"/>
              </a:rPr>
              <a:t>مميوس</a:t>
            </a:r>
            <a:r>
              <a:rPr lang="ar-EG" sz="3600" dirty="0">
                <a:solidFill>
                  <a:srgbClr val="00B050"/>
                </a:solidFill>
                <a:effectLst>
                  <a:innerShdw blurRad="63500" dist="50800" dir="13500000">
                    <a:prstClr val="black">
                      <a:alpha val="50000"/>
                    </a:prstClr>
                  </a:innerShdw>
                </a:effectLst>
                <a:cs typeface="PT Bold Heading" pitchFamily="2" charset="-78"/>
              </a:rPr>
              <a:t> </a:t>
            </a:r>
            <a:r>
              <a:rPr lang="en-US" sz="3600" dirty="0" err="1">
                <a:solidFill>
                  <a:srgbClr val="00B050"/>
                </a:solidFill>
                <a:effectLst>
                  <a:innerShdw blurRad="63500" dist="50800" dir="13500000">
                    <a:prstClr val="black">
                      <a:alpha val="50000"/>
                    </a:prstClr>
                  </a:innerShdw>
                </a:effectLst>
                <a:cs typeface="PT Bold Heading" pitchFamily="2" charset="-78"/>
              </a:rPr>
              <a:t>Memuius</a:t>
            </a:r>
            <a:r>
              <a:rPr lang="en-US" sz="3600" dirty="0">
                <a:solidFill>
                  <a:srgbClr val="00B050"/>
                </a:solidFill>
                <a:effectLst>
                  <a:innerShdw blurRad="63500" dist="50800" dir="13500000">
                    <a:prstClr val="black">
                      <a:alpha val="50000"/>
                    </a:prstClr>
                  </a:innerShdw>
                </a:effectLst>
                <a:cs typeface="PT Bold Heading" pitchFamily="2" charset="-78"/>
              </a:rPr>
              <a:t>  </a:t>
            </a:r>
            <a:r>
              <a:rPr lang="ar-EG" sz="3600" dirty="0">
                <a:solidFill>
                  <a:srgbClr val="00B050"/>
                </a:solidFill>
                <a:effectLst>
                  <a:innerShdw blurRad="63500" dist="50800" dir="13500000">
                    <a:prstClr val="black">
                      <a:alpha val="50000"/>
                    </a:prstClr>
                  </a:innerShdw>
                </a:effectLst>
                <a:cs typeface="PT Bold Heading" pitchFamily="2" charset="-78"/>
              </a:rPr>
              <a:t>راعى الفنون وأحد أعلام السياسة في عصره وأطلق </a:t>
            </a:r>
            <a:r>
              <a:rPr lang="ar-EG" sz="3600" dirty="0" err="1">
                <a:solidFill>
                  <a:srgbClr val="00B050"/>
                </a:solidFill>
                <a:effectLst>
                  <a:innerShdw blurRad="63500" dist="50800" dir="13500000">
                    <a:prstClr val="black">
                      <a:alpha val="50000"/>
                    </a:prstClr>
                  </a:innerShdw>
                </a:effectLst>
                <a:cs typeface="PT Bold Heading" pitchFamily="2" charset="-78"/>
              </a:rPr>
              <a:t>لوکویتنوس</a:t>
            </a:r>
            <a:r>
              <a:rPr lang="ar-EG" sz="3600" dirty="0">
                <a:solidFill>
                  <a:srgbClr val="00B050"/>
                </a:solidFill>
                <a:effectLst>
                  <a:innerShdw blurRad="63500" dist="50800" dir="13500000">
                    <a:prstClr val="black">
                      <a:alpha val="50000"/>
                    </a:prstClr>
                  </a:innerShdw>
                </a:effectLst>
                <a:cs typeface="PT Bold Heading" pitchFamily="2" charset="-78"/>
              </a:rPr>
              <a:t> على قصيدته الفلسفية اسم في طبيعة الأشياء </a:t>
            </a:r>
            <a:r>
              <a:rPr lang="en-US" sz="3600" dirty="0">
                <a:solidFill>
                  <a:srgbClr val="00B050"/>
                </a:solidFill>
                <a:effectLst>
                  <a:innerShdw blurRad="63500" dist="50800" dir="13500000">
                    <a:prstClr val="black">
                      <a:alpha val="50000"/>
                    </a:prstClr>
                  </a:innerShdw>
                </a:effectLst>
                <a:cs typeface="PT Bold Heading" pitchFamily="2" charset="-78"/>
              </a:rPr>
              <a:t>De </a:t>
            </a:r>
            <a:r>
              <a:rPr lang="en-US" sz="3600" dirty="0" err="1">
                <a:solidFill>
                  <a:srgbClr val="00B050"/>
                </a:solidFill>
                <a:effectLst>
                  <a:innerShdw blurRad="63500" dist="50800" dir="13500000">
                    <a:prstClr val="black">
                      <a:alpha val="50000"/>
                    </a:prstClr>
                  </a:innerShdw>
                </a:effectLst>
                <a:cs typeface="PT Bold Heading" pitchFamily="2" charset="-78"/>
              </a:rPr>
              <a:t>rerum</a:t>
            </a:r>
            <a:r>
              <a:rPr lang="en-US" sz="3600" dirty="0">
                <a:solidFill>
                  <a:srgbClr val="00B050"/>
                </a:solidFill>
                <a:effectLst>
                  <a:innerShdw blurRad="63500" dist="50800" dir="13500000">
                    <a:prstClr val="black">
                      <a:alpha val="50000"/>
                    </a:prstClr>
                  </a:innerShdw>
                </a:effectLst>
                <a:cs typeface="PT Bold Heading" pitchFamily="2" charset="-78"/>
              </a:rPr>
              <a:t> </a:t>
            </a:r>
            <a:r>
              <a:rPr lang="en-US" sz="3600" dirty="0" err="1">
                <a:solidFill>
                  <a:srgbClr val="00B050"/>
                </a:solidFill>
                <a:effectLst>
                  <a:innerShdw blurRad="63500" dist="50800" dir="13500000">
                    <a:prstClr val="black">
                      <a:alpha val="50000"/>
                    </a:prstClr>
                  </a:innerShdw>
                </a:effectLst>
                <a:cs typeface="PT Bold Heading" pitchFamily="2" charset="-78"/>
              </a:rPr>
              <a:t>Netura</a:t>
            </a:r>
            <a:r>
              <a:rPr lang="en-US" sz="3600" dirty="0">
                <a:solidFill>
                  <a:srgbClr val="00B050"/>
                </a:solidFill>
                <a:effectLst>
                  <a:innerShdw blurRad="63500" dist="50800" dir="13500000">
                    <a:prstClr val="black">
                      <a:alpha val="50000"/>
                    </a:prstClr>
                  </a:innerShdw>
                </a:effectLst>
                <a:cs typeface="PT Bold Heading" pitchFamily="2" charset="-78"/>
              </a:rPr>
              <a:t> </a:t>
            </a:r>
            <a:r>
              <a:rPr lang="ar-EG" sz="3600" dirty="0">
                <a:solidFill>
                  <a:srgbClr val="00B050"/>
                </a:solidFill>
                <a:effectLst>
                  <a:innerShdw blurRad="63500" dist="50800" dir="13500000">
                    <a:prstClr val="black">
                      <a:alpha val="50000"/>
                    </a:prstClr>
                  </a:innerShdw>
                </a:effectLst>
                <a:cs typeface="PT Bold Heading" pitchFamily="2" charset="-78"/>
              </a:rPr>
              <a:t>وعرض فيها نظريات أستاذه أبيقور في الطبيعة والحياة الإنسانية غير أنها لم تظفر في العالم القديم بما كان يليق بها من تقدير لما انطوت عليه من نزعة عقلية وتفسيرات مادية لم ترضى الروح الدينية السائدة في هذه العصور.</a:t>
            </a:r>
          </a:p>
        </p:txBody>
      </p:sp>
    </p:spTree>
    <p:extLst>
      <p:ext uri="{BB962C8B-B14F-4D97-AF65-F5344CB8AC3E}">
        <p14:creationId xmlns:p14="http://schemas.microsoft.com/office/powerpoint/2010/main" val="305613367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5400" dirty="0">
                <a:solidFill>
                  <a:srgbClr val="00B050"/>
                </a:solidFill>
                <a:effectLst>
                  <a:innerShdw blurRad="63500" dist="50800" dir="13500000">
                    <a:prstClr val="black">
                      <a:alpha val="50000"/>
                    </a:prstClr>
                  </a:innerShdw>
                </a:effectLst>
                <a:cs typeface="PT Bold Heading" pitchFamily="2" charset="-78"/>
              </a:rPr>
              <a:t>ولقد قسم أبيقور الفلسفة إلى ثلاثة أجزاء هي قواعد المعرفة وتفسيره للطبيعة وبحثه في الأخلاق ويمكن أن نستمد آراءه عن هذه الموضوعات الثلاثة من رسائله الثلاثة الباقية وقصيدة شارحة لوكر تيوس.</a:t>
            </a:r>
            <a:endParaRPr lang="ar-EG" sz="54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8010290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8800" b="1" dirty="0">
                <a:solidFill>
                  <a:srgbClr val="C00000"/>
                </a:solidFill>
                <a:cs typeface="PT Bold Heading" pitchFamily="2" charset="-78"/>
              </a:rPr>
              <a:t>قواعد المعرفة: </a:t>
            </a:r>
            <a:r>
              <a:rPr lang="en-US" sz="8800" b="1" dirty="0">
                <a:solidFill>
                  <a:srgbClr val="C00000"/>
                </a:solidFill>
                <a:cs typeface="PT Bold Heading" pitchFamily="2" charset="-78"/>
              </a:rPr>
              <a:t>Canonic La </a:t>
            </a:r>
            <a:r>
              <a:rPr lang="en-US" sz="8800" b="1" dirty="0" err="1">
                <a:solidFill>
                  <a:srgbClr val="C00000"/>
                </a:solidFill>
                <a:cs typeface="PT Bold Heading" pitchFamily="2" charset="-78"/>
              </a:rPr>
              <a:t>Canoncue</a:t>
            </a:r>
            <a:r>
              <a:rPr lang="en-US" sz="8800" b="1" dirty="0">
                <a:solidFill>
                  <a:srgbClr val="C00000"/>
                </a:solidFill>
                <a:cs typeface="PT Bold Heading" pitchFamily="2" charset="-78"/>
              </a:rPr>
              <a:t> </a:t>
            </a:r>
            <a:endParaRPr lang="ar-EG" sz="8800" b="1" dirty="0" smtClean="0">
              <a:solidFill>
                <a:srgbClr val="C00000"/>
              </a:solidFill>
              <a:cs typeface="PT Bold Heading" pitchFamily="2" charset="-78"/>
            </a:endParaRPr>
          </a:p>
        </p:txBody>
      </p:sp>
    </p:spTree>
    <p:extLst>
      <p:ext uri="{BB962C8B-B14F-4D97-AF65-F5344CB8AC3E}">
        <p14:creationId xmlns:p14="http://schemas.microsoft.com/office/powerpoint/2010/main" val="27137755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جعل أبيقور بحثه في المعرفة و قواعدها ومنهجا يسير عليه في سائر الأجزاء الأخرى ليضمن الوصول إلى الحقيقة. ويأخذ أبيقور في تعريفه للمعرفة بنظرية حسية مطلقة فيذهب في تفسيره الإحساس البصري بأنه يتم حين يصدر من سطح المرئيات أشباحا مادية تخترق الهواء لتؤثر على بصرنا وينفي النظرية المعروفة في عصره والتي ترد الأبصار إلى وجود سيال أو أشعة تصدر من العين إلى البصر أما عن الأشياء التي تصدر من الأشياء و التي فسر بها الأبصار فقد سماها </a:t>
            </a:r>
            <a:r>
              <a:rPr lang="ar-EG" sz="3200" dirty="0" err="1">
                <a:solidFill>
                  <a:srgbClr val="00B050"/>
                </a:solidFill>
                <a:effectLst>
                  <a:innerShdw blurRad="63500" dist="50800" dir="13500000">
                    <a:prstClr val="black">
                      <a:alpha val="50000"/>
                    </a:prstClr>
                  </a:innerShdw>
                </a:effectLst>
                <a:cs typeface="PT Bold Heading" pitchFamily="2" charset="-78"/>
              </a:rPr>
              <a:t>لوکريتيوس</a:t>
            </a:r>
            <a:r>
              <a:rPr lang="ar-EG" sz="3200" dirty="0">
                <a:solidFill>
                  <a:srgbClr val="00B050"/>
                </a:solidFill>
                <a:effectLst>
                  <a:innerShdw blurRad="63500" dist="50800" dir="13500000">
                    <a:prstClr val="black">
                      <a:alpha val="50000"/>
                    </a:prstClr>
                  </a:innerShdw>
                </a:effectLst>
                <a:cs typeface="PT Bold Heading" pitchFamily="2" charset="-78"/>
              </a:rPr>
              <a:t> </a:t>
            </a:r>
            <a:r>
              <a:rPr lang="en-US" sz="3200" dirty="0">
                <a:solidFill>
                  <a:srgbClr val="00B050"/>
                </a:solidFill>
                <a:effectLst>
                  <a:innerShdw blurRad="63500" dist="50800" dir="13500000">
                    <a:prstClr val="black">
                      <a:alpha val="50000"/>
                    </a:prstClr>
                  </a:innerShdw>
                </a:effectLst>
                <a:cs typeface="PT Bold Heading" pitchFamily="2" charset="-78"/>
              </a:rPr>
              <a:t>Simulacra  </a:t>
            </a:r>
            <a:r>
              <a:rPr lang="ar-EG" sz="3200" dirty="0">
                <a:solidFill>
                  <a:srgbClr val="00B050"/>
                </a:solidFill>
                <a:effectLst>
                  <a:innerShdw blurRad="63500" dist="50800" dir="13500000">
                    <a:prstClr val="black">
                      <a:alpha val="50000"/>
                    </a:prstClr>
                  </a:innerShdw>
                </a:effectLst>
                <a:cs typeface="PT Bold Heading" pitchFamily="2" charset="-78"/>
              </a:rPr>
              <a:t>وهي تظل حافظة لشكل الأشياء وألوانها، وبذلك تنقل الصورة الحقيقية عن الأشياء ومن هنا فقد عارض نظرية </a:t>
            </a:r>
            <a:r>
              <a:rPr lang="ar-EG" sz="3200" dirty="0" err="1">
                <a:solidFill>
                  <a:srgbClr val="00B050"/>
                </a:solidFill>
                <a:effectLst>
                  <a:innerShdw blurRad="63500" dist="50800" dir="13500000">
                    <a:prstClr val="black">
                      <a:alpha val="50000"/>
                    </a:prstClr>
                  </a:innerShdw>
                </a:effectLst>
                <a:cs typeface="PT Bold Heading" pitchFamily="2" charset="-78"/>
              </a:rPr>
              <a:t>ديمقريطس</a:t>
            </a:r>
            <a:r>
              <a:rPr lang="ar-EG" sz="3200" dirty="0">
                <a:solidFill>
                  <a:srgbClr val="00B050"/>
                </a:solidFill>
                <a:effectLst>
                  <a:innerShdw blurRad="63500" dist="50800" dir="13500000">
                    <a:prstClr val="black">
                      <a:alpha val="50000"/>
                    </a:prstClr>
                  </a:innerShdw>
                </a:effectLst>
                <a:cs typeface="PT Bold Heading" pitchFamily="2" charset="-78"/>
              </a:rPr>
              <a:t> التي تستند على القول بوجود صفات ثانوية في الأشياء مرجعها تكوين الحواس الإنسانية.</a:t>
            </a:r>
            <a:endParaRPr lang="ar-EG" sz="32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411070203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600" dirty="0">
                <a:solidFill>
                  <a:srgbClr val="00B050"/>
                </a:solidFill>
                <a:effectLst>
                  <a:innerShdw blurRad="63500" dist="50800" dir="13500000">
                    <a:prstClr val="black">
                      <a:alpha val="50000"/>
                    </a:prstClr>
                  </a:innerShdw>
                </a:effectLst>
                <a:cs typeface="PT Bold Heading" pitchFamily="2" charset="-78"/>
              </a:rPr>
              <a:t>أما السمع فيفسره بأنه يحدث عندما ينبعث من المتكلم أو من مصدر الصوت سيل من الجزيئات الصغيرة المتحركة في تيار هوائي يؤثر على الإذن وكذلك يذهب في تفسيره للشم وعلى العموم يفسر الإحساس دائما بأنه نتيجة صدور جزيئات مادية صغيرة من الأشياء المحسوسة تصل إلينا بطريقة فيها تآلف وانسجام معين وينتج عنها في النهاية أفعال أو إحساس ملائم أو غير ملائم.</a:t>
            </a:r>
            <a:endParaRPr lang="ar-EG" sz="36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1364972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3" name="Rectangle 2"/>
          <p:cNvSpPr/>
          <p:nvPr/>
        </p:nvSpPr>
        <p:spPr>
          <a:xfrm>
            <a:off x="971600" y="1268760"/>
            <a:ext cx="7344816" cy="396044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5400" dirty="0">
                <a:solidFill>
                  <a:srgbClr val="C00000"/>
                </a:solidFill>
                <a:cs typeface="PT Bold Heading" pitchFamily="2" charset="-78"/>
              </a:rPr>
              <a:t>المدارس المتأخرة بعد أرسطو</a:t>
            </a:r>
            <a:endParaRPr lang="ar-EG" sz="5400" dirty="0">
              <a:solidFill>
                <a:srgbClr val="C00000"/>
              </a:solidFill>
              <a:cs typeface="PT Bold Heading" pitchFamily="2" charset="-78"/>
            </a:endParaRPr>
          </a:p>
        </p:txBody>
      </p:sp>
    </p:spTree>
    <p:extLst>
      <p:ext uri="{BB962C8B-B14F-4D97-AF65-F5344CB8AC3E}">
        <p14:creationId xmlns:p14="http://schemas.microsoft.com/office/powerpoint/2010/main" val="209675677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600" dirty="0">
                <a:solidFill>
                  <a:srgbClr val="00B050"/>
                </a:solidFill>
                <a:effectLst>
                  <a:innerShdw blurRad="63500" dist="50800" dir="13500000">
                    <a:prstClr val="black">
                      <a:alpha val="50000"/>
                    </a:prstClr>
                  </a:innerShdw>
                </a:effectLst>
                <a:cs typeface="PT Bold Heading" pitchFamily="2" charset="-78"/>
              </a:rPr>
              <a:t>أما عن معيار الحقيقة فهو دائما الإحساس وكل إحساس صادق بالضرورة ولا يمكن الشك فيه، إذ لو حدث من إحساس آخر مماثل تساوى معه في الصدق أما لو تعارض مع إحساس مخالف فالسبب هو وجود مؤثر آخر مخالف فلا يمكن إذن لإحساس أن يكذب إحساس آخر، و الصواب والخطأ لا يرجعان إلى الإحساس بل إلى الحكم العقلي الذي يقع على </a:t>
            </a:r>
            <a:r>
              <a:rPr lang="ar-EG" sz="3600" dirty="0" err="1">
                <a:solidFill>
                  <a:srgbClr val="00B050"/>
                </a:solidFill>
                <a:effectLst>
                  <a:innerShdw blurRad="63500" dist="50800" dir="13500000">
                    <a:prstClr val="black">
                      <a:alpha val="50000"/>
                    </a:prstClr>
                  </a:innerShdw>
                </a:effectLst>
                <a:cs typeface="PT Bold Heading" pitchFamily="2" charset="-78"/>
              </a:rPr>
              <a:t>الاحساسات</a:t>
            </a:r>
            <a:r>
              <a:rPr lang="ar-EG" sz="3600" dirty="0">
                <a:solidFill>
                  <a:srgbClr val="00B050"/>
                </a:solidFill>
                <a:effectLst>
                  <a:innerShdw blurRad="63500" dist="50800" dir="13500000">
                    <a:prstClr val="black">
                      <a:alpha val="50000"/>
                    </a:prstClr>
                  </a:innerShdw>
                </a:effectLst>
                <a:cs typeface="PT Bold Heading" pitchFamily="2" charset="-78"/>
              </a:rPr>
              <a:t> ويضاف إليها. </a:t>
            </a:r>
          </a:p>
        </p:txBody>
      </p:sp>
    </p:spTree>
    <p:extLst>
      <p:ext uri="{BB962C8B-B14F-4D97-AF65-F5344CB8AC3E}">
        <p14:creationId xmlns:p14="http://schemas.microsoft.com/office/powerpoint/2010/main" val="2503236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400" dirty="0">
                <a:solidFill>
                  <a:srgbClr val="00B050"/>
                </a:solidFill>
                <a:effectLst>
                  <a:innerShdw blurRad="63500" dist="50800" dir="13500000">
                    <a:prstClr val="black">
                      <a:alpha val="50000"/>
                    </a:prstClr>
                  </a:innerShdw>
                </a:effectLst>
                <a:cs typeface="PT Bold Heading" pitchFamily="2" charset="-78"/>
              </a:rPr>
              <a:t>فقد نرى برجا معينا أسطوانيا من بعيد و تراه مضلعا من قريب وليس من الخطأ أن تقول أننا نراه أسطوانيا بل يقع الخطأ إذا استمررنا في الاعتقاد بأنه أسطواني عندما نقترب منه. بل يذهب أبيقور إلى القول بأن رؤى </a:t>
            </a:r>
            <a:r>
              <a:rPr lang="ar-EG" sz="3400" dirty="0" err="1">
                <a:solidFill>
                  <a:srgbClr val="00B050"/>
                </a:solidFill>
                <a:effectLst>
                  <a:innerShdw blurRad="63500" dist="50800" dir="13500000">
                    <a:prstClr val="black">
                      <a:alpha val="50000"/>
                    </a:prstClr>
                  </a:innerShdw>
                </a:effectLst>
                <a:cs typeface="PT Bold Heading" pitchFamily="2" charset="-78"/>
              </a:rPr>
              <a:t>المرضی</a:t>
            </a:r>
            <a:r>
              <a:rPr lang="ar-EG" sz="3400" dirty="0">
                <a:solidFill>
                  <a:srgbClr val="00B050"/>
                </a:solidFill>
                <a:effectLst>
                  <a:innerShdw blurRad="63500" dist="50800" dir="13500000">
                    <a:prstClr val="black">
                      <a:alpha val="50000"/>
                    </a:prstClr>
                  </a:innerShdw>
                </a:effectLst>
                <a:cs typeface="PT Bold Heading" pitchFamily="2" charset="-78"/>
              </a:rPr>
              <a:t> والأحلام صادقة ولابد من افتراض وجود مؤثر بسببها. وتكرار </a:t>
            </a:r>
            <a:r>
              <a:rPr lang="ar-EG" sz="3400" dirty="0" err="1">
                <a:solidFill>
                  <a:srgbClr val="00B050"/>
                </a:solidFill>
                <a:effectLst>
                  <a:innerShdw blurRad="63500" dist="50800" dir="13500000">
                    <a:prstClr val="black">
                      <a:alpha val="50000"/>
                    </a:prstClr>
                  </a:innerShdw>
                </a:effectLst>
                <a:cs typeface="PT Bold Heading" pitchFamily="2" charset="-78"/>
              </a:rPr>
              <a:t>الاحساسات</a:t>
            </a:r>
            <a:r>
              <a:rPr lang="ar-EG" sz="3400" dirty="0">
                <a:solidFill>
                  <a:srgbClr val="00B050"/>
                </a:solidFill>
                <a:effectLst>
                  <a:innerShdw blurRad="63500" dist="50800" dir="13500000">
                    <a:prstClr val="black">
                      <a:alpha val="50000"/>
                    </a:prstClr>
                  </a:innerShdw>
                </a:effectLst>
                <a:cs typeface="PT Bold Heading" pitchFamily="2" charset="-78"/>
              </a:rPr>
              <a:t> في الذاكرة يكون ما سماه أبيقور بالأفكار </a:t>
            </a:r>
            <a:r>
              <a:rPr lang="en-US" sz="3400" dirty="0" err="1">
                <a:solidFill>
                  <a:srgbClr val="00B050"/>
                </a:solidFill>
                <a:effectLst>
                  <a:innerShdw blurRad="63500" dist="50800" dir="13500000">
                    <a:prstClr val="black">
                      <a:alpha val="50000"/>
                    </a:prstClr>
                  </a:innerShdw>
                </a:effectLst>
                <a:cs typeface="PT Bold Heading" pitchFamily="2" charset="-78"/>
              </a:rPr>
              <a:t>Porolepsis</a:t>
            </a:r>
            <a:r>
              <a:rPr lang="en-US" sz="3400" dirty="0">
                <a:solidFill>
                  <a:srgbClr val="00B050"/>
                </a:solidFill>
                <a:effectLst>
                  <a:innerShdw blurRad="63500" dist="50800" dir="13500000">
                    <a:prstClr val="black">
                      <a:alpha val="50000"/>
                    </a:prstClr>
                  </a:innerShdw>
                </a:effectLst>
                <a:cs typeface="PT Bold Heading" pitchFamily="2" charset="-78"/>
              </a:rPr>
              <a:t> </a:t>
            </a:r>
            <a:r>
              <a:rPr lang="en-US" sz="3400" dirty="0" err="1">
                <a:solidFill>
                  <a:srgbClr val="00B050"/>
                </a:solidFill>
                <a:effectLst>
                  <a:innerShdw blurRad="63500" dist="50800" dir="13500000">
                    <a:prstClr val="black">
                      <a:alpha val="50000"/>
                    </a:prstClr>
                  </a:innerShdw>
                </a:effectLst>
                <a:cs typeface="PT Bold Heading" pitchFamily="2" charset="-78"/>
              </a:rPr>
              <a:t>prenotions</a:t>
            </a:r>
            <a:r>
              <a:rPr lang="en-US" sz="3400" dirty="0">
                <a:solidFill>
                  <a:srgbClr val="00B050"/>
                </a:solidFill>
                <a:effectLst>
                  <a:innerShdw blurRad="63500" dist="50800" dir="13500000">
                    <a:prstClr val="black">
                      <a:alpha val="50000"/>
                    </a:prstClr>
                  </a:innerShdw>
                </a:effectLst>
                <a:cs typeface="PT Bold Heading" pitchFamily="2" charset="-78"/>
              </a:rPr>
              <a:t>  </a:t>
            </a:r>
            <a:r>
              <a:rPr lang="ar-EG" sz="3400" dirty="0">
                <a:solidFill>
                  <a:srgbClr val="00B050"/>
                </a:solidFill>
                <a:effectLst>
                  <a:innerShdw blurRad="63500" dist="50800" dir="13500000">
                    <a:prstClr val="black">
                      <a:alpha val="50000"/>
                    </a:prstClr>
                  </a:innerShdw>
                </a:effectLst>
                <a:cs typeface="PT Bold Heading" pitchFamily="2" charset="-78"/>
              </a:rPr>
              <a:t>وسماها </a:t>
            </a:r>
            <a:r>
              <a:rPr lang="ar-EG" sz="3400" dirty="0" err="1">
                <a:solidFill>
                  <a:srgbClr val="00B050"/>
                </a:solidFill>
                <a:effectLst>
                  <a:innerShdw blurRad="63500" dist="50800" dir="13500000">
                    <a:prstClr val="black">
                      <a:alpha val="50000"/>
                    </a:prstClr>
                  </a:innerShdw>
                </a:effectLst>
                <a:cs typeface="PT Bold Heading" pitchFamily="2" charset="-78"/>
              </a:rPr>
              <a:t>لوکريتيوس</a:t>
            </a:r>
            <a:r>
              <a:rPr lang="ar-EG" sz="3400" dirty="0">
                <a:solidFill>
                  <a:srgbClr val="00B050"/>
                </a:solidFill>
                <a:effectLst>
                  <a:innerShdw blurRad="63500" dist="50800" dir="13500000">
                    <a:prstClr val="black">
                      <a:alpha val="50000"/>
                    </a:prstClr>
                  </a:innerShdw>
                </a:effectLst>
                <a:cs typeface="PT Bold Heading" pitchFamily="2" charset="-78"/>
              </a:rPr>
              <a:t> </a:t>
            </a:r>
            <a:r>
              <a:rPr lang="en-US" sz="3400" dirty="0" err="1">
                <a:solidFill>
                  <a:srgbClr val="00B050"/>
                </a:solidFill>
                <a:effectLst>
                  <a:innerShdw blurRad="63500" dist="50800" dir="13500000">
                    <a:prstClr val="black">
                      <a:alpha val="50000"/>
                    </a:prstClr>
                  </a:innerShdw>
                </a:effectLst>
                <a:cs typeface="PT Bold Heading" pitchFamily="2" charset="-78"/>
              </a:rPr>
              <a:t>Notities</a:t>
            </a:r>
            <a:r>
              <a:rPr lang="en-US" sz="3400" dirty="0">
                <a:solidFill>
                  <a:srgbClr val="00B050"/>
                </a:solidFill>
                <a:effectLst>
                  <a:innerShdw blurRad="63500" dist="50800" dir="13500000">
                    <a:prstClr val="black">
                      <a:alpha val="50000"/>
                    </a:prstClr>
                  </a:innerShdw>
                </a:effectLst>
                <a:cs typeface="PT Bold Heading" pitchFamily="2" charset="-78"/>
              </a:rPr>
              <a:t> </a:t>
            </a:r>
            <a:r>
              <a:rPr lang="ar-EG" sz="3400" dirty="0">
                <a:solidFill>
                  <a:srgbClr val="00B050"/>
                </a:solidFill>
                <a:effectLst>
                  <a:innerShdw blurRad="63500" dist="50800" dir="13500000">
                    <a:prstClr val="black">
                      <a:alpha val="50000"/>
                    </a:prstClr>
                  </a:innerShdw>
                </a:effectLst>
                <a:cs typeface="PT Bold Heading" pitchFamily="2" charset="-78"/>
              </a:rPr>
              <a:t>فالأفكار العامة أو المتصورات العقلية التي نستخدمها في تفكيرنا هي تصورات تعتمد على جملة إحساسات سابقة كقولنا إنسان بعد أن تكون قد سبقت لنا رؤية عدد من أفراد الإنسان. </a:t>
            </a:r>
          </a:p>
        </p:txBody>
      </p:sp>
    </p:spTree>
    <p:extLst>
      <p:ext uri="{BB962C8B-B14F-4D97-AF65-F5344CB8AC3E}">
        <p14:creationId xmlns:p14="http://schemas.microsoft.com/office/powerpoint/2010/main" val="3490234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4800" dirty="0">
                <a:solidFill>
                  <a:srgbClr val="C00000"/>
                </a:solidFill>
                <a:cs typeface="PT Bold Heading" pitchFamily="2" charset="-78"/>
              </a:rPr>
              <a:t>وحاول أبيقور أن يتحقق من صدق الاستدلال العقلي بالرجوع إلى طرق التشبيه والمقارنة ولكنه لم يصل في هذه المحاولة إلى وضع نظرية في الاستقراء. يقول في توضيح نظريته في المعرفة.</a:t>
            </a:r>
            <a:endParaRPr lang="ar-SA" sz="4800" dirty="0">
              <a:solidFill>
                <a:srgbClr val="C00000"/>
              </a:solidFill>
              <a:cs typeface="PT Bold Heading" pitchFamily="2" charset="-78"/>
            </a:endParaRP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200" dirty="0">
                <a:solidFill>
                  <a:srgbClr val="00B050"/>
                </a:solidFill>
                <a:effectLst>
                  <a:innerShdw blurRad="63500" dist="50800" dir="13500000">
                    <a:prstClr val="black">
                      <a:alpha val="50000"/>
                    </a:prstClr>
                  </a:innerShdw>
                </a:effectLst>
                <a:cs typeface="PT Bold Heading" pitchFamily="2" charset="-78"/>
              </a:rPr>
              <a:t>ويقول "إن الطبيعة قد اضطرتنا إلى التعلم و التكيف" والعقل يكسب معلوماتنا نظاما ويدفعنا إلى تطوير اختراعاتنا: واللغة لم توضع مرة واحدة بالاتفاق  </a:t>
            </a:r>
            <a:r>
              <a:rPr lang="en-US" sz="3200" dirty="0" err="1">
                <a:solidFill>
                  <a:srgbClr val="00B050"/>
                </a:solidFill>
                <a:effectLst>
                  <a:innerShdw blurRad="63500" dist="50800" dir="13500000">
                    <a:prstClr val="black">
                      <a:alpha val="50000"/>
                    </a:prstClr>
                  </a:innerShdw>
                </a:effectLst>
                <a:cs typeface="PT Bold Heading" pitchFamily="2" charset="-78"/>
              </a:rPr>
              <a:t>parconvention</a:t>
            </a:r>
            <a:r>
              <a:rPr lang="en-US" sz="3200" dirty="0">
                <a:solidFill>
                  <a:srgbClr val="00B050"/>
                </a:solidFill>
                <a:effectLst>
                  <a:innerShdw blurRad="63500" dist="50800" dir="13500000">
                    <a:prstClr val="black">
                      <a:alpha val="50000"/>
                    </a:prstClr>
                  </a:innerShdw>
                </a:effectLst>
                <a:cs typeface="PT Bold Heading" pitchFamily="2" charset="-78"/>
              </a:rPr>
              <a:t>  </a:t>
            </a:r>
            <a:r>
              <a:rPr lang="ar-EG" sz="3200" dirty="0" smtClean="0">
                <a:solidFill>
                  <a:srgbClr val="00B050"/>
                </a:solidFill>
                <a:effectLst>
                  <a:innerShdw blurRad="63500" dist="50800" dir="13500000">
                    <a:prstClr val="black">
                      <a:alpha val="50000"/>
                    </a:prstClr>
                  </a:innerShdw>
                </a:effectLst>
                <a:cs typeface="PT Bold Heading" pitchFamily="2" charset="-78"/>
              </a:rPr>
              <a:t> بل </a:t>
            </a:r>
            <a:r>
              <a:rPr lang="ar-EG" sz="3200" dirty="0">
                <a:solidFill>
                  <a:srgbClr val="00B050"/>
                </a:solidFill>
                <a:effectLst>
                  <a:innerShdw blurRad="63500" dist="50800" dir="13500000">
                    <a:prstClr val="black">
                      <a:alpha val="50000"/>
                    </a:prstClr>
                  </a:innerShdw>
                </a:effectLst>
                <a:cs typeface="PT Bold Heading" pitchFamily="2" charset="-78"/>
              </a:rPr>
              <a:t>الطبيعة قد جعلت لكل قوم تجاربهم الخاصة والمؤثرات الخارجية التي دفعتهم إلى إخراج أصوات من حناجرهم بشكل معين يرتبط بالانفعالات والظروف المختلفة فتكونت نتيجة لذلك لغة خاصة بكل قوم أما عن النفس الإنسانية فيقول أنها مركبة من جزيئات مادية صغيرة للغاية منتشرة في الجسم كله وهي أشبه بنفس حار وهي علة الإحساس ولكنها لا تنفصل عن الجسم والجزء العاقل منها يكون في الصدر، أما القول بأن النفس لا مادية فهو غير مقبول لأنها لو كانت كذلك لما كان في مقدورها أن تؤثر أو تتأثر بالأشياء المادية. </a:t>
            </a:r>
          </a:p>
        </p:txBody>
      </p:sp>
    </p:spTree>
    <p:extLst>
      <p:ext uri="{BB962C8B-B14F-4D97-AF65-F5344CB8AC3E}">
        <p14:creationId xmlns:p14="http://schemas.microsoft.com/office/powerpoint/2010/main" val="82060108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9600" dirty="0">
                <a:solidFill>
                  <a:srgbClr val="C00000"/>
                </a:solidFill>
                <a:cs typeface="PT Bold Heading" pitchFamily="2" charset="-78"/>
              </a:rPr>
              <a:t>الطبيعة: </a:t>
            </a:r>
            <a:endParaRPr lang="ar-SA" sz="9600" dirty="0">
              <a:solidFill>
                <a:srgbClr val="C00000"/>
              </a:solidFill>
              <a:cs typeface="PT Bold Heading" pitchFamily="2" charset="-78"/>
            </a:endParaRPr>
          </a:p>
        </p:txBody>
      </p:sp>
    </p:spTree>
    <p:extLst>
      <p:ext uri="{BB962C8B-B14F-4D97-AF65-F5344CB8AC3E}">
        <p14:creationId xmlns:p14="http://schemas.microsoft.com/office/powerpoint/2010/main" val="142077617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3600" dirty="0">
                <a:solidFill>
                  <a:srgbClr val="00B050"/>
                </a:solidFill>
                <a:effectLst>
                  <a:innerShdw blurRad="63500" dist="50800" dir="13500000">
                    <a:prstClr val="black">
                      <a:alpha val="50000"/>
                    </a:prstClr>
                  </a:innerShdw>
                </a:effectLst>
                <a:cs typeface="PT Bold Heading" pitchFamily="2" charset="-78"/>
              </a:rPr>
              <a:t>يقول أبيقور في رسالته إلى هيرودوت التي أوردها </a:t>
            </a:r>
            <a:r>
              <a:rPr lang="ar-EG" sz="3600" dirty="0" err="1">
                <a:solidFill>
                  <a:srgbClr val="00B050"/>
                </a:solidFill>
                <a:effectLst>
                  <a:innerShdw blurRad="63500" dist="50800" dir="13500000">
                    <a:prstClr val="black">
                      <a:alpha val="50000"/>
                    </a:prstClr>
                  </a:innerShdw>
                </a:effectLst>
                <a:cs typeface="PT Bold Heading" pitchFamily="2" charset="-78"/>
              </a:rPr>
              <a:t>ديوجين</a:t>
            </a:r>
            <a:r>
              <a:rPr lang="ar-EG" sz="3600" dirty="0">
                <a:solidFill>
                  <a:srgbClr val="00B050"/>
                </a:solidFill>
                <a:effectLst>
                  <a:innerShdw blurRad="63500" dist="50800" dir="13500000">
                    <a:prstClr val="black">
                      <a:alpha val="50000"/>
                    </a:prstClr>
                  </a:innerShdw>
                </a:effectLst>
                <a:cs typeface="PT Bold Heading" pitchFamily="2" charset="-78"/>
              </a:rPr>
              <a:t> </a:t>
            </a:r>
            <a:r>
              <a:rPr lang="ar-EG" sz="3600" dirty="0" err="1">
                <a:solidFill>
                  <a:srgbClr val="00B050"/>
                </a:solidFill>
                <a:effectLst>
                  <a:innerShdw blurRad="63500" dist="50800" dir="13500000">
                    <a:prstClr val="black">
                      <a:alpha val="50000"/>
                    </a:prstClr>
                  </a:innerShdw>
                </a:effectLst>
                <a:cs typeface="PT Bold Heading" pitchFamily="2" charset="-78"/>
              </a:rPr>
              <a:t>لاترتوس</a:t>
            </a:r>
            <a:r>
              <a:rPr lang="ar-EG" sz="3600" dirty="0">
                <a:solidFill>
                  <a:srgbClr val="00B050"/>
                </a:solidFill>
                <a:effectLst>
                  <a:innerShdw blurRad="63500" dist="50800" dir="13500000">
                    <a:prstClr val="black">
                      <a:alpha val="50000"/>
                    </a:prstClr>
                  </a:innerShdw>
                </a:effectLst>
                <a:cs typeface="PT Bold Heading" pitchFamily="2" charset="-78"/>
              </a:rPr>
              <a:t> مالم يكن بنا حاجة إلى التخلص من خوف الموت والآلهة لما بحثنا في الطبيعة. وقد رجع ذلك إلى الإحساس الذي اعتمدت عليه الطبيعة </a:t>
            </a:r>
            <a:r>
              <a:rPr lang="ar-EG" sz="3600" dirty="0" err="1">
                <a:solidFill>
                  <a:srgbClr val="00B050"/>
                </a:solidFill>
                <a:effectLst>
                  <a:innerShdw blurRad="63500" dist="50800" dir="13500000">
                    <a:prstClr val="black">
                      <a:alpha val="50000"/>
                    </a:prstClr>
                  </a:innerShdw>
                </a:effectLst>
                <a:cs typeface="PT Bold Heading" pitchFamily="2" charset="-78"/>
              </a:rPr>
              <a:t>الايونية</a:t>
            </a:r>
            <a:r>
              <a:rPr lang="ar-EG" sz="3600" dirty="0">
                <a:solidFill>
                  <a:srgbClr val="00B050"/>
                </a:solidFill>
                <a:effectLst>
                  <a:innerShdw blurRad="63500" dist="50800" dir="13500000">
                    <a:prstClr val="black">
                      <a:alpha val="50000"/>
                    </a:prstClr>
                  </a:innerShdw>
                </a:effectLst>
                <a:cs typeface="PT Bold Heading" pitchFamily="2" charset="-78"/>
              </a:rPr>
              <a:t> من انه لا يوجد شيء من العدم ولا ينتهى شيء إلى العدم أى أن الكون أزلى أبدى ولكن أبيقور لا يقول بعالم واحد بل يرى أن هناك عددا لا نهائيا من الأكوان تتكون وتفنى من عدد لا نهائي من الذرات المتحركة في فراغ لا نهائى.</a:t>
            </a:r>
          </a:p>
        </p:txBody>
      </p:sp>
    </p:spTree>
    <p:extLst>
      <p:ext uri="{BB962C8B-B14F-4D97-AF65-F5344CB8AC3E}">
        <p14:creationId xmlns:p14="http://schemas.microsoft.com/office/powerpoint/2010/main" val="31899052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just"/>
            <a:r>
              <a:rPr lang="ar-EG" sz="4000" dirty="0">
                <a:solidFill>
                  <a:srgbClr val="00B050"/>
                </a:solidFill>
                <a:effectLst>
                  <a:innerShdw blurRad="63500" dist="50800" dir="13500000">
                    <a:prstClr val="black">
                      <a:alpha val="50000"/>
                    </a:prstClr>
                  </a:innerShdw>
                </a:effectLst>
                <a:cs typeface="PT Bold Heading" pitchFamily="2" charset="-78"/>
              </a:rPr>
              <a:t>أما لو كان الخلاء لا نهائيا وعدد الأجسام الموجود فيه محدود فإنه ينتج عن ذلك أن تندثر هذه الأجسام وتتشتت في اللانهائى ولا يعود لها نظام أو وجود مرة أخرى بعد ذلك، أما لو كان الخلاء محدودا وعدد الأجسام لانهائي فلن يوجد مكان يتسع لها. </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71511810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أما عن صفات الذرات فلا يمكن تحديدها إلا من حيث الشكل والحجم واللون والأشكال عددها محدود أما فيما يتعلق بالحجم فهي ليست من الكبر بحيث يمكن أن تقع تحت حواسنا ولها ألوان خاصة لا ترجع إلى حركة السقوط السابق ذكرها، ولما كانت الذرات لا نهائية العدد ومتحركة حركة أبدية في خلاء لا نهائي فلا يمكن بالتالي حصرها في عالم واحد وإنما تتكون منها عوالم لا نهائية العدد قد تشبه عالمنا أو تختلف عنه. </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41328753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ويظهر تمسك أبيقور بالتفسير العقلي وبالملاحظة العلمية في رسالته إلى </a:t>
            </a:r>
            <a:r>
              <a:rPr lang="ar-EG" sz="4000" dirty="0" err="1">
                <a:solidFill>
                  <a:srgbClr val="00B050"/>
                </a:solidFill>
                <a:effectLst>
                  <a:innerShdw blurRad="63500" dist="50800" dir="13500000">
                    <a:prstClr val="black">
                      <a:alpha val="50000"/>
                    </a:prstClr>
                  </a:innerShdw>
                </a:effectLst>
                <a:cs typeface="PT Bold Heading" pitchFamily="2" charset="-78"/>
              </a:rPr>
              <a:t>ببتو</a:t>
            </a:r>
            <a:r>
              <a:rPr lang="ar-EG" sz="4000" dirty="0">
                <a:solidFill>
                  <a:srgbClr val="00B050"/>
                </a:solidFill>
                <a:effectLst>
                  <a:innerShdw blurRad="63500" dist="50800" dir="13500000">
                    <a:prstClr val="black">
                      <a:alpha val="50000"/>
                    </a:prstClr>
                  </a:innerShdw>
                </a:effectLst>
                <a:cs typeface="PT Bold Heading" pitchFamily="2" charset="-78"/>
              </a:rPr>
              <a:t> كليس التي تناول فيها تفسير الظواهر الجوية يقول في هذه الرسالة</a:t>
            </a:r>
            <a:r>
              <a:rPr lang="ar-EG" sz="4000" dirty="0" smtClean="0">
                <a:solidFill>
                  <a:srgbClr val="00B050"/>
                </a:solidFill>
                <a:effectLst>
                  <a:innerShdw blurRad="63500" dist="50800" dir="13500000">
                    <a:prstClr val="black">
                      <a:alpha val="50000"/>
                    </a:prstClr>
                  </a:innerShdw>
                </a:effectLst>
                <a:cs typeface="PT Bold Heading" pitchFamily="2" charset="-78"/>
              </a:rPr>
              <a:t>:</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6433717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FF0000"/>
                </a:solidFill>
                <a:effectLst>
                  <a:innerShdw blurRad="63500" dist="50800" dir="13500000">
                    <a:prstClr val="black">
                      <a:alpha val="50000"/>
                    </a:prstClr>
                  </a:innerShdw>
                </a:effectLst>
                <a:cs typeface="PT Bold Heading" pitchFamily="2" charset="-78"/>
              </a:rPr>
              <a:t> لنحاول أن نصل إلى التفسيرات الصحيحة لتلك الظواهر السماوية بتجنب الوقوع تحت تأثير الأساطير ولا يجب أن ندخل الآلهة في هذه الموضوعات ولنفسر حركة الأجرام السماوية على نحو ما نفسر به سائر الأشياء الأخرى التي هي على الأرض ويقدم شارحه الأكبر </a:t>
            </a:r>
            <a:r>
              <a:rPr lang="ar-EG" sz="4000" dirty="0" err="1">
                <a:solidFill>
                  <a:srgbClr val="FF0000"/>
                </a:solidFill>
                <a:effectLst>
                  <a:innerShdw blurRad="63500" dist="50800" dir="13500000">
                    <a:prstClr val="black">
                      <a:alpha val="50000"/>
                    </a:prstClr>
                  </a:innerShdw>
                </a:effectLst>
                <a:cs typeface="PT Bold Heading" pitchFamily="2" charset="-78"/>
              </a:rPr>
              <a:t>لوكريتبوس</a:t>
            </a:r>
            <a:r>
              <a:rPr lang="ar-EG" sz="4000" dirty="0">
                <a:solidFill>
                  <a:srgbClr val="FF0000"/>
                </a:solidFill>
                <a:effectLst>
                  <a:innerShdw blurRad="63500" dist="50800" dir="13500000">
                    <a:prstClr val="black">
                      <a:alpha val="50000"/>
                    </a:prstClr>
                  </a:innerShdw>
                </a:effectLst>
                <a:cs typeface="PT Bold Heading" pitchFamily="2" charset="-78"/>
              </a:rPr>
              <a:t> تفسيرا لنشأة الحياة على الأرض وتطور الأحياء يلتزم فيه بنفس هذا المنهج العقلي والاتجاه الآلي الذي يستبعد الغائية والعناية الإلهية من الطبيعة تماما</a:t>
            </a:r>
            <a:endParaRPr lang="ar-EG" sz="4000" dirty="0">
              <a:solidFill>
                <a:srgbClr val="FF000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08702202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7200" b="1" dirty="0">
                  <a:solidFill>
                    <a:srgbClr val="00B050"/>
                  </a:solidFill>
                  <a:cs typeface="PT Bold Heading" pitchFamily="2" charset="-78"/>
                </a:rPr>
                <a:t>أولا: الأبيقوريون </a:t>
              </a:r>
              <a:endParaRPr lang="ar-EG" sz="7200" b="1" dirty="0" smtClean="0">
                <a:solidFill>
                  <a:srgbClr val="00B050"/>
                </a:solidFill>
                <a:cs typeface="PT Bold Heading" pitchFamily="2" charset="-78"/>
              </a:endParaRPr>
            </a:p>
            <a:p>
              <a:pPr algn="just"/>
              <a:r>
                <a:rPr lang="en-US" sz="7200" b="1" dirty="0" smtClean="0">
                  <a:solidFill>
                    <a:srgbClr val="00B050"/>
                  </a:solidFill>
                  <a:cs typeface="PT Bold Heading" pitchFamily="2" charset="-78"/>
                </a:rPr>
                <a:t>The </a:t>
              </a:r>
              <a:r>
                <a:rPr lang="en-US" sz="7200" b="1" dirty="0">
                  <a:solidFill>
                    <a:srgbClr val="00B050"/>
                  </a:solidFill>
                  <a:cs typeface="PT Bold Heading" pitchFamily="2" charset="-78"/>
                </a:rPr>
                <a:t>Epicureans </a:t>
              </a:r>
              <a:endParaRPr lang="en-US" sz="7200" b="1" dirty="0">
                <a:solidFill>
                  <a:srgbClr val="00B050"/>
                </a:solidFill>
                <a:cs typeface="PT Bold Heading" pitchFamily="2" charset="-78"/>
              </a:endParaRPr>
            </a:p>
          </p:txBody>
        </p:sp>
      </p:grpSp>
    </p:spTree>
    <p:extLst>
      <p:ext uri="{BB962C8B-B14F-4D97-AF65-F5344CB8AC3E}">
        <p14:creationId xmlns:p14="http://schemas.microsoft.com/office/powerpoint/2010/main" val="3888579891"/>
      </p:ext>
    </p:extLst>
  </p:cSld>
  <p:clrMapOvr>
    <a:overrideClrMapping bg1="lt1" tx1="dk1" bg2="lt2" tx2="dk2" accent1="accent1" accent2="accent2" accent3="accent3" accent4="accent4" accent5="accent5" accent6="accent6" hlink="hlink" folHlink="folHlink"/>
  </p:clrMapOvr>
  <p:transition spd="slow">
    <p:pull/>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وخلاصة ما يذكره لو </a:t>
            </a:r>
            <a:r>
              <a:rPr lang="ar-EG" sz="4000" dirty="0" err="1">
                <a:solidFill>
                  <a:srgbClr val="00B050"/>
                </a:solidFill>
                <a:effectLst>
                  <a:innerShdw blurRad="63500" dist="50800" dir="13500000">
                    <a:prstClr val="black">
                      <a:alpha val="50000"/>
                    </a:prstClr>
                  </a:innerShdw>
                </a:effectLst>
                <a:cs typeface="PT Bold Heading" pitchFamily="2" charset="-78"/>
              </a:rPr>
              <a:t>کريتيوس</a:t>
            </a:r>
            <a:r>
              <a:rPr lang="ar-EG" sz="4000" dirty="0">
                <a:solidFill>
                  <a:srgbClr val="00B050"/>
                </a:solidFill>
                <a:effectLst>
                  <a:innerShdw blurRad="63500" dist="50800" dir="13500000">
                    <a:prstClr val="black">
                      <a:alpha val="50000"/>
                    </a:prstClr>
                  </a:innerShdw>
                </a:effectLst>
                <a:cs typeface="PT Bold Heading" pitchFamily="2" charset="-78"/>
              </a:rPr>
              <a:t> أن كل الكائنات الحية إنما نشأت من الأرض وتطورت بحيث بقى منها الأصلح واندثر غير الصالح. </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64337174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يقول </a:t>
            </a:r>
            <a:r>
              <a:rPr lang="ar-EG" sz="4000" dirty="0" err="1">
                <a:solidFill>
                  <a:srgbClr val="00B050"/>
                </a:solidFill>
                <a:effectLst>
                  <a:innerShdw blurRad="63500" dist="50800" dir="13500000">
                    <a:prstClr val="black">
                      <a:alpha val="50000"/>
                    </a:prstClr>
                  </a:innerShdw>
                </a:effectLst>
                <a:cs typeface="PT Bold Heading" pitchFamily="2" charset="-78"/>
              </a:rPr>
              <a:t>لوکریتیوس</a:t>
            </a:r>
            <a:r>
              <a:rPr lang="ar-EG" sz="4000" dirty="0">
                <a:solidFill>
                  <a:srgbClr val="00B050"/>
                </a:solidFill>
                <a:effectLst>
                  <a:innerShdw blurRad="63500" dist="50800" dir="13500000">
                    <a:prstClr val="black">
                      <a:alpha val="50000"/>
                    </a:prstClr>
                  </a:innerShdw>
                </a:effectLst>
                <a:cs typeface="PT Bold Heading" pitchFamily="2" charset="-78"/>
              </a:rPr>
              <a:t>، قبل أن يظهر الإنسان على الأرض كانت الأرض خصبة وفيرة الإنتاج فأنبتت النبات أولا فالطير فأنواع الحيوان فالإنسان ووجدت كائنات كثيرة ذات أشكال غير منتظمة وانقرضت أنواع كثيرة و لم يبق لها </a:t>
            </a:r>
            <a:r>
              <a:rPr lang="ar-EG" sz="4000" dirty="0" smtClean="0">
                <a:solidFill>
                  <a:srgbClr val="00B050"/>
                </a:solidFill>
                <a:effectLst>
                  <a:innerShdw blurRad="63500" dist="50800" dir="13500000">
                    <a:prstClr val="black">
                      <a:alpha val="50000"/>
                    </a:prstClr>
                  </a:innerShdw>
                </a:effectLst>
                <a:cs typeface="PT Bold Heading" pitchFamily="2" charset="-78"/>
              </a:rPr>
              <a:t>ذيل</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179798528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6632"/>
            <a:ext cx="8856984" cy="6624736"/>
          </a:xfrm>
          <a:prstGeom prst="rect">
            <a:avLst/>
          </a:prstGeom>
        </p:spPr>
        <p:style>
          <a:lnRef idx="1">
            <a:schemeClr val="accent5"/>
          </a:lnRef>
          <a:fillRef idx="2">
            <a:schemeClr val="accent5"/>
          </a:fillRef>
          <a:effectRef idx="1">
            <a:schemeClr val="accent5"/>
          </a:effectRef>
          <a:fontRef idx="minor">
            <a:schemeClr val="dk1"/>
          </a:fontRef>
        </p:style>
        <p:txBody>
          <a:bodyPr rtlCol="1" anchor="ctr"/>
          <a:lstStyle/>
          <a:p>
            <a:pPr algn="ctr" rtl="0"/>
            <a:r>
              <a:rPr lang="ar-EG" sz="4000" dirty="0">
                <a:solidFill>
                  <a:srgbClr val="00B050"/>
                </a:solidFill>
                <a:effectLst>
                  <a:innerShdw blurRad="63500" dist="50800" dir="13500000">
                    <a:prstClr val="black">
                      <a:alpha val="50000"/>
                    </a:prstClr>
                  </a:innerShdw>
                </a:effectLst>
                <a:cs typeface="PT Bold Heading" pitchFamily="2" charset="-78"/>
              </a:rPr>
              <a:t> أما عن التي بقيت فقد بقيت بفضل ما لها من حيلة أو من قوة أو من سرعة مثل السود التي بقيت بفضل قوقا و شجاعتها أو الغزال فقد بقي لسرعته أو الثعالب لذكائها، أما الكلاب والأغنام فقد بقيت لأن الإنسان قد تولى أمر رعايتها لما لها من خدمات.</a:t>
            </a:r>
            <a:endParaRPr lang="ar-EG" sz="4000" dirty="0">
              <a:solidFill>
                <a:srgbClr val="00B050"/>
              </a:solidFill>
              <a:effectLst>
                <a:innerShdw blurRad="63500" dist="50800" dir="13500000">
                  <a:prstClr val="black">
                    <a:alpha val="50000"/>
                  </a:prstClr>
                </a:innerShdw>
              </a:effectLst>
              <a:cs typeface="PT Bold Heading" pitchFamily="2" charset="-78"/>
            </a:endParaRPr>
          </a:p>
        </p:txBody>
      </p:sp>
    </p:spTree>
    <p:extLst>
      <p:ext uri="{BB962C8B-B14F-4D97-AF65-F5344CB8AC3E}">
        <p14:creationId xmlns:p14="http://schemas.microsoft.com/office/powerpoint/2010/main" val="37446714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13800" dirty="0">
                <a:solidFill>
                  <a:srgbClr val="C00000"/>
                </a:solidFill>
                <a:cs typeface="PT Bold Heading" pitchFamily="2" charset="-78"/>
              </a:rPr>
              <a:t>الأخلاق: </a:t>
            </a:r>
            <a:endParaRPr lang="ar-SA" sz="13800" dirty="0">
              <a:solidFill>
                <a:srgbClr val="C00000"/>
              </a:solidFill>
              <a:cs typeface="PT Bold Heading" pitchFamily="2" charset="-78"/>
            </a:endParaRPr>
          </a:p>
        </p:txBody>
      </p:sp>
    </p:spTree>
    <p:extLst>
      <p:ext uri="{BB962C8B-B14F-4D97-AF65-F5344CB8AC3E}">
        <p14:creationId xmlns:p14="http://schemas.microsoft.com/office/powerpoint/2010/main" val="405934843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200" dirty="0">
                <a:solidFill>
                  <a:srgbClr val="C00000"/>
                </a:solidFill>
                <a:cs typeface="PT Bold Heading" pitchFamily="2" charset="-78"/>
              </a:rPr>
              <a:t>من الواضح أن هناك دعامتين رئيسيتين تستند عليها الأخلاق الأبيقورية وهما النزعة الحسية في المعرفة والتي تنتهي إلى نظرية في اللذة والنزعة المادية في الطبيعة التي تنتهي إلى الخلو من الهموم والوصول إلى حالة " </a:t>
            </a:r>
            <a:r>
              <a:rPr lang="ar-SA" sz="3200" dirty="0" err="1">
                <a:solidFill>
                  <a:srgbClr val="C00000"/>
                </a:solidFill>
                <a:cs typeface="PT Bold Heading" pitchFamily="2" charset="-78"/>
              </a:rPr>
              <a:t>الاتراكيسيا</a:t>
            </a:r>
            <a:r>
              <a:rPr lang="ar-SA" sz="3200" dirty="0">
                <a:solidFill>
                  <a:srgbClr val="C00000"/>
                </a:solidFill>
                <a:cs typeface="PT Bold Heading" pitchFamily="2" charset="-78"/>
              </a:rPr>
              <a:t>" </a:t>
            </a:r>
            <a:r>
              <a:rPr lang="en-US" sz="3200" dirty="0" err="1">
                <a:solidFill>
                  <a:srgbClr val="C00000"/>
                </a:solidFill>
                <a:cs typeface="PT Bold Heading" pitchFamily="2" charset="-78"/>
              </a:rPr>
              <a:t>Atatsxie</a:t>
            </a:r>
            <a:r>
              <a:rPr lang="en-US" sz="3200" dirty="0">
                <a:solidFill>
                  <a:srgbClr val="C00000"/>
                </a:solidFill>
                <a:cs typeface="PT Bold Heading" pitchFamily="2" charset="-78"/>
              </a:rPr>
              <a:t> </a:t>
            </a:r>
            <a:r>
              <a:rPr lang="ar-SA" sz="3200" dirty="0">
                <a:solidFill>
                  <a:srgbClr val="C00000"/>
                </a:solidFill>
                <a:cs typeface="PT Bold Heading" pitchFamily="2" charset="-78"/>
              </a:rPr>
              <a:t>التي يبلغها الفيلسوف عندما تتوفر له الرؤية العقلية الصحيحة عن الأشياء.</a:t>
            </a:r>
            <a:endParaRPr lang="ar-SA" sz="32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لذلك فإن التوفيق بين هذين الدافعين في فلسفة أبيقور يكون لب المشكلة الأخلاقية عنده على حد قوله أميل </a:t>
            </a:r>
            <a:r>
              <a:rPr lang="ar-SA" sz="3600" dirty="0" err="1">
                <a:solidFill>
                  <a:srgbClr val="C00000"/>
                </a:solidFill>
                <a:cs typeface="PT Bold Heading" pitchFamily="2" charset="-78"/>
              </a:rPr>
              <a:t>بريية</a:t>
            </a:r>
            <a:r>
              <a:rPr lang="ar-SA" sz="3600" dirty="0">
                <a:solidFill>
                  <a:srgbClr val="C00000"/>
                </a:solidFill>
                <a:cs typeface="PT Bold Heading" pitchFamily="2" charset="-78"/>
              </a:rPr>
              <a:t>. </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ولعل السبب في خلق هذه المشكلة هو تفسيرات أعداء الأبيقورية الذين فسروا اللذة تفسيرا حسبما يقربها من اللذة عند </a:t>
            </a:r>
            <a:r>
              <a:rPr lang="ar-SA" sz="3600" dirty="0" err="1">
                <a:solidFill>
                  <a:srgbClr val="C00000"/>
                </a:solidFill>
                <a:cs typeface="PT Bold Heading" pitchFamily="2" charset="-78"/>
              </a:rPr>
              <a:t>القورينائيين</a:t>
            </a:r>
            <a:r>
              <a:rPr lang="ar-SA" sz="3600" dirty="0">
                <a:solidFill>
                  <a:srgbClr val="C00000"/>
                </a:solidFill>
                <a:cs typeface="PT Bold Heading" pitchFamily="2" charset="-78"/>
              </a:rPr>
              <a:t> وأوجدوا علاقة بين هذا التفسير وبين أبيقور لعناية الآلهة وعلى رأس من تبني هذا الهجوم </a:t>
            </a:r>
            <a:r>
              <a:rPr lang="ar-SA" sz="3600" dirty="0" err="1">
                <a:solidFill>
                  <a:srgbClr val="C00000"/>
                </a:solidFill>
                <a:cs typeface="PT Bold Heading" pitchFamily="2" charset="-78"/>
              </a:rPr>
              <a:t>بلوتارخ</a:t>
            </a:r>
            <a:r>
              <a:rPr lang="ar-SA" sz="3600" dirty="0">
                <a:solidFill>
                  <a:srgbClr val="C00000"/>
                </a:solidFill>
                <a:cs typeface="PT Bold Heading" pitchFamily="2" charset="-78"/>
              </a:rPr>
              <a:t> </a:t>
            </a:r>
            <a:r>
              <a:rPr lang="ar-SA" sz="3600" dirty="0" err="1" smtClean="0">
                <a:solidFill>
                  <a:srgbClr val="C00000"/>
                </a:solidFill>
                <a:cs typeface="PT Bold Heading" pitchFamily="2" charset="-78"/>
              </a:rPr>
              <a:t>وشيشرون</a:t>
            </a:r>
            <a:r>
              <a:rPr lang="ar-SA" sz="3600" dirty="0" smtClean="0">
                <a:solidFill>
                  <a:srgbClr val="C00000"/>
                </a:solidFill>
                <a:cs typeface="PT Bold Heading" pitchFamily="2" charset="-78"/>
              </a:rPr>
              <a:t>،</a:t>
            </a:r>
            <a:r>
              <a:rPr lang="ar-EG" sz="3600" dirty="0" smtClean="0">
                <a:solidFill>
                  <a:srgbClr val="C00000"/>
                </a:solidFill>
                <a:cs typeface="PT Bold Heading" pitchFamily="2" charset="-78"/>
              </a:rPr>
              <a:t>...</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14969095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 ورغم هذه التفسيرات فلم يعدم أبيقور معجبين به أشادوا بسمو مبادئه الأخلاقية ومنهم </a:t>
            </a:r>
            <a:r>
              <a:rPr lang="ar-SA" sz="3600" dirty="0" err="1">
                <a:solidFill>
                  <a:srgbClr val="C00000"/>
                </a:solidFill>
                <a:cs typeface="PT Bold Heading" pitchFamily="2" charset="-78"/>
              </a:rPr>
              <a:t>ديوحين</a:t>
            </a:r>
            <a:r>
              <a:rPr lang="ar-SA" sz="3600" dirty="0">
                <a:solidFill>
                  <a:srgbClr val="C00000"/>
                </a:solidFill>
                <a:cs typeface="PT Bold Heading" pitchFamily="2" charset="-78"/>
              </a:rPr>
              <a:t> </a:t>
            </a:r>
            <a:r>
              <a:rPr lang="ar-SA" sz="3600" dirty="0" err="1">
                <a:solidFill>
                  <a:srgbClr val="C00000"/>
                </a:solidFill>
                <a:cs typeface="PT Bold Heading" pitchFamily="2" charset="-78"/>
              </a:rPr>
              <a:t>لائرتوس</a:t>
            </a:r>
            <a:r>
              <a:rPr lang="ar-SA" sz="3600" dirty="0">
                <a:solidFill>
                  <a:srgbClr val="C00000"/>
                </a:solidFill>
                <a:cs typeface="PT Bold Heading" pitchFamily="2" charset="-78"/>
              </a:rPr>
              <a:t> ومنهم مثلا الفيلسوف </a:t>
            </a:r>
            <a:r>
              <a:rPr lang="ar-SA" sz="3600" dirty="0" err="1">
                <a:solidFill>
                  <a:srgbClr val="C00000"/>
                </a:solidFill>
                <a:cs typeface="PT Bold Heading" pitchFamily="2" charset="-78"/>
              </a:rPr>
              <a:t>الرواقی</a:t>
            </a:r>
            <a:r>
              <a:rPr lang="ar-SA" sz="3600" dirty="0">
                <a:solidFill>
                  <a:srgbClr val="C00000"/>
                </a:solidFill>
                <a:cs typeface="PT Bold Heading" pitchFamily="2" charset="-78"/>
              </a:rPr>
              <a:t> </a:t>
            </a:r>
            <a:r>
              <a:rPr lang="ar-SA" sz="3600" dirty="0" err="1">
                <a:solidFill>
                  <a:srgbClr val="C00000"/>
                </a:solidFill>
                <a:cs typeface="PT Bold Heading" pitchFamily="2" charset="-78"/>
              </a:rPr>
              <a:t>فورفوریوس</a:t>
            </a:r>
            <a:r>
              <a:rPr lang="ar-SA" sz="3600" dirty="0">
                <a:solidFill>
                  <a:srgbClr val="C00000"/>
                </a:solidFill>
                <a:cs typeface="PT Bold Heading" pitchFamily="2" charset="-78"/>
              </a:rPr>
              <a:t> تلميذ أفلاطون.</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وأخذ على عاتقه مهمة تحرير عقول الناس من المعتقدات الخاطئة عن الآلهة وما يسببه الخوف من عقابها من آلام للبشر فيقول: من الواضح أن الآلهة موجودة و أنا خالدة و سعيدة ليست بالصورة التي يتخيلها عنها العامة.</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وعلى هذا النحو يؤكد أبيقور رأيه أنه لا يوجد هناك قدر ولا قوة تضمر للإنسان شرا ولا خيرا؛ فالعالم نفسه قد وجد من تلاقى ذرات لا نهائية العدد تجوب خلاء لا نهائيا منذ الأزل. </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178336" y="869471"/>
              <a:ext cx="4409094"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dirty="0">
                  <a:solidFill>
                    <a:srgbClr val="00B050"/>
                  </a:solidFill>
                  <a:cs typeface="PT Bold Heading" pitchFamily="2" charset="-78"/>
                </a:rPr>
                <a:t>تنتسب الفلسفة </a:t>
              </a:r>
              <a:r>
                <a:rPr lang="ar-EG" sz="3200" dirty="0" err="1">
                  <a:solidFill>
                    <a:srgbClr val="00B050"/>
                  </a:solidFill>
                  <a:cs typeface="PT Bold Heading" pitchFamily="2" charset="-78"/>
                </a:rPr>
                <a:t>الإبيقورية</a:t>
              </a:r>
              <a:r>
                <a:rPr lang="ar-EG" sz="3200" dirty="0">
                  <a:solidFill>
                    <a:srgbClr val="00B050"/>
                  </a:solidFill>
                  <a:cs typeface="PT Bold Heading" pitchFamily="2" charset="-78"/>
                </a:rPr>
                <a:t> إلى مؤسسها </a:t>
              </a:r>
              <a:r>
                <a:rPr lang="ar-EG" sz="3200" dirty="0" err="1">
                  <a:solidFill>
                    <a:srgbClr val="00B050"/>
                  </a:solidFill>
                  <a:cs typeface="PT Bold Heading" pitchFamily="2" charset="-78"/>
                </a:rPr>
                <a:t>ابيقور</a:t>
              </a:r>
              <a:r>
                <a:rPr lang="ar-EG" sz="3200" dirty="0">
                  <a:solidFill>
                    <a:srgbClr val="00B050"/>
                  </a:solidFill>
                  <a:cs typeface="PT Bold Heading" pitchFamily="2" charset="-78"/>
                </a:rPr>
                <a:t> الذي ولد بجزيرة </a:t>
              </a:r>
              <a:r>
                <a:rPr lang="ar-EG" sz="3200" dirty="0" err="1">
                  <a:solidFill>
                    <a:srgbClr val="00B050"/>
                  </a:solidFill>
                  <a:cs typeface="PT Bold Heading" pitchFamily="2" charset="-78"/>
                </a:rPr>
                <a:t>ساموس</a:t>
              </a:r>
              <a:r>
                <a:rPr lang="ar-EG" sz="3200" dirty="0">
                  <a:solidFill>
                    <a:srgbClr val="00B050"/>
                  </a:solidFill>
                  <a:cs typeface="PT Bold Heading" pitchFamily="2" charset="-78"/>
                </a:rPr>
                <a:t> عام 341 ق.م وتوفي عام ۲۷۰ ق.م. وقد تناول سيرته المؤرخون وانقسم </a:t>
              </a:r>
              <a:r>
                <a:rPr lang="ar-EG" sz="3200" dirty="0" err="1">
                  <a:solidFill>
                    <a:srgbClr val="00B050"/>
                  </a:solidFill>
                  <a:cs typeface="PT Bold Heading" pitchFamily="2" charset="-78"/>
                </a:rPr>
                <a:t>قدماؤهم</a:t>
              </a:r>
              <a:r>
                <a:rPr lang="ar-EG" sz="3200" dirty="0">
                  <a:solidFill>
                    <a:srgbClr val="00B050"/>
                  </a:solidFill>
                  <a:cs typeface="PT Bold Heading" pitchFamily="2" charset="-78"/>
                </a:rPr>
                <a:t> و محدثوهم على السواء في شأنه. ففريق يعظمه ويرفع من شأنه وفريق أظهر له كراهية لا مثيل لها وفي هذا يقول كارل ماركس أن أبيقور كان الوحيد من القدماء الذي أراد </a:t>
              </a:r>
              <a:r>
                <a:rPr lang="ar-EG" sz="3200" dirty="0" err="1">
                  <a:solidFill>
                    <a:srgbClr val="00B050"/>
                  </a:solidFill>
                  <a:cs typeface="PT Bold Heading" pitchFamily="2" charset="-78"/>
                </a:rPr>
                <a:t>تنویر</a:t>
              </a:r>
              <a:r>
                <a:rPr lang="ar-EG" sz="3200" dirty="0">
                  <a:solidFill>
                    <a:srgbClr val="00B050"/>
                  </a:solidFill>
                  <a:cs typeface="PT Bold Heading" pitchFamily="2" charset="-78"/>
                </a:rPr>
                <a:t> العقول. </a:t>
              </a:r>
              <a:endParaRPr lang="en-US" sz="3200" dirty="0">
                <a:solidFill>
                  <a:srgbClr val="00B050"/>
                </a:solidFill>
                <a:cs typeface="PT Bold Heading" pitchFamily="2" charset="-78"/>
              </a:endParaRPr>
            </a:p>
          </p:txBody>
        </p:sp>
      </p:grpSp>
    </p:spTree>
    <p:extLst>
      <p:ext uri="{BB962C8B-B14F-4D97-AF65-F5344CB8AC3E}">
        <p14:creationId xmlns:p14="http://schemas.microsoft.com/office/powerpoint/2010/main" val="252005869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واعتقد في حرية إرادة الإنسان واستطاع أن يجد لها أساسا في نظريته الطبيعية حين ذهب إلى أن حركة الذرات في الخلاء تتعرض لظروف مصادفة فيحدث فيها انحراف مفاجئ غير متوقع فأفسح هذا التفسير مجال القول بكسر حتمية قوانين الطبيعة و طبق ذلك على إرادة الإنسان التي حمل لها حرية مطلقة وحررها من أي قدرية أو جبرية مصدرها قوة أخرى تسمو على قدرة الإنسان.</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332677924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ولقد كان رأيه هذا عن الآلهة نتيجة ضرورية لفلسفته الطبيعية المعارضة لعلم الطبيعة عند أفلاطون، ولكن إذا كان أبيقور قد سلب الآلهة كل ما يمكن أن ينسب لها من عناية أو قدرة أو توجيه للعالم فلما أبقى على وجودها؟</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3600" dirty="0">
                <a:solidFill>
                  <a:srgbClr val="C00000"/>
                </a:solidFill>
                <a:cs typeface="PT Bold Heading" pitchFamily="2" charset="-78"/>
              </a:rPr>
              <a:t>لعل المبرر الوحيد الذي يمكن أن يكون قد دفعه إلى تأكيد وجودها هو أن البشر جميعا قد اتفقوا على وجود الآلهة ولديهم بها فكرة وما يحدث لنا من أفكار لابد أنه ناتج من حقيقة موجودة ولموريشيوس نفسه يصورها على أنها أجسام ضخمة وعلى هيئة البشر ولكنها ليست من باب المرئيات بل من المدركات العقلية فهي تعرف بالذهن ويفسرها </a:t>
            </a:r>
            <a:r>
              <a:rPr lang="ar-SA" sz="3600" dirty="0" err="1">
                <a:solidFill>
                  <a:srgbClr val="C00000"/>
                </a:solidFill>
                <a:cs typeface="PT Bold Heading" pitchFamily="2" charset="-78"/>
              </a:rPr>
              <a:t>شيشرون</a:t>
            </a:r>
            <a:r>
              <a:rPr lang="ar-SA" sz="3600" dirty="0">
                <a:solidFill>
                  <a:srgbClr val="C00000"/>
                </a:solidFill>
                <a:cs typeface="PT Bold Heading" pitchFamily="2" charset="-78"/>
              </a:rPr>
              <a:t> في معرض حديثه هو ما يصور الآلهة عند الأبيقوريين بأنها لم تكن بذات صلابة لأنها ليست من باب المركبات الذرية لأن هذه المركبات تتعرض للانحلال.</a:t>
            </a:r>
            <a:endParaRPr lang="ar-SA" sz="3600" dirty="0">
              <a:solidFill>
                <a:srgbClr val="C00000"/>
              </a:solidFill>
              <a:cs typeface="PT Bold Heading" pitchFamily="2" charset="-78"/>
            </a:endParaRPr>
          </a:p>
        </p:txBody>
      </p:sp>
    </p:spTree>
    <p:extLst>
      <p:ext uri="{BB962C8B-B14F-4D97-AF65-F5344CB8AC3E}">
        <p14:creationId xmlns:p14="http://schemas.microsoft.com/office/powerpoint/2010/main" val="27775302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r>
              <a:rPr lang="ar-SA" sz="5400" dirty="0">
                <a:solidFill>
                  <a:srgbClr val="C00000"/>
                </a:solidFill>
                <a:cs typeface="PT Bold Heading" pitchFamily="2" charset="-78"/>
              </a:rPr>
              <a:t>وما يدعو أيضا للتساؤل أن توجد الآلهة على هذا النحو المسلوب؟</a:t>
            </a:r>
            <a:endParaRPr lang="ar-SA" sz="5400" dirty="0">
              <a:solidFill>
                <a:srgbClr val="C00000"/>
              </a:solidFill>
              <a:cs typeface="PT Bold Heading" pitchFamily="2" charset="-78"/>
            </a:endParaRPr>
          </a:p>
        </p:txBody>
      </p:sp>
    </p:spTree>
    <p:extLst>
      <p:ext uri="{BB962C8B-B14F-4D97-AF65-F5344CB8AC3E}">
        <p14:creationId xmlns:p14="http://schemas.microsoft.com/office/powerpoint/2010/main" val="317044489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116632"/>
            <a:ext cx="8928992" cy="6624736"/>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lnSpc>
                <a:spcPct val="150000"/>
              </a:lnSpc>
            </a:pPr>
            <a:r>
              <a:rPr lang="ar-SA" sz="3200" dirty="0">
                <a:solidFill>
                  <a:srgbClr val="C00000"/>
                </a:solidFill>
                <a:cs typeface="PT Bold Heading" pitchFamily="2" charset="-78"/>
              </a:rPr>
              <a:t>ولعل أبيقور أراد أن يقدم بفكرته هذه عن الآلهة صورة ونموذجا للكائنات ذات السعادة الكاملة و الخلود التام التي لا يشغلها شاغل أو يعمر صفوها هم من الهموم و ذلك لكي تكون مثلا أعلى يحتذيه و يتأمله الفيلسوف الساعي إلى بلوغ سعادة الخلو من الهموم س عادة </a:t>
            </a:r>
            <a:r>
              <a:rPr lang="ar-SA" sz="3200" dirty="0" err="1">
                <a:solidFill>
                  <a:srgbClr val="C00000"/>
                </a:solidFill>
                <a:cs typeface="PT Bold Heading" pitchFamily="2" charset="-78"/>
              </a:rPr>
              <a:t>الأتراكسيا</a:t>
            </a:r>
            <a:r>
              <a:rPr lang="ar-SA" sz="3200" dirty="0">
                <a:solidFill>
                  <a:srgbClr val="C00000"/>
                </a:solidFill>
                <a:cs typeface="PT Bold Heading" pitchFamily="2" charset="-78"/>
              </a:rPr>
              <a:t> كما قد سماها.</a:t>
            </a:r>
            <a:endParaRPr lang="ar-SA" sz="3200" dirty="0">
              <a:solidFill>
                <a:srgbClr val="C00000"/>
              </a:solidFill>
              <a:cs typeface="PT Bold Heading" pitchFamily="2" charset="-78"/>
            </a:endParaRPr>
          </a:p>
        </p:txBody>
      </p:sp>
    </p:spTree>
    <p:extLst>
      <p:ext uri="{BB962C8B-B14F-4D97-AF65-F5344CB8AC3E}">
        <p14:creationId xmlns:p14="http://schemas.microsoft.com/office/powerpoint/2010/main" val="1605436337"/>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178336" y="869471"/>
              <a:ext cx="4409094"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dirty="0">
                  <a:solidFill>
                    <a:srgbClr val="00B050"/>
                  </a:solidFill>
                  <a:cs typeface="PT Bold Heading" pitchFamily="2" charset="-78"/>
                </a:rPr>
                <a:t>ومن أجل ذلك لقبه رجال الكنيسة منذ عصر </a:t>
              </a:r>
              <a:r>
                <a:rPr lang="ar-EG" sz="3200" dirty="0" err="1">
                  <a:solidFill>
                    <a:srgbClr val="00B050"/>
                  </a:solidFill>
                  <a:cs typeface="PT Bold Heading" pitchFamily="2" charset="-78"/>
                </a:rPr>
                <a:t>پلوتارخ</a:t>
              </a:r>
              <a:r>
                <a:rPr lang="ar-EG" sz="3200" dirty="0">
                  <a:solidFill>
                    <a:srgbClr val="00B050"/>
                  </a:solidFill>
                  <a:cs typeface="PT Bold Heading" pitchFamily="2" charset="-78"/>
                </a:rPr>
                <a:t> إلى لوثر بلقب الفيلسوف الملحد بالمعنى الآثم. أما عن حقيقة هذا الفيلسوف المفترى عليه فيبدو أنها لم تكن بالبشاعة التي صوره عليها أعداؤه على مدى التاريخ.</a:t>
              </a:r>
              <a:endParaRPr lang="en-US" sz="3200" dirty="0">
                <a:solidFill>
                  <a:srgbClr val="00B050"/>
                </a:solidFill>
                <a:cs typeface="PT Bold Heading" pitchFamily="2" charset="-78"/>
              </a:endParaRPr>
            </a:p>
          </p:txBody>
        </p:sp>
      </p:grpSp>
    </p:spTree>
    <p:extLst>
      <p:ext uri="{BB962C8B-B14F-4D97-AF65-F5344CB8AC3E}">
        <p14:creationId xmlns:p14="http://schemas.microsoft.com/office/powerpoint/2010/main" val="131737331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402204" y="869471"/>
              <a:ext cx="438780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وقد تتلمذ على </a:t>
              </a:r>
              <a:r>
                <a:rPr lang="ar-EG" sz="3200" b="1" dirty="0" err="1">
                  <a:solidFill>
                    <a:srgbClr val="00B050"/>
                  </a:solidFill>
                  <a:cs typeface="PT Bold Heading" pitchFamily="2" charset="-78"/>
                </a:rPr>
                <a:t>نویسفان</a:t>
              </a:r>
              <a:r>
                <a:rPr lang="ar-EG" sz="3200" b="1" dirty="0">
                  <a:solidFill>
                    <a:srgbClr val="00B050"/>
                  </a:solidFill>
                  <a:cs typeface="PT Bold Heading" pitchFamily="2" charset="-78"/>
                </a:rPr>
                <a:t> </a:t>
              </a:r>
              <a:r>
                <a:rPr lang="en-US" sz="3200" b="1" dirty="0" smtClean="0">
                  <a:solidFill>
                    <a:srgbClr val="00B050"/>
                  </a:solidFill>
                  <a:cs typeface="PT Bold Heading" pitchFamily="2" charset="-78"/>
                </a:rPr>
                <a:t> </a:t>
              </a:r>
              <a:r>
                <a:rPr lang="en-US" sz="3200" b="1" dirty="0" err="1" smtClean="0">
                  <a:solidFill>
                    <a:srgbClr val="00B050"/>
                  </a:solidFill>
                  <a:cs typeface="PT Bold Heading" pitchFamily="2" charset="-78"/>
                </a:rPr>
                <a:t>Nusiphanes</a:t>
              </a:r>
              <a:r>
                <a:rPr lang="en-US" sz="3200" b="1" dirty="0" smtClean="0">
                  <a:solidFill>
                    <a:srgbClr val="00B050"/>
                  </a:solidFill>
                  <a:cs typeface="PT Bold Heading" pitchFamily="2" charset="-78"/>
                </a:rPr>
                <a:t> </a:t>
              </a:r>
              <a:r>
                <a:rPr lang="ar-EG" sz="3200" b="1" dirty="0">
                  <a:solidFill>
                    <a:srgbClr val="00B050"/>
                  </a:solidFill>
                  <a:cs typeface="PT Bold Heading" pitchFamily="2" charset="-78"/>
                </a:rPr>
                <a:t>الذي كان يعلم الفلسفة الطبيعية القديمة وخاصة فلسفة </a:t>
              </a:r>
              <a:r>
                <a:rPr lang="ar-EG" sz="3200" b="1" dirty="0" err="1">
                  <a:solidFill>
                    <a:srgbClr val="00B050"/>
                  </a:solidFill>
                  <a:cs typeface="PT Bold Heading" pitchFamily="2" charset="-78"/>
                </a:rPr>
                <a:t>ديموقريطس</a:t>
              </a:r>
              <a:r>
                <a:rPr lang="ar-EG" sz="3200" b="1" dirty="0">
                  <a:solidFill>
                    <a:srgbClr val="00B050"/>
                  </a:solidFill>
                  <a:cs typeface="PT Bold Heading" pitchFamily="2" charset="-78"/>
                </a:rPr>
                <a:t> المادية وعاش فترة طويلة من حياته متنقلا في ربوع آسيا الصغرى باحثا عن الحكمة واستقر به المطاف آخر الأمر بأثينا حيث أسس مدرسته في الحديقة في نفس الفترة التي أسس فيها زينون مدرسة الرواق وتوفي في سن التاسعة والستين بعد حياة عذبه المرض فيها طويلا واحتمله بصبر وشجاعة وتفاؤل كبير. </a:t>
              </a:r>
            </a:p>
          </p:txBody>
        </p:sp>
      </p:grpSp>
    </p:spTree>
    <p:extLst>
      <p:ext uri="{BB962C8B-B14F-4D97-AF65-F5344CB8AC3E}">
        <p14:creationId xmlns:p14="http://schemas.microsoft.com/office/powerpoint/2010/main" val="7524704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200" b="1" dirty="0">
                  <a:solidFill>
                    <a:srgbClr val="00B050"/>
                  </a:solidFill>
                  <a:cs typeface="PT Bold Heading" pitchFamily="2" charset="-78"/>
                </a:rPr>
                <a:t>وكان من أشهر تلاميذه وخلفاؤه </a:t>
              </a:r>
              <a:r>
                <a:rPr lang="ar-EG" sz="3200" b="1" dirty="0" err="1">
                  <a:solidFill>
                    <a:srgbClr val="00B050"/>
                  </a:solidFill>
                  <a:cs typeface="PT Bold Heading" pitchFamily="2" charset="-78"/>
                </a:rPr>
                <a:t>هرماخرخوس</a:t>
              </a:r>
              <a:r>
                <a:rPr lang="ar-EG" sz="3200" b="1" dirty="0">
                  <a:solidFill>
                    <a:srgbClr val="00B050"/>
                  </a:solidFill>
                  <a:cs typeface="PT Bold Heading" pitchFamily="2" charset="-78"/>
                </a:rPr>
                <a:t> </a:t>
              </a:r>
              <a:r>
                <a:rPr lang="en-US" sz="3200" b="1" dirty="0" err="1">
                  <a:solidFill>
                    <a:srgbClr val="00B050"/>
                  </a:solidFill>
                  <a:cs typeface="PT Bold Heading" pitchFamily="2" charset="-78"/>
                </a:rPr>
                <a:t>Hermerchus</a:t>
              </a:r>
              <a:r>
                <a:rPr lang="en-US" sz="3200" b="1" dirty="0">
                  <a:solidFill>
                    <a:srgbClr val="00B050"/>
                  </a:solidFill>
                  <a:cs typeface="PT Bold Heading" pitchFamily="2" charset="-78"/>
                </a:rPr>
                <a:t> </a:t>
              </a:r>
              <a:r>
                <a:rPr lang="ar-EG" sz="3200" b="1" dirty="0" smtClean="0">
                  <a:solidFill>
                    <a:srgbClr val="00B050"/>
                  </a:solidFill>
                  <a:cs typeface="PT Bold Heading" pitchFamily="2" charset="-78"/>
                </a:rPr>
                <a:t> </a:t>
              </a:r>
              <a:r>
                <a:rPr lang="ar-EG" sz="3200" b="1" dirty="0" err="1" smtClean="0">
                  <a:solidFill>
                    <a:srgbClr val="00B050"/>
                  </a:solidFill>
                  <a:cs typeface="PT Bold Heading" pitchFamily="2" charset="-78"/>
                </a:rPr>
                <a:t>ومترودورس</a:t>
              </a:r>
              <a:r>
                <a:rPr lang="ar-EG" sz="3200" b="1" dirty="0" smtClean="0">
                  <a:solidFill>
                    <a:srgbClr val="00B050"/>
                  </a:solidFill>
                  <a:cs typeface="PT Bold Heading" pitchFamily="2" charset="-78"/>
                </a:rPr>
                <a:t> </a:t>
              </a:r>
              <a:r>
                <a:rPr lang="en-US" sz="3200" b="1" dirty="0" err="1">
                  <a:solidFill>
                    <a:srgbClr val="00B050"/>
                  </a:solidFill>
                  <a:cs typeface="PT Bold Heading" pitchFamily="2" charset="-78"/>
                </a:rPr>
                <a:t>Metrodorus</a:t>
              </a:r>
              <a:r>
                <a:rPr lang="en-US" sz="3200" b="1" dirty="0">
                  <a:solidFill>
                    <a:srgbClr val="00B050"/>
                  </a:solidFill>
                  <a:cs typeface="PT Bold Heading" pitchFamily="2" charset="-78"/>
                </a:rPr>
                <a:t>  </a:t>
              </a:r>
              <a:r>
                <a:rPr lang="ar-EG" sz="3200" b="1" dirty="0" smtClean="0">
                  <a:solidFill>
                    <a:srgbClr val="00B050"/>
                  </a:solidFill>
                  <a:cs typeface="PT Bold Heading" pitchFamily="2" charset="-78"/>
                </a:rPr>
                <a:t> ويذكر </a:t>
              </a:r>
              <a:r>
                <a:rPr lang="ar-EG" sz="3200" b="1" dirty="0">
                  <a:solidFill>
                    <a:srgbClr val="00B050"/>
                  </a:solidFill>
                  <a:cs typeface="PT Bold Heading" pitchFamily="2" charset="-78"/>
                </a:rPr>
                <a:t>من بين تلاميذه عبده موسا </a:t>
              </a:r>
              <a:r>
                <a:rPr lang="en-US" sz="3200" b="1" dirty="0">
                  <a:solidFill>
                    <a:srgbClr val="00B050"/>
                  </a:solidFill>
                  <a:cs typeface="PT Bold Heading" pitchFamily="2" charset="-78"/>
                </a:rPr>
                <a:t>Muse </a:t>
              </a:r>
              <a:r>
                <a:rPr lang="ar-EG" sz="3200" b="1" dirty="0">
                  <a:solidFill>
                    <a:srgbClr val="00B050"/>
                  </a:solidFill>
                  <a:cs typeface="PT Bold Heading" pitchFamily="2" charset="-78"/>
                </a:rPr>
                <a:t>الذي علمه الفلسفة فبدع فيها ثم أعتقه.</a:t>
              </a:r>
              <a:endParaRPr lang="ar-EG" sz="3200" b="1" dirty="0">
                <a:solidFill>
                  <a:srgbClr val="00B050"/>
                </a:solidFill>
                <a:cs typeface="PT Bold Heading" pitchFamily="2" charset="-78"/>
              </a:endParaRPr>
            </a:p>
          </p:txBody>
        </p:sp>
      </p:grpSp>
    </p:spTree>
    <p:extLst>
      <p:ext uri="{BB962C8B-B14F-4D97-AF65-F5344CB8AC3E}">
        <p14:creationId xmlns:p14="http://schemas.microsoft.com/office/powerpoint/2010/main" val="414214547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582708" y="869471"/>
              <a:ext cx="4004722"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3600" dirty="0">
                  <a:solidFill>
                    <a:srgbClr val="00B050"/>
                  </a:solidFill>
                  <a:cs typeface="PT Bold Heading" pitchFamily="2" charset="-78"/>
                </a:rPr>
                <a:t>أما عن أعدائه القدماء و معاصريه فقد كان على رأسهم فلاسفة الرواقية وخاصة </a:t>
              </a:r>
              <a:r>
                <a:rPr lang="ar-EG" sz="3600" dirty="0" err="1">
                  <a:solidFill>
                    <a:srgbClr val="00B050"/>
                  </a:solidFill>
                  <a:cs typeface="PT Bold Heading" pitchFamily="2" charset="-78"/>
                </a:rPr>
                <a:t>كریسبوس</a:t>
              </a:r>
              <a:r>
                <a:rPr lang="ar-EG" sz="3600" dirty="0">
                  <a:solidFill>
                    <a:srgbClr val="00B050"/>
                  </a:solidFill>
                  <a:cs typeface="PT Bold Heading" pitchFamily="2" charset="-78"/>
                </a:rPr>
                <a:t> الذي كانت غيرته منه تدفعه إلى أن يكتب ردا على كل ما يكتبه أبيقور.</a:t>
              </a:r>
              <a:endParaRPr lang="ar-EG" sz="3600" dirty="0">
                <a:solidFill>
                  <a:srgbClr val="00B050"/>
                </a:solidFill>
                <a:cs typeface="PT Bold Heading" pitchFamily="2" charset="-78"/>
              </a:endParaRPr>
            </a:p>
          </p:txBody>
        </p:sp>
      </p:grpSp>
    </p:spTree>
    <p:extLst>
      <p:ext uri="{BB962C8B-B14F-4D97-AF65-F5344CB8AC3E}">
        <p14:creationId xmlns:p14="http://schemas.microsoft.com/office/powerpoint/2010/main" val="671600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80000"/>
                <a:satMod val="300000"/>
              </a:schemeClr>
            </a:gs>
            <a:gs pos="100000">
              <a:schemeClr val="bg1">
                <a:lumMod val="65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3" name="Group 2"/>
          <p:cNvGrpSpPr/>
          <p:nvPr/>
        </p:nvGrpSpPr>
        <p:grpSpPr>
          <a:xfrm>
            <a:off x="0" y="44624"/>
            <a:ext cx="9108504" cy="6813376"/>
            <a:chOff x="753303" y="466087"/>
            <a:chExt cx="5663532" cy="2754476"/>
          </a:xfrm>
          <a:solidFill>
            <a:schemeClr val="tx2">
              <a:lumMod val="75000"/>
            </a:schemeClr>
          </a:solidFill>
          <a:scene3d>
            <a:camera prst="orthographicFront">
              <a:rot lat="0" lon="0" rev="0"/>
            </a:camera>
            <a:lightRig rig="balanced" dir="t">
              <a:rot lat="0" lon="0" rev="8700000"/>
            </a:lightRig>
          </a:scene3d>
        </p:grpSpPr>
        <p:sp>
          <p:nvSpPr>
            <p:cNvPr id="5" name="Oval 4"/>
            <p:cNvSpPr/>
            <p:nvPr/>
          </p:nvSpPr>
          <p:spPr>
            <a:xfrm>
              <a:off x="753303" y="466087"/>
              <a:ext cx="5663532" cy="2754476"/>
            </a:xfrm>
            <a:prstGeom prst="ellipse">
              <a:avLst/>
            </a:prstGeom>
            <a:grpFill/>
            <a:ln>
              <a:noFill/>
            </a:ln>
            <a:effectLst>
              <a:outerShdw blurRad="44450" dist="27940" dir="5400000" algn="ctr">
                <a:srgbClr val="000000">
                  <a:alpha val="32000"/>
                </a:srgbClr>
              </a:outerShdw>
            </a:effectLst>
            <a:sp3d>
              <a:bevelT w="190500" h="38100"/>
            </a:sp3d>
          </p:spPr>
          <p:style>
            <a:lnRef idx="2">
              <a:scrgbClr r="0" g="0" b="0"/>
            </a:lnRef>
            <a:fillRef idx="1">
              <a:scrgbClr r="0" g="0" b="0"/>
            </a:fillRef>
            <a:effectRef idx="0">
              <a:scrgbClr r="0" g="0" b="0"/>
            </a:effectRef>
            <a:fontRef idx="minor">
              <a:schemeClr val="lt1"/>
            </a:fontRef>
          </p:style>
        </p:sp>
        <p:sp>
          <p:nvSpPr>
            <p:cNvPr id="6" name="Oval 4"/>
            <p:cNvSpPr/>
            <p:nvPr/>
          </p:nvSpPr>
          <p:spPr>
            <a:xfrm>
              <a:off x="1357430" y="869471"/>
              <a:ext cx="4230000" cy="1947708"/>
            </a:xfrm>
            <a:prstGeom prst="rect">
              <a:avLst/>
            </a:prstGeom>
            <a:grpFill/>
            <a:sp3d/>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algn="just"/>
              <a:r>
                <a:rPr lang="ar-EG" sz="2800" b="1" dirty="0">
                  <a:solidFill>
                    <a:srgbClr val="00B050"/>
                  </a:solidFill>
                  <a:cs typeface="PT Bold Heading" pitchFamily="2" charset="-78"/>
                </a:rPr>
                <a:t>وكان </a:t>
              </a:r>
              <a:r>
                <a:rPr lang="ar-EG" sz="2800" b="1" dirty="0" err="1">
                  <a:solidFill>
                    <a:srgbClr val="00B050"/>
                  </a:solidFill>
                  <a:cs typeface="PT Bold Heading" pitchFamily="2" charset="-78"/>
                </a:rPr>
                <a:t>تيموقراطس</a:t>
              </a:r>
              <a:r>
                <a:rPr lang="ar-EG" sz="2800" b="1" dirty="0">
                  <a:solidFill>
                    <a:srgbClr val="00B050"/>
                  </a:solidFill>
                  <a:cs typeface="PT Bold Heading" pitchFamily="2" charset="-78"/>
                </a:rPr>
                <a:t> </a:t>
              </a:r>
              <a:r>
                <a:rPr lang="en-US" sz="2800" b="1" dirty="0" err="1">
                  <a:solidFill>
                    <a:srgbClr val="00B050"/>
                  </a:solidFill>
                  <a:cs typeface="PT Bold Heading" pitchFamily="2" charset="-78"/>
                </a:rPr>
                <a:t>Timoarates</a:t>
              </a:r>
              <a:r>
                <a:rPr lang="en-US" sz="2800" b="1" dirty="0">
                  <a:solidFill>
                    <a:srgbClr val="00B050"/>
                  </a:solidFill>
                  <a:cs typeface="PT Bold Heading" pitchFamily="2" charset="-78"/>
                </a:rPr>
                <a:t> </a:t>
              </a:r>
              <a:r>
                <a:rPr lang="ar-EG" sz="2800" b="1" dirty="0">
                  <a:solidFill>
                    <a:srgbClr val="00B050"/>
                  </a:solidFill>
                  <a:cs typeface="PT Bold Heading" pitchFamily="2" charset="-78"/>
                </a:rPr>
                <a:t>من أكثر الذين أساءوا إليه وكالوا له التهم الكاذبة فقد كان تلميذا له ثم ترك مدرسته حاقدا عليه. وبما يذكره أعداؤه عنه أنه كان يتردد مع أمه على المنازل ليقرأ التعاويذ السحرية ويعلم الأبجدية ويرافق العاهرات </a:t>
              </a:r>
              <a:r>
                <a:rPr lang="ar-EG" sz="2800" b="1" dirty="0" err="1">
                  <a:solidFill>
                    <a:srgbClr val="00B050"/>
                  </a:solidFill>
                  <a:cs typeface="PT Bold Heading" pitchFamily="2" charset="-78"/>
                </a:rPr>
                <a:t>ویراسلهن</a:t>
              </a:r>
              <a:r>
                <a:rPr lang="ar-EG" sz="2800" b="1" dirty="0">
                  <a:solidFill>
                    <a:srgbClr val="00B050"/>
                  </a:solidFill>
                  <a:cs typeface="PT Bold Heading" pitchFamily="2" charset="-78"/>
                </a:rPr>
                <a:t> وأنه انتحل مؤلفات </a:t>
              </a:r>
              <a:r>
                <a:rPr lang="ar-EG" sz="2800" b="1" dirty="0" err="1">
                  <a:solidFill>
                    <a:srgbClr val="00B050"/>
                  </a:solidFill>
                  <a:cs typeface="PT Bold Heading" pitchFamily="2" charset="-78"/>
                </a:rPr>
                <a:t>ديمقريطس</a:t>
              </a:r>
              <a:r>
                <a:rPr lang="ar-EG" sz="2800" b="1" dirty="0">
                  <a:solidFill>
                    <a:srgbClr val="00B050"/>
                  </a:solidFill>
                  <a:cs typeface="PT Bold Heading" pitchFamily="2" charset="-78"/>
                </a:rPr>
                <a:t> في الذرة </a:t>
              </a:r>
              <a:r>
                <a:rPr lang="ar-EG" sz="2800" b="1" dirty="0" err="1">
                  <a:solidFill>
                    <a:srgbClr val="00B050"/>
                  </a:solidFill>
                  <a:cs typeface="PT Bold Heading" pitchFamily="2" charset="-78"/>
                </a:rPr>
                <a:t>وأرستبوس</a:t>
              </a:r>
              <a:r>
                <a:rPr lang="ar-EG" sz="2800" b="1" dirty="0">
                  <a:solidFill>
                    <a:srgbClr val="00B050"/>
                  </a:solidFill>
                  <a:cs typeface="PT Bold Heading" pitchFamily="2" charset="-78"/>
                </a:rPr>
                <a:t> في اللذة وكان </a:t>
              </a:r>
              <a:r>
                <a:rPr lang="ar-EG" sz="2800" b="1" dirty="0" err="1">
                  <a:solidFill>
                    <a:srgbClr val="00B050"/>
                  </a:solidFill>
                  <a:cs typeface="PT Bold Heading" pitchFamily="2" charset="-78"/>
                </a:rPr>
                <a:t>ابيكتينوس</a:t>
              </a:r>
              <a:r>
                <a:rPr lang="ar-EG" sz="2800" b="1" dirty="0">
                  <a:solidFill>
                    <a:srgbClr val="00B050"/>
                  </a:solidFill>
                  <a:cs typeface="PT Bold Heading" pitchFamily="2" charset="-78"/>
                </a:rPr>
                <a:t> الرواقي يصف تعاليم </a:t>
              </a:r>
              <a:r>
                <a:rPr lang="ar-EG" sz="2800" b="1" dirty="0" err="1">
                  <a:solidFill>
                    <a:srgbClr val="00B050"/>
                  </a:solidFill>
                  <a:cs typeface="PT Bold Heading" pitchFamily="2" charset="-78"/>
                </a:rPr>
                <a:t>ابيقور</a:t>
              </a:r>
              <a:r>
                <a:rPr lang="ar-EG" sz="2800" b="1" dirty="0">
                  <a:solidFill>
                    <a:srgbClr val="00B050"/>
                  </a:solidFill>
                  <a:cs typeface="PT Bold Heading" pitchFamily="2" charset="-78"/>
                </a:rPr>
                <a:t> بأنها لا أخلاقية.</a:t>
              </a:r>
              <a:endParaRPr lang="en-US" sz="2800" b="1" dirty="0">
                <a:solidFill>
                  <a:srgbClr val="00B050"/>
                </a:solidFill>
                <a:cs typeface="PT Bold Heading" pitchFamily="2" charset="-78"/>
              </a:endParaRPr>
            </a:p>
          </p:txBody>
        </p:sp>
      </p:grpSp>
    </p:spTree>
    <p:extLst>
      <p:ext uri="{BB962C8B-B14F-4D97-AF65-F5344CB8AC3E}">
        <p14:creationId xmlns:p14="http://schemas.microsoft.com/office/powerpoint/2010/main" val="134938181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ppt/theme/themeOverride10.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1.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6.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17.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2.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3.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4.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5.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6.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7.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8.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ppt/theme/themeOverride9.xml><?xml version="1.0" encoding="utf-8"?>
<a:themeOverride xmlns:a="http://schemas.openxmlformats.org/drawingml/2006/main">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themeOverride>
</file>

<file path=docProps/app.xml><?xml version="1.0" encoding="utf-8"?>
<Properties xmlns="http://schemas.openxmlformats.org/officeDocument/2006/extended-properties" xmlns:vt="http://schemas.openxmlformats.org/officeDocument/2006/docPropsVTypes">
  <TotalTime>83</TotalTime>
  <Words>16158</Words>
  <Application>Microsoft Office PowerPoint</Application>
  <PresentationFormat>On-screen Show (4:3)</PresentationFormat>
  <Paragraphs>737</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6_Office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DrMohsen</dc:creator>
  <cp:lastModifiedBy>DrMohsen</cp:lastModifiedBy>
  <cp:revision>19</cp:revision>
  <dcterms:created xsi:type="dcterms:W3CDTF">2020-03-20T16:32:53Z</dcterms:created>
  <dcterms:modified xsi:type="dcterms:W3CDTF">2020-04-04T14:32:37Z</dcterms:modified>
</cp:coreProperties>
</file>