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8.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9.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10.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3"/>
  </p:notesMasterIdLst>
  <p:sldIdLst>
    <p:sldId id="257" r:id="rId2"/>
    <p:sldId id="302" r:id="rId3"/>
    <p:sldId id="303" r:id="rId4"/>
    <p:sldId id="304" r:id="rId5"/>
    <p:sldId id="305" r:id="rId6"/>
    <p:sldId id="306" r:id="rId7"/>
    <p:sldId id="307" r:id="rId8"/>
    <p:sldId id="308" r:id="rId9"/>
    <p:sldId id="310" r:id="rId10"/>
    <p:sldId id="309" r:id="rId11"/>
    <p:sldId id="277" r:id="rId12"/>
    <p:sldId id="313" r:id="rId13"/>
    <p:sldId id="278" r:id="rId14"/>
    <p:sldId id="311" r:id="rId15"/>
    <p:sldId id="314" r:id="rId16"/>
    <p:sldId id="312" r:id="rId17"/>
    <p:sldId id="279" r:id="rId18"/>
    <p:sldId id="280" r:id="rId19"/>
    <p:sldId id="283" r:id="rId20"/>
    <p:sldId id="281" r:id="rId21"/>
    <p:sldId id="282" r:id="rId22"/>
    <p:sldId id="286" r:id="rId23"/>
    <p:sldId id="287" r:id="rId24"/>
    <p:sldId id="288" r:id="rId25"/>
    <p:sldId id="289" r:id="rId26"/>
    <p:sldId id="290" r:id="rId27"/>
    <p:sldId id="315" r:id="rId28"/>
    <p:sldId id="291" r:id="rId29"/>
    <p:sldId id="292" r:id="rId30"/>
    <p:sldId id="293" r:id="rId31"/>
    <p:sldId id="317" r:id="rId32"/>
    <p:sldId id="316" r:id="rId33"/>
    <p:sldId id="318" r:id="rId34"/>
    <p:sldId id="319" r:id="rId35"/>
    <p:sldId id="320" r:id="rId36"/>
    <p:sldId id="324" r:id="rId37"/>
    <p:sldId id="321" r:id="rId38"/>
    <p:sldId id="322" r:id="rId39"/>
    <p:sldId id="323" r:id="rId40"/>
    <p:sldId id="325" r:id="rId41"/>
    <p:sldId id="326" r:id="rId4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E61050-54E3-42E6-80C3-ED89EAA52FA5}" type="datetimeFigureOut">
              <a:rPr lang="ar-EG" smtClean="0"/>
              <a:t>11/08/1441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F483E9-50EE-4E4A-BA63-5496158D8D9B}" type="slidenum">
              <a:rPr lang="ar-EG" smtClean="0"/>
              <a:t>‹#›</a:t>
            </a:fld>
            <a:endParaRPr lang="ar-EG"/>
          </a:p>
        </p:txBody>
      </p:sp>
    </p:spTree>
    <p:extLst>
      <p:ext uri="{BB962C8B-B14F-4D97-AF65-F5344CB8AC3E}">
        <p14:creationId xmlns:p14="http://schemas.microsoft.com/office/powerpoint/2010/main" val="8922609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0035A-FD80-46DF-89C3-C164B8E26758}" type="datetimeFigureOut">
              <a:rPr lang="en-US" smtClean="0">
                <a:solidFill>
                  <a:prstClr val="black">
                    <a:tint val="75000"/>
                  </a:prstClr>
                </a:solidFill>
              </a:rPr>
              <a:pPr/>
              <a:t>4/4/2020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65332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A80035A-FD80-46DF-89C3-C164B8E26758}" type="datetimeFigureOut">
              <a:rPr lang="en-US" smtClean="0">
                <a:solidFill>
                  <a:prstClr val="black">
                    <a:tint val="75000"/>
                  </a:prstClr>
                </a:solidFill>
              </a:rPr>
              <a:pPr rtl="0"/>
              <a:t>4/4/2020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46CEB0F-6F70-4883-991C-25F76AF394E3}" type="slidenum">
              <a:rPr lang="en-US" smtClean="0">
                <a:solidFill>
                  <a:prstClr val="black">
                    <a:tint val="75000"/>
                  </a:prstClr>
                </a:solidFill>
              </a:rPr>
              <a:pPr rtl="0"/>
              <a:t>‹#›</a:t>
            </a:fld>
            <a:endParaRPr lang="en-US" dirty="0">
              <a:solidFill>
                <a:prstClr val="black">
                  <a:tint val="75000"/>
                </a:prstClr>
              </a:solidFill>
            </a:endParaRPr>
          </a:p>
        </p:txBody>
      </p:sp>
    </p:spTree>
    <p:extLst>
      <p:ext uri="{BB962C8B-B14F-4D97-AF65-F5344CB8AC3E}">
        <p14:creationId xmlns:p14="http://schemas.microsoft.com/office/powerpoint/2010/main" val="230909547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descr="C:\Users\user\Desktop\PHOTO-2020-03-18-00-55-12.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6512" y="-27384"/>
            <a:ext cx="918051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79712" y="3429457"/>
            <a:ext cx="7040290" cy="2554545"/>
          </a:xfrm>
          <a:prstGeom prst="rect">
            <a:avLst/>
          </a:prstGeom>
          <a:noFill/>
        </p:spPr>
        <p:txBody>
          <a:bodyPr wrap="square" rtlCol="1">
            <a:spAutoFit/>
          </a:bodyPr>
          <a:lstStyle/>
          <a:p>
            <a:pPr algn="ctr">
              <a:spcBef>
                <a:spcPts val="600"/>
              </a:spcBef>
              <a:spcAft>
                <a:spcPts val="600"/>
              </a:spcAft>
            </a:pPr>
            <a:r>
              <a:rPr lang="ar-EG" sz="6000" b="1" dirty="0">
                <a:solidFill>
                  <a:srgbClr val="0000FF"/>
                </a:solidFill>
                <a:cs typeface="PT Bold Heading" pitchFamily="2" charset="-78"/>
              </a:rPr>
              <a:t>أرسطو والمدارس المتأخرة</a:t>
            </a:r>
          </a:p>
          <a:p>
            <a:pPr algn="ctr">
              <a:spcBef>
                <a:spcPts val="600"/>
              </a:spcBef>
              <a:spcAft>
                <a:spcPts val="600"/>
              </a:spcAft>
            </a:pPr>
            <a:r>
              <a:rPr lang="ar-EG" sz="4800" b="1" dirty="0" err="1">
                <a:solidFill>
                  <a:srgbClr val="0000FF"/>
                </a:solidFill>
                <a:cs typeface="PT Bold Heading" pitchFamily="2" charset="-78"/>
              </a:rPr>
              <a:t>أ.د</a:t>
            </a:r>
            <a:r>
              <a:rPr lang="ar-EG" sz="4800" b="1" dirty="0">
                <a:solidFill>
                  <a:srgbClr val="0000FF"/>
                </a:solidFill>
                <a:cs typeface="PT Bold Heading" pitchFamily="2" charset="-78"/>
              </a:rPr>
              <a:t>/ عبير الرباط</a:t>
            </a:r>
          </a:p>
          <a:p>
            <a:pPr algn="ctr">
              <a:spcBef>
                <a:spcPts val="600"/>
              </a:spcBef>
              <a:spcAft>
                <a:spcPts val="600"/>
              </a:spcAft>
            </a:pPr>
            <a:r>
              <a:rPr lang="ar-EG" sz="3200" b="1" dirty="0">
                <a:solidFill>
                  <a:srgbClr val="0000FF"/>
                </a:solidFill>
                <a:cs typeface="PT Bold Heading" pitchFamily="2" charset="-78"/>
              </a:rPr>
              <a:t>المحاضرة </a:t>
            </a:r>
            <a:r>
              <a:rPr lang="ar-EG" sz="3200" b="1" dirty="0" smtClean="0">
                <a:solidFill>
                  <a:srgbClr val="0000FF"/>
                </a:solidFill>
                <a:cs typeface="PT Bold Heading" pitchFamily="2" charset="-78"/>
              </a:rPr>
              <a:t>الخامسة</a:t>
            </a:r>
            <a:endParaRPr lang="ar-EG" sz="3200" b="1" dirty="0">
              <a:solidFill>
                <a:srgbClr val="0000FF"/>
              </a:solidFill>
              <a:cs typeface="PT Bold Heading" pitchFamily="2" charset="-78"/>
            </a:endParaRPr>
          </a:p>
        </p:txBody>
      </p:sp>
    </p:spTree>
    <p:extLst>
      <p:ext uri="{BB962C8B-B14F-4D97-AF65-F5344CB8AC3E}">
        <p14:creationId xmlns:p14="http://schemas.microsoft.com/office/powerpoint/2010/main" val="334776228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accent1">
                <a:lumMod val="40000"/>
                <a:lumOff val="60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defTabSz="800100">
                <a:lnSpc>
                  <a:spcPct val="90000"/>
                </a:lnSpc>
                <a:spcBef>
                  <a:spcPct val="0"/>
                </a:spcBef>
                <a:spcAft>
                  <a:spcPct val="35000"/>
                </a:spcAft>
              </a:pPr>
              <a:r>
                <a:rPr lang="ar-EG" sz="3200" dirty="0">
                  <a:solidFill>
                    <a:srgbClr val="0000FF"/>
                  </a:solidFill>
                  <a:cs typeface="PT Bold Heading" pitchFamily="2" charset="-78"/>
                </a:rPr>
                <a:t>ووضع المقالة الأولى من كتاب السياسة في تعريف الدولة وتكوينها، وقال: "أن الدولة مخلوق طبيعي والإنسان بطبعه كان </a:t>
              </a:r>
              <a:r>
                <a:rPr lang="ar-EG" sz="3200" dirty="0" err="1">
                  <a:solidFill>
                    <a:srgbClr val="0000FF"/>
                  </a:solidFill>
                  <a:cs typeface="PT Bold Heading" pitchFamily="2" charset="-78"/>
                </a:rPr>
                <a:t>اجتماعی</a:t>
              </a:r>
              <a:r>
                <a:rPr lang="ar-EG" sz="3200" dirty="0">
                  <a:solidFill>
                    <a:srgbClr val="0000FF"/>
                  </a:solidFill>
                  <a:cs typeface="PT Bold Heading" pitchFamily="2" charset="-78"/>
                </a:rPr>
                <a:t>. وللتركيب الاجتماعي درجات مختلفة الأسرة والقرية ثم المدينة، أي المدينة اليونانية وهي إلى حد ما يمكن مقارنتها بالدولة بالمفهوم الحديث. إضافة للروابط الأساسية التي تربط أفراد المدينة كالروابط التي تربط المولى بالعبد والزوج بالزوجة والأب بأبنائه، وما يترتب عليها من نظام </a:t>
              </a:r>
              <a:r>
                <a:rPr lang="ar-EG" sz="3200" dirty="0" err="1">
                  <a:solidFill>
                    <a:srgbClr val="0000FF"/>
                  </a:solidFill>
                  <a:cs typeface="PT Bold Heading" pitchFamily="2" charset="-78"/>
                </a:rPr>
                <a:t>نظام</a:t>
              </a:r>
              <a:r>
                <a:rPr lang="ar-EG" sz="3200" dirty="0">
                  <a:solidFill>
                    <a:srgbClr val="0000FF"/>
                  </a:solidFill>
                  <a:cs typeface="PT Bold Heading" pitchFamily="2" charset="-78"/>
                </a:rPr>
                <a:t> الدولة برمتها. </a:t>
              </a:r>
              <a:endParaRPr lang="ar-EG" sz="3200" dirty="0">
                <a:solidFill>
                  <a:srgbClr val="0000FF"/>
                </a:solidFill>
                <a:cs typeface="PT Bold Heading" pitchFamily="2" charset="-78"/>
              </a:endParaRPr>
            </a:p>
          </p:txBody>
        </p:sp>
      </p:grpSp>
    </p:spTree>
    <p:extLst>
      <p:ext uri="{BB962C8B-B14F-4D97-AF65-F5344CB8AC3E}">
        <p14:creationId xmlns:p14="http://schemas.microsoft.com/office/powerpoint/2010/main" val="3186932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وتناول في المقالة الثالثة موضوعات المواطن، الفضيلة المدنية، الجماعة، المدنية، تصنيف النظم السياسية: الديمقراطية </a:t>
            </a:r>
            <a:r>
              <a:rPr lang="ar-EG" sz="4000" dirty="0" err="1">
                <a:solidFill>
                  <a:srgbClr val="00B050"/>
                </a:solidFill>
                <a:effectLst>
                  <a:innerShdw blurRad="63500" dist="50800" dir="13500000">
                    <a:prstClr val="black">
                      <a:alpha val="50000"/>
                    </a:prstClr>
                  </a:innerShdw>
                </a:effectLst>
                <a:cs typeface="PT Bold Heading" pitchFamily="2" charset="-78"/>
              </a:rPr>
              <a:t>والاوليجركية</a:t>
            </a:r>
            <a:r>
              <a:rPr lang="ar-EG" sz="4000" dirty="0">
                <a:solidFill>
                  <a:srgbClr val="00B050"/>
                </a:solidFill>
                <a:effectLst>
                  <a:innerShdw blurRad="63500" dist="50800" dir="13500000">
                    <a:prstClr val="black">
                      <a:alpha val="50000"/>
                    </a:prstClr>
                  </a:innerShdw>
                </a:effectLst>
                <a:cs typeface="PT Bold Heading" pitchFamily="2" charset="-78"/>
              </a:rPr>
              <a:t> والملكية، أنواع الحكومة الملكية.</a:t>
            </a:r>
          </a:p>
          <a:p>
            <a:pPr algn="ctr" rtl="0"/>
            <a:r>
              <a:rPr lang="ar-EG" sz="4000" dirty="0">
                <a:solidFill>
                  <a:srgbClr val="00B050"/>
                </a:solidFill>
                <a:effectLst>
                  <a:innerShdw blurRad="63500" dist="50800" dir="13500000">
                    <a:prstClr val="black">
                      <a:alpha val="50000"/>
                    </a:prstClr>
                  </a:innerShdw>
                </a:effectLst>
                <a:cs typeface="PT Bold Heading" pitchFamily="2" charset="-78"/>
              </a:rPr>
              <a:t>وفي المقالة الرابعة تناول التنوع في النظم الدستورية الرئيسية للمدنية الفاضلة (</a:t>
            </a:r>
            <a:r>
              <a:rPr lang="ar-EG" sz="4000" dirty="0" err="1">
                <a:solidFill>
                  <a:srgbClr val="00B050"/>
                </a:solidFill>
                <a:effectLst>
                  <a:innerShdw blurRad="63500" dist="50800" dir="13500000">
                    <a:prstClr val="black">
                      <a:alpha val="50000"/>
                    </a:prstClr>
                  </a:innerShdw>
                </a:effectLst>
                <a:cs typeface="PT Bold Heading" pitchFamily="2" charset="-78"/>
              </a:rPr>
              <a:t>المثلی</a:t>
            </a:r>
            <a:r>
              <a:rPr lang="ar-EG" sz="4000" dirty="0">
                <a:solidFill>
                  <a:srgbClr val="00B050"/>
                </a:solidFill>
                <a:effectLst>
                  <a:innerShdw blurRad="63500" dist="50800" dir="13500000">
                    <a:prstClr val="black">
                      <a:alpha val="50000"/>
                    </a:prstClr>
                  </a:innerShdw>
                </a:effectLst>
                <a:cs typeface="PT Bold Heading" pitchFamily="2" charset="-78"/>
              </a:rPr>
              <a:t>) بوجه عام وفي ظروف خاصة.</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2212185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3600" dirty="0">
                <a:solidFill>
                  <a:srgbClr val="00B050"/>
                </a:solidFill>
                <a:effectLst>
                  <a:innerShdw blurRad="63500" dist="50800" dir="13500000">
                    <a:prstClr val="black">
                      <a:alpha val="50000"/>
                    </a:prstClr>
                  </a:innerShdw>
                </a:effectLst>
                <a:cs typeface="PT Bold Heading" pitchFamily="2" charset="-78"/>
              </a:rPr>
              <a:t>وأما المقالة الخامسة فبحث فيها فى الثورات وأسبابها العامة، والثورات في دول خاصة وكيف يمكن تلافيها.</a:t>
            </a:r>
          </a:p>
          <a:p>
            <a:pPr algn="ctr"/>
            <a:endParaRPr lang="ar-EG" sz="3600" dirty="0" smtClean="0">
              <a:solidFill>
                <a:srgbClr val="00B050"/>
              </a:solidFill>
              <a:effectLst>
                <a:innerShdw blurRad="63500" dist="50800" dir="13500000">
                  <a:prstClr val="black">
                    <a:alpha val="50000"/>
                  </a:prstClr>
                </a:innerShdw>
              </a:effectLst>
              <a:cs typeface="PT Bold Heading" pitchFamily="2" charset="-78"/>
            </a:endParaRPr>
          </a:p>
          <a:p>
            <a:pPr algn="ctr"/>
            <a:r>
              <a:rPr lang="ar-EG" sz="3600" dirty="0" smtClean="0">
                <a:solidFill>
                  <a:srgbClr val="00B050"/>
                </a:solidFill>
                <a:effectLst>
                  <a:innerShdw blurRad="63500" dist="50800" dir="13500000">
                    <a:prstClr val="black">
                      <a:alpha val="50000"/>
                    </a:prstClr>
                  </a:innerShdw>
                </a:effectLst>
                <a:cs typeface="PT Bold Heading" pitchFamily="2" charset="-78"/>
              </a:rPr>
              <a:t>يصح </a:t>
            </a:r>
            <a:r>
              <a:rPr lang="ar-EG" sz="3600" dirty="0">
                <a:solidFill>
                  <a:srgbClr val="00B050"/>
                </a:solidFill>
                <a:effectLst>
                  <a:innerShdw blurRad="63500" dist="50800" dir="13500000">
                    <a:prstClr val="black">
                      <a:alpha val="50000"/>
                    </a:prstClr>
                  </a:innerShdw>
                </a:effectLst>
                <a:cs typeface="PT Bold Heading" pitchFamily="2" charset="-78"/>
              </a:rPr>
              <a:t>أن نسميه بالتاريخ الطبيعي للثورات . سأل أرسطو نفسه عن أسباب الثورات، ومشخصاتها، وطرق علاجها، بالمنهج الذي يتبعه الطبيب في تشخيص مرض من الأمراض ثم علاجه</a:t>
            </a:r>
            <a:r>
              <a:rPr lang="ar-EG" sz="3600" dirty="0" smtClean="0">
                <a:solidFill>
                  <a:srgbClr val="00B050"/>
                </a:solidFill>
                <a:effectLst>
                  <a:innerShdw blurRad="63500" dist="50800" dir="13500000">
                    <a:prstClr val="black">
                      <a:alpha val="50000"/>
                    </a:prstClr>
                  </a:innerShdw>
                </a:effectLst>
                <a:cs typeface="PT Bold Heading" pitchFamily="2" charset="-78"/>
              </a:rPr>
              <a:t>،......</a:t>
            </a:r>
            <a:endParaRPr lang="ar-EG" sz="36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039130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EG" sz="3600" dirty="0">
                <a:solidFill>
                  <a:srgbClr val="00B050"/>
                </a:solidFill>
                <a:effectLst>
                  <a:innerShdw blurRad="63500" dist="50800" dir="13500000">
                    <a:prstClr val="black">
                      <a:alpha val="50000"/>
                    </a:prstClr>
                  </a:innerShdw>
                </a:effectLst>
                <a:cs typeface="PT Bold Heading" pitchFamily="2" charset="-78"/>
              </a:rPr>
              <a:t>تساءل أرسطو لماذا تحدث الثورات؟ فكان الجواب أن السبب هو انعدام المساواة الاجتماعية، والتضارب بين وجهات النظر السياسية التي قد تكون مزمنة متغلغلة في تاريخ الأمة، وبين الأحداث العارضة المشيرة التي تحدث الثورة، ثم يتساءل أرسطو كيف يمكن الحيلولة دون وقوع هذه الكوارث. </a:t>
            </a:r>
            <a:endParaRPr lang="ar-EG" sz="36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8010290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3600" dirty="0">
                <a:solidFill>
                  <a:srgbClr val="00B050"/>
                </a:solidFill>
                <a:effectLst>
                  <a:innerShdw blurRad="63500" dist="50800" dir="13500000">
                    <a:prstClr val="black">
                      <a:alpha val="50000"/>
                    </a:prstClr>
                  </a:innerShdw>
                </a:effectLst>
                <a:cs typeface="PT Bold Heading" pitchFamily="2" charset="-78"/>
              </a:rPr>
              <a:t>وأما المقالة الخامسة فبحث فيها فى الثورات وأسبابها العامة، والثورات في دول خاصة وكيف يمكن تلافيها.</a:t>
            </a:r>
          </a:p>
          <a:p>
            <a:pPr algn="ctr"/>
            <a:r>
              <a:rPr lang="ar-EG" sz="3600" dirty="0">
                <a:solidFill>
                  <a:srgbClr val="00B050"/>
                </a:solidFill>
                <a:effectLst>
                  <a:innerShdw blurRad="63500" dist="50800" dir="13500000">
                    <a:prstClr val="black">
                      <a:alpha val="50000"/>
                    </a:prstClr>
                  </a:innerShdw>
                </a:effectLst>
                <a:cs typeface="PT Bold Heading" pitchFamily="2" charset="-78"/>
              </a:rPr>
              <a:t>يصح أن نسميه بالتاريخ الطبيعي للثورات . سأل أرسطو نفسه عن أسباب الثورات، ومشخصاتها، وطرق علاجها، بالمنهج الذي يتبعه الطبيب في تشخيص مرض من الأمراض ثم علاجه، تسأل أرسطو لماذا تحدث الثورات؟ فكان الجواب أن السبب هو انعدام المساواة الاجتماعية، والتضارب بين وجهات النظر السياسية التي قد تكون مزمنة متغلغلة في تاريخ الأمة، وبين الأحداث العارضة المشيرة التي تحدث الثورة</a:t>
            </a:r>
            <a:r>
              <a:rPr lang="ar-EG" sz="3600" dirty="0" smtClean="0">
                <a:solidFill>
                  <a:srgbClr val="00B050"/>
                </a:solidFill>
                <a:effectLst>
                  <a:innerShdw blurRad="63500" dist="50800" dir="13500000">
                    <a:prstClr val="black">
                      <a:alpha val="50000"/>
                    </a:prstClr>
                  </a:innerShdw>
                </a:effectLst>
                <a:cs typeface="PT Bold Heading" pitchFamily="2" charset="-78"/>
              </a:rPr>
              <a:t>،....</a:t>
            </a:r>
            <a:endParaRPr lang="ar-EG" sz="36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29418912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3600" dirty="0">
                <a:solidFill>
                  <a:srgbClr val="00B050"/>
                </a:solidFill>
                <a:effectLst>
                  <a:innerShdw blurRad="63500" dist="50800" dir="13500000">
                    <a:prstClr val="black">
                      <a:alpha val="50000"/>
                    </a:prstClr>
                  </a:innerShdw>
                </a:effectLst>
                <a:cs typeface="PT Bold Heading" pitchFamily="2" charset="-78"/>
              </a:rPr>
              <a:t>ثم يتساءل أرسطو كيف يمكن الحيلولة دون وقوع هذه الكوارث. ويجيب بأننا يجب أن نتحاشى الظلم في معاملة الشعب، وتعمل على إيجاد التعاطف بين الحكام والمحكومين. وتراقب العوامل الهدامة في كيان المجتمع بعين ساهرة، وتعدل بين وقت وآخر شروط الملكية، ولا تسمح لفرد من الأفراد أو طبقة من الطبقات بطغيان النفوذ، وأن تقاوم فساد الحكام ونصطنع الاعتدال في كل شيء، وأن من يقرأ المقالة برمتها ليعجب من استقصاء تفكير أرسطو وشموله كما يعجب بمسايرته للتفكير الحديث، بل أن كتاب السياسة ليصلح اليوم أن يكون مرجعا لكل من يدرس نظم الحكم والإدارة.</a:t>
            </a:r>
            <a:endParaRPr lang="ar-EG" sz="36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9629319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3600" dirty="0">
                <a:solidFill>
                  <a:srgbClr val="00B050"/>
                </a:solidFill>
                <a:effectLst>
                  <a:innerShdw blurRad="63500" dist="50800" dir="13500000">
                    <a:prstClr val="black">
                      <a:alpha val="50000"/>
                    </a:prstClr>
                  </a:innerShdw>
                </a:effectLst>
                <a:cs typeface="PT Bold Heading" pitchFamily="2" charset="-78"/>
              </a:rPr>
              <a:t>ويجيب بأننا يجب أن نتحاشى الظلم في معاملة الشعب، وتعمل على إيجاد التعاطف بين الحكام والمحكومين. وتراقب العوامل الهدامة في كيان المجتمع بعين ساهرة، وتعدل بين وقت وآخر شروط الملكية، ولا تسمح لفرد من الأفراد أو طبقة من الطبقات بطغيان النفوذ، وأن تقاوم فساد الحكام ونصطنع الاعتدال في كل شيء، وأن من يقرأ المقالة برمتها ليعجب من استقصاء تفكير أرسطو وشموله كما يعجب بمسايرته للتفكير الحديث، بل أن كتاب السياسة ليصلح اليوم أن يكون مرجعا لكل من يدرس نظم الحكم والإدارة.</a:t>
            </a:r>
            <a:endParaRPr lang="ar-EG" sz="36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29418912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600" dirty="0">
                <a:solidFill>
                  <a:srgbClr val="00B050"/>
                </a:solidFill>
                <a:effectLst>
                  <a:innerShdw blurRad="63500" dist="50800" dir="13500000">
                    <a:prstClr val="black">
                      <a:alpha val="50000"/>
                    </a:prstClr>
                  </a:innerShdw>
                </a:effectLst>
                <a:cs typeface="PT Bold Heading" pitchFamily="2" charset="-78"/>
              </a:rPr>
              <a:t>وبحث في المقالة السادسة في تأليف الحكومات الديمقراطية </a:t>
            </a:r>
            <a:r>
              <a:rPr lang="ar-EG" sz="3600" dirty="0" err="1">
                <a:solidFill>
                  <a:srgbClr val="00B050"/>
                </a:solidFill>
                <a:effectLst>
                  <a:innerShdw blurRad="63500" dist="50800" dir="13500000">
                    <a:prstClr val="black">
                      <a:alpha val="50000"/>
                    </a:prstClr>
                  </a:innerShdw>
                </a:effectLst>
                <a:cs typeface="PT Bold Heading" pitchFamily="2" charset="-78"/>
              </a:rPr>
              <a:t>والاوليجركية</a:t>
            </a:r>
            <a:r>
              <a:rPr lang="ar-EG" sz="3600" dirty="0">
                <a:solidFill>
                  <a:srgbClr val="00B050"/>
                </a:solidFill>
                <a:effectLst>
                  <a:innerShdw blurRad="63500" dist="50800" dir="13500000">
                    <a:prstClr val="black">
                      <a:alpha val="50000"/>
                    </a:prstClr>
                  </a:innerShdw>
                </a:effectLst>
                <a:cs typeface="PT Bold Heading" pitchFamily="2" charset="-78"/>
              </a:rPr>
              <a:t>.</a:t>
            </a:r>
          </a:p>
          <a:p>
            <a:pPr algn="just"/>
            <a:endParaRPr lang="ar-EG" sz="6000" dirty="0" smtClean="0">
              <a:solidFill>
                <a:srgbClr val="00B050"/>
              </a:solidFill>
              <a:effectLst>
                <a:innerShdw blurRad="63500" dist="50800" dir="13500000">
                  <a:prstClr val="black">
                    <a:alpha val="50000"/>
                  </a:prstClr>
                </a:innerShdw>
              </a:effectLst>
              <a:cs typeface="PT Bold Heading" pitchFamily="2" charset="-78"/>
            </a:endParaRPr>
          </a:p>
          <a:p>
            <a:pPr algn="just"/>
            <a:r>
              <a:rPr lang="ar-EG" sz="3600" dirty="0" smtClean="0">
                <a:solidFill>
                  <a:srgbClr val="00B050"/>
                </a:solidFill>
                <a:effectLst>
                  <a:innerShdw blurRad="63500" dist="50800" dir="13500000">
                    <a:prstClr val="black">
                      <a:alpha val="50000"/>
                    </a:prstClr>
                  </a:innerShdw>
                </a:effectLst>
                <a:cs typeface="PT Bold Heading" pitchFamily="2" charset="-78"/>
              </a:rPr>
              <a:t>وبحث </a:t>
            </a:r>
            <a:r>
              <a:rPr lang="ar-EG" sz="3600" dirty="0">
                <a:solidFill>
                  <a:srgbClr val="00B050"/>
                </a:solidFill>
                <a:effectLst>
                  <a:innerShdw blurRad="63500" dist="50800" dir="13500000">
                    <a:prstClr val="black">
                      <a:alpha val="50000"/>
                    </a:prstClr>
                  </a:innerShdw>
                </a:effectLst>
                <a:cs typeface="PT Bold Heading" pitchFamily="2" charset="-78"/>
              </a:rPr>
              <a:t>في المقالة السابعة في الخير، ونظام التربية في المدنية المثالية، والغاية في التربية، وأدوارها الأولى.</a:t>
            </a:r>
          </a:p>
          <a:p>
            <a:pPr algn="just"/>
            <a:endParaRPr lang="ar-EG" sz="5400" dirty="0" smtClean="0">
              <a:solidFill>
                <a:srgbClr val="00B050"/>
              </a:solidFill>
              <a:effectLst>
                <a:innerShdw blurRad="63500" dist="50800" dir="13500000">
                  <a:prstClr val="black">
                    <a:alpha val="50000"/>
                  </a:prstClr>
                </a:innerShdw>
              </a:effectLst>
              <a:cs typeface="PT Bold Heading" pitchFamily="2" charset="-78"/>
            </a:endParaRPr>
          </a:p>
          <a:p>
            <a:pPr algn="just"/>
            <a:r>
              <a:rPr lang="ar-EG" sz="3600" dirty="0" smtClean="0">
                <a:solidFill>
                  <a:srgbClr val="00B050"/>
                </a:solidFill>
                <a:effectLst>
                  <a:innerShdw blurRad="63500" dist="50800" dir="13500000">
                    <a:prstClr val="black">
                      <a:alpha val="50000"/>
                    </a:prstClr>
                  </a:innerShdw>
                </a:effectLst>
                <a:cs typeface="PT Bold Heading" pitchFamily="2" charset="-78"/>
              </a:rPr>
              <a:t>وجاءت </a:t>
            </a:r>
            <a:r>
              <a:rPr lang="ar-EG" sz="3600" dirty="0">
                <a:solidFill>
                  <a:srgbClr val="00B050"/>
                </a:solidFill>
                <a:effectLst>
                  <a:innerShdw blurRad="63500" dist="50800" dir="13500000">
                    <a:prstClr val="black">
                      <a:alpha val="50000"/>
                    </a:prstClr>
                  </a:innerShdw>
                </a:effectLst>
                <a:cs typeface="PT Bold Heading" pitchFamily="2" charset="-78"/>
              </a:rPr>
              <a:t>المقالة الثامنة تتمة البحث في النظام المثالى للتربية، مع ذكر شيء من الموسيقى والألعاب الرياضية. </a:t>
            </a:r>
            <a:endParaRPr lang="ar-EG" sz="36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41107020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600" dirty="0">
                <a:solidFill>
                  <a:srgbClr val="00B050"/>
                </a:solidFill>
                <a:effectLst>
                  <a:innerShdw blurRad="63500" dist="50800" dir="13500000">
                    <a:prstClr val="black">
                      <a:alpha val="50000"/>
                    </a:prstClr>
                  </a:innerShdw>
                </a:effectLst>
                <a:cs typeface="PT Bold Heading" pitchFamily="2" charset="-78"/>
              </a:rPr>
              <a:t>ما يجب أن نلاحظه هو أن عيوب أرسطو، كعيوب غيره من الناس دائما، ترجع إلى ظروفه الاجتماعية إلى حد كبير، فإن الإنسان مهما بلغ من العظمة والقدرة على الابتكار لا يستطيع التغلب على القيود التي يفرضها عليه الزمان والمكان اللذان يعيش فيهما. فمن القيود التي حدث من نظر أرسطو ما يرجع إلى صغر الدولة في النظام اليونان، فإن الدولة بلغت من الصغر أنها انحصرت في المدينة وضواحيها.</a:t>
            </a:r>
            <a:endParaRPr lang="ar-EG" sz="36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7151181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a:solidFill>
                  <a:srgbClr val="C00000"/>
                </a:solidFill>
                <a:cs typeface="PT Bold Heading" pitchFamily="2" charset="-78"/>
              </a:rPr>
              <a:t>وأسوأ ما يؤخذ على أرسطو ما يتصل بنظام الرق، وقد اعتبره أمرا طبيعيا حيث يقول: </a:t>
            </a:r>
          </a:p>
          <a:p>
            <a:pPr algn="ctr"/>
            <a:endParaRPr lang="ar-EG" sz="4400" dirty="0" smtClean="0">
              <a:solidFill>
                <a:srgbClr val="C00000"/>
              </a:solidFill>
              <a:cs typeface="PT Bold Heading" pitchFamily="2" charset="-78"/>
            </a:endParaRPr>
          </a:p>
          <a:p>
            <a:pPr algn="ctr"/>
            <a:r>
              <a:rPr lang="ar-SA" sz="4400" dirty="0" smtClean="0">
                <a:solidFill>
                  <a:srgbClr val="C00000"/>
                </a:solidFill>
                <a:cs typeface="PT Bold Heading" pitchFamily="2" charset="-78"/>
              </a:rPr>
              <a:t>وقد </a:t>
            </a:r>
            <a:r>
              <a:rPr lang="ar-SA" sz="4400" dirty="0">
                <a:solidFill>
                  <a:srgbClr val="C00000"/>
                </a:solidFill>
                <a:cs typeface="PT Bold Heading" pitchFamily="2" charset="-78"/>
              </a:rPr>
              <a:t>وضح إذن أن بعض الناس أحرار بطبيعتهم وأن يعضهم أرقاء بطبيعتهم وأن الرق حق على هؤلاء وهم أهل له.</a:t>
            </a:r>
          </a:p>
          <a:p>
            <a:pPr algn="ctr"/>
            <a:endParaRPr lang="ar-EG" sz="4400" dirty="0" smtClean="0">
              <a:solidFill>
                <a:srgbClr val="C00000"/>
              </a:solidFill>
              <a:cs typeface="PT Bold Heading" pitchFamily="2" charset="-78"/>
            </a:endParaRPr>
          </a:p>
          <a:p>
            <a:pPr algn="ctr"/>
            <a:r>
              <a:rPr lang="ar-SA" sz="4400" dirty="0" smtClean="0">
                <a:solidFill>
                  <a:srgbClr val="C00000"/>
                </a:solidFill>
                <a:cs typeface="PT Bold Heading" pitchFamily="2" charset="-78"/>
              </a:rPr>
              <a:t>وقد </a:t>
            </a:r>
            <a:r>
              <a:rPr lang="ar-SA" sz="4400" dirty="0">
                <a:solidFill>
                  <a:srgbClr val="C00000"/>
                </a:solidFill>
                <a:cs typeface="PT Bold Heading" pitchFamily="2" charset="-78"/>
              </a:rPr>
              <a:t>كان أرسطو مؤمنا كل الإيمان بهذه الأفكار.</a:t>
            </a:r>
            <a:endParaRPr lang="ar-SA" sz="4400" dirty="0">
              <a:solidFill>
                <a:srgbClr val="C00000"/>
              </a:solidFill>
              <a:cs typeface="PT Bold Heading" pitchFamily="2" charset="-78"/>
            </a:endParaRPr>
          </a:p>
        </p:txBody>
      </p:sp>
    </p:spTree>
    <p:extLst>
      <p:ext uri="{BB962C8B-B14F-4D97-AF65-F5344CB8AC3E}">
        <p14:creationId xmlns:p14="http://schemas.microsoft.com/office/powerpoint/2010/main" val="271377550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Rectangle 2"/>
          <p:cNvSpPr/>
          <p:nvPr/>
        </p:nvSpPr>
        <p:spPr>
          <a:xfrm>
            <a:off x="971600" y="1268760"/>
            <a:ext cx="7344816" cy="396044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6600" dirty="0">
                <a:solidFill>
                  <a:srgbClr val="C00000"/>
                </a:solidFill>
                <a:cs typeface="PT Bold Heading" pitchFamily="2" charset="-78"/>
              </a:rPr>
              <a:t>السياسة</a:t>
            </a:r>
            <a:endParaRPr lang="ar-EG" sz="6600" dirty="0">
              <a:solidFill>
                <a:srgbClr val="C00000"/>
              </a:solidFill>
              <a:cs typeface="PT Bold Heading" pitchFamily="2" charset="-78"/>
            </a:endParaRPr>
          </a:p>
        </p:txBody>
      </p:sp>
    </p:spTree>
    <p:extLst>
      <p:ext uri="{BB962C8B-B14F-4D97-AF65-F5344CB8AC3E}">
        <p14:creationId xmlns:p14="http://schemas.microsoft.com/office/powerpoint/2010/main" val="20967567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600" dirty="0">
                <a:solidFill>
                  <a:srgbClr val="00B050"/>
                </a:solidFill>
                <a:effectLst>
                  <a:innerShdw blurRad="63500" dist="50800" dir="13500000">
                    <a:prstClr val="black">
                      <a:alpha val="50000"/>
                    </a:prstClr>
                  </a:innerShdw>
                </a:effectLst>
                <a:cs typeface="PT Bold Heading" pitchFamily="2" charset="-78"/>
              </a:rPr>
              <a:t>ولا يزال يساورنا </a:t>
            </a:r>
            <a:r>
              <a:rPr lang="ar-EG" sz="3600" dirty="0" err="1">
                <a:solidFill>
                  <a:srgbClr val="00B050"/>
                </a:solidFill>
                <a:effectLst>
                  <a:innerShdw blurRad="63500" dist="50800" dir="13500000">
                    <a:prstClr val="black">
                      <a:alpha val="50000"/>
                    </a:prstClr>
                  </a:innerShdw>
                </a:effectLst>
                <a:cs typeface="PT Bold Heading" pitchFamily="2" charset="-78"/>
              </a:rPr>
              <a:t>شیء</a:t>
            </a:r>
            <a:r>
              <a:rPr lang="ar-EG" sz="3600" dirty="0">
                <a:solidFill>
                  <a:srgbClr val="00B050"/>
                </a:solidFill>
                <a:effectLst>
                  <a:innerShdw blurRad="63500" dist="50800" dir="13500000">
                    <a:prstClr val="black">
                      <a:alpha val="50000"/>
                    </a:prstClr>
                  </a:innerShdw>
                </a:effectLst>
                <a:cs typeface="PT Bold Heading" pitchFamily="2" charset="-78"/>
              </a:rPr>
              <a:t> من القلق له ما يبرره، وذلك عندما نسأل أنفسنا: كيف يتكلم فيلسوف كبير وحكيم عظيم كأرسطو عن طبقة من البشر يسميهم الأرقاء بمثل ما يتكلم به؟ لقد وجد الرق في العالم منذ القدم، ووجد في أثينا على نحو حسبه </a:t>
            </a:r>
            <a:r>
              <a:rPr lang="ar-EG" sz="3600" dirty="0" err="1">
                <a:solidFill>
                  <a:srgbClr val="00B050"/>
                </a:solidFill>
                <a:effectLst>
                  <a:innerShdw blurRad="63500" dist="50800" dir="13500000">
                    <a:prstClr val="black">
                      <a:alpha val="50000"/>
                    </a:prstClr>
                  </a:innerShdw>
                </a:effectLst>
                <a:cs typeface="PT Bold Heading" pitchFamily="2" charset="-78"/>
              </a:rPr>
              <a:t>الآثينون</a:t>
            </a:r>
            <a:r>
              <a:rPr lang="ar-EG" sz="3600" dirty="0">
                <a:solidFill>
                  <a:srgbClr val="00B050"/>
                </a:solidFill>
                <a:effectLst>
                  <a:innerShdw blurRad="63500" dist="50800" dir="13500000">
                    <a:prstClr val="black">
                      <a:alpha val="50000"/>
                    </a:prstClr>
                  </a:innerShdw>
                </a:effectLst>
                <a:cs typeface="PT Bold Heading" pitchFamily="2" charset="-78"/>
              </a:rPr>
              <a:t> جزءا من نظام الطبيعة. </a:t>
            </a:r>
            <a:endParaRPr lang="ar-EG" sz="3600" dirty="0" smtClean="0">
              <a:solidFill>
                <a:srgbClr val="00B050"/>
              </a:solidFill>
              <a:effectLst>
                <a:innerShdw blurRad="63500" dist="50800" dir="13500000">
                  <a:prstClr val="black">
                    <a:alpha val="50000"/>
                  </a:prstClr>
                </a:innerShdw>
              </a:effectLst>
              <a:cs typeface="PT Bold Heading" pitchFamily="2" charset="-78"/>
            </a:endParaRPr>
          </a:p>
          <a:p>
            <a:pPr algn="just"/>
            <a:endParaRPr lang="ar-EG" sz="3600" dirty="0">
              <a:solidFill>
                <a:srgbClr val="00B050"/>
              </a:solidFill>
              <a:effectLst>
                <a:innerShdw blurRad="63500" dist="50800" dir="13500000">
                  <a:prstClr val="black">
                    <a:alpha val="50000"/>
                  </a:prstClr>
                </a:innerShdw>
              </a:effectLst>
              <a:cs typeface="PT Bold Heading" pitchFamily="2" charset="-78"/>
            </a:endParaRPr>
          </a:p>
          <a:p>
            <a:pPr algn="just"/>
            <a:r>
              <a:rPr lang="ar-EG" sz="3600" dirty="0" smtClean="0">
                <a:solidFill>
                  <a:srgbClr val="00B050"/>
                </a:solidFill>
                <a:effectLst>
                  <a:innerShdw blurRad="63500" dist="50800" dir="13500000">
                    <a:prstClr val="black">
                      <a:alpha val="50000"/>
                    </a:prstClr>
                  </a:innerShdw>
                </a:effectLst>
                <a:cs typeface="PT Bold Heading" pitchFamily="2" charset="-78"/>
              </a:rPr>
              <a:t>ولهذا </a:t>
            </a:r>
            <a:r>
              <a:rPr lang="ar-EG" sz="3600" dirty="0">
                <a:solidFill>
                  <a:srgbClr val="00B050"/>
                </a:solidFill>
                <a:effectLst>
                  <a:innerShdw blurRad="63500" dist="50800" dir="13500000">
                    <a:prstClr val="black">
                      <a:alpha val="50000"/>
                    </a:prstClr>
                  </a:innerShdw>
                </a:effectLst>
                <a:cs typeface="PT Bold Heading" pitchFamily="2" charset="-78"/>
              </a:rPr>
              <a:t>السبب يمكننا أن نقول أن أثينا لم تكن في وقت من الأوقات ديمقراطية شعبية، بل كانت </a:t>
            </a:r>
            <a:r>
              <a:rPr lang="ar-EG" sz="3600" dirty="0" err="1">
                <a:solidFill>
                  <a:srgbClr val="00B050"/>
                </a:solidFill>
                <a:effectLst>
                  <a:innerShdw blurRad="63500" dist="50800" dir="13500000">
                    <a:prstClr val="black">
                      <a:alpha val="50000"/>
                    </a:prstClr>
                  </a:innerShdw>
                </a:effectLst>
                <a:cs typeface="PT Bold Heading" pitchFamily="2" charset="-78"/>
              </a:rPr>
              <a:t>اوليجاركية</a:t>
            </a:r>
            <a:r>
              <a:rPr lang="ar-EG" sz="3600" dirty="0">
                <a:solidFill>
                  <a:srgbClr val="00B050"/>
                </a:solidFill>
                <a:effectLst>
                  <a:innerShdw blurRad="63500" dist="50800" dir="13500000">
                    <a:prstClr val="black">
                      <a:alpha val="50000"/>
                    </a:prstClr>
                  </a:innerShdw>
                </a:effectLst>
                <a:cs typeface="PT Bold Heading" pitchFamily="2" charset="-78"/>
              </a:rPr>
              <a:t> تتحكم في طائفة ضخمة من العبيد وتنتهزهم. </a:t>
            </a:r>
            <a:endParaRPr lang="ar-EG" sz="36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1364972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EG" sz="3800" dirty="0">
                <a:solidFill>
                  <a:srgbClr val="00B050"/>
                </a:solidFill>
                <a:effectLst>
                  <a:innerShdw blurRad="63500" dist="50800" dir="13500000">
                    <a:prstClr val="black">
                      <a:alpha val="50000"/>
                    </a:prstClr>
                  </a:innerShdw>
                </a:effectLst>
                <a:cs typeface="PT Bold Heading" pitchFamily="2" charset="-78"/>
              </a:rPr>
              <a:t>وليست أراء أرسطو في التجارة بأقل سذاجة من آراءه في الرق، ولكن لسنا بحاجة إلى أن نذهب إلى الماضي البعيد لنرى أن بعض المثقفين من الناس </a:t>
            </a:r>
            <a:r>
              <a:rPr lang="ar-EG" sz="3800" dirty="0" err="1">
                <a:solidFill>
                  <a:srgbClr val="00B050"/>
                </a:solidFill>
                <a:effectLst>
                  <a:innerShdw blurRad="63500" dist="50800" dir="13500000">
                    <a:prstClr val="black">
                      <a:alpha val="50000"/>
                    </a:prstClr>
                  </a:innerShdw>
                </a:effectLst>
                <a:cs typeface="PT Bold Heading" pitchFamily="2" charset="-78"/>
              </a:rPr>
              <a:t>كانو</a:t>
            </a:r>
            <a:r>
              <a:rPr lang="ar-EG" sz="3800" dirty="0">
                <a:solidFill>
                  <a:srgbClr val="00B050"/>
                </a:solidFill>
                <a:effectLst>
                  <a:innerShdw blurRad="63500" dist="50800" dir="13500000">
                    <a:prstClr val="black">
                      <a:alpha val="50000"/>
                    </a:prstClr>
                  </a:innerShdw>
                </a:effectLst>
                <a:cs typeface="PT Bold Heading" pitchFamily="2" charset="-78"/>
              </a:rPr>
              <a:t> يعتبرون ممارسة التجارة أمرا شائنا ضارا بالسمعة، وكانوا يزدرون التجار و بضاعتهم في منزلة غير منزلتهم يقول أرسطو: </a:t>
            </a:r>
          </a:p>
          <a:p>
            <a:pPr algn="ctr"/>
            <a:r>
              <a:rPr lang="ar-EG" sz="3800" dirty="0">
                <a:solidFill>
                  <a:srgbClr val="00B050"/>
                </a:solidFill>
                <a:effectLst>
                  <a:innerShdw blurRad="63500" dist="50800" dir="13500000">
                    <a:prstClr val="black">
                      <a:alpha val="50000"/>
                    </a:prstClr>
                  </a:innerShdw>
                </a:effectLst>
                <a:cs typeface="PT Bold Heading" pitchFamily="2" charset="-78"/>
              </a:rPr>
              <a:t>(</a:t>
            </a:r>
            <a:r>
              <a:rPr lang="ar-EG" sz="3800" dirty="0">
                <a:solidFill>
                  <a:srgbClr val="FF0000"/>
                </a:solidFill>
                <a:effectLst>
                  <a:innerShdw blurRad="63500" dist="50800" dir="13500000">
                    <a:prstClr val="black">
                      <a:alpha val="50000"/>
                    </a:prstClr>
                  </a:innerShdw>
                </a:effectLst>
                <a:cs typeface="PT Bold Heading" pitchFamily="2" charset="-78"/>
              </a:rPr>
              <a:t>أما وقد ذكرنا ما فيه الكفاية عن نظرية جمع الثروة فالبحث الآن في ناحيتها العملية. و النظر في مثل هذه المسائل خليق بالفيلسوف، أما ممارستها بالفعل ففيها شيء من الضيق و المشقة</a:t>
            </a:r>
            <a:r>
              <a:rPr lang="ar-EG" sz="3800" dirty="0">
                <a:solidFill>
                  <a:srgbClr val="00B050"/>
                </a:solidFill>
                <a:effectLst>
                  <a:innerShdw blurRad="63500" dist="50800" dir="13500000">
                    <a:prstClr val="black">
                      <a:alpha val="50000"/>
                    </a:prstClr>
                  </a:innerShdw>
                </a:effectLst>
                <a:cs typeface="PT Bold Heading" pitchFamily="2" charset="-78"/>
              </a:rPr>
              <a:t>)</a:t>
            </a:r>
            <a:endParaRPr lang="ar-EG" sz="38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4132875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ومن الغريب أن يكون أرسطو لا يكاد يشير إلى مسألة قرض المال على الرغم من كثرة قرض المال والصيارفة و الممولين في زمنه. وهو يذكر " الربا" من حيث هو وسيلة للحصول على المال, ولكنه لا يعلق عليه </a:t>
            </a:r>
            <a:r>
              <a:rPr lang="ar-SA" sz="3600" dirty="0" err="1">
                <a:solidFill>
                  <a:srgbClr val="C00000"/>
                </a:solidFill>
                <a:cs typeface="PT Bold Heading" pitchFamily="2" charset="-78"/>
              </a:rPr>
              <a:t>بشیء</a:t>
            </a:r>
            <a:r>
              <a:rPr lang="ar-SA" sz="3600" dirty="0">
                <a:solidFill>
                  <a:srgbClr val="C00000"/>
                </a:solidFill>
                <a:cs typeface="PT Bold Heading" pitchFamily="2" charset="-78"/>
              </a:rPr>
              <a:t> .</a:t>
            </a:r>
          </a:p>
          <a:p>
            <a:pPr algn="just"/>
            <a:endParaRPr lang="ar-EG" sz="3600" dirty="0" smtClean="0">
              <a:solidFill>
                <a:srgbClr val="C00000"/>
              </a:solidFill>
              <a:cs typeface="PT Bold Heading" pitchFamily="2" charset="-78"/>
            </a:endParaRPr>
          </a:p>
          <a:p>
            <a:pPr algn="just"/>
            <a:r>
              <a:rPr lang="ar-SA" sz="3600" dirty="0" smtClean="0">
                <a:solidFill>
                  <a:srgbClr val="C00000"/>
                </a:solidFill>
                <a:cs typeface="PT Bold Heading" pitchFamily="2" charset="-78"/>
              </a:rPr>
              <a:t>ومن </a:t>
            </a:r>
            <a:r>
              <a:rPr lang="ar-SA" sz="3600" dirty="0">
                <a:solidFill>
                  <a:srgbClr val="C00000"/>
                </a:solidFill>
                <a:cs typeface="PT Bold Heading" pitchFamily="2" charset="-78"/>
              </a:rPr>
              <a:t>الواضح أن أرسطو لم يكن عالما اقتصاديا و لم يكن من طبيعته فهم المسائل الاقتصادية كما كان من طبيعته إدراك المشاكل الاجتماعية والسياسية و لكن هذا يثير مشكلة غريبة, إذ الحقائق الاقتصادية قديمة قدم الحياة الاجتماعية ذاتها فلماذا اقتضى إدماجهما معا في العلم و الفلسفة وقتا طويلا؟</a:t>
            </a:r>
            <a:endParaRPr lang="ar-EG" sz="3600" dirty="0">
              <a:solidFill>
                <a:srgbClr val="C00000"/>
              </a:solidFill>
              <a:cs typeface="PT Bold Heading" pitchFamily="2" charset="-78"/>
            </a:endParaRPr>
          </a:p>
        </p:txBody>
      </p:sp>
    </p:spTree>
    <p:extLst>
      <p:ext uri="{BB962C8B-B14F-4D97-AF65-F5344CB8AC3E}">
        <p14:creationId xmlns:p14="http://schemas.microsoft.com/office/powerpoint/2010/main" val="405934843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4000" dirty="0">
                <a:solidFill>
                  <a:srgbClr val="C00000"/>
                </a:solidFill>
                <a:cs typeface="PT Bold Heading" pitchFamily="2" charset="-78"/>
              </a:rPr>
              <a:t>من البين أيضا أن نظريات أرسطو في السياسة لم تكن صحيحة، ولكنها لم تكن خاطئة في جوهرها كنظريات أفلاطون. ومن فضائل أرسطو ميله إلى التوفيق بين المتعارضات وهذا مما شفع له في قصور نظرياته، فإنها بعيدة عن الكمال، ولكنها قابلة لأن يصل بها إلى الكمال..</a:t>
            </a:r>
          </a:p>
          <a:p>
            <a:pPr algn="just"/>
            <a:endParaRPr lang="ar-SA" sz="4000" dirty="0">
              <a:solidFill>
                <a:srgbClr val="C00000"/>
              </a:solidFill>
              <a:cs typeface="PT Bold Heading" pitchFamily="2" charset="-78"/>
            </a:endParaRPr>
          </a:p>
        </p:txBody>
      </p:sp>
    </p:spTree>
    <p:extLst>
      <p:ext uri="{BB962C8B-B14F-4D97-AF65-F5344CB8AC3E}">
        <p14:creationId xmlns:p14="http://schemas.microsoft.com/office/powerpoint/2010/main" val="405934843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وتظهر دقة الفهم عند أرسطو في مناقشة الاشتراكية، والاشتراكية في نظره لا تفرض فرضا على الأمة، ولكن الأمة تقبل عليها إقبالا طبيعيا عندما تتحول ميول الناس إلى تحقيق الخير العام. وما وصل إليه أرسطو من نتائج في هذا الموضوع لا يزال صادقا حتى اليوم؛ فالمشاركة في الخيرات المادية مبدأ جليل، ولكنا لسنا أهلا للأخذ به، وإنما يجب ألا نأخذ به إلا بطريق التدريج وبمقدار ما نتهيأ له ونستحق.</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4000" dirty="0">
                <a:solidFill>
                  <a:srgbClr val="C00000"/>
                </a:solidFill>
                <a:cs typeface="PT Bold Heading" pitchFamily="2" charset="-78"/>
              </a:rPr>
              <a:t>هذا و قد كان ظهور كتاب السياسة لأرسطو قبل نهاية القرن الرابع (قبل الميلاد) حدثا هاما ولا تزال السياسة النظرية التي صاغتها عبقرية أرسطو في القرن الرابع قبل الميلاد في أول دور من أدوار نشأتها حتى اليوم، ولا نزال نواجه المشاكل التي </a:t>
            </a:r>
            <a:r>
              <a:rPr lang="ar-SA" sz="4000" dirty="0" err="1">
                <a:solidFill>
                  <a:srgbClr val="C00000"/>
                </a:solidFill>
                <a:cs typeface="PT Bold Heading" pitchFamily="2" charset="-78"/>
              </a:rPr>
              <a:t>واجهها</a:t>
            </a:r>
            <a:r>
              <a:rPr lang="ar-SA" sz="4000" dirty="0">
                <a:solidFill>
                  <a:srgbClr val="C00000"/>
                </a:solidFill>
                <a:cs typeface="PT Bold Heading" pitchFamily="2" charset="-78"/>
              </a:rPr>
              <a:t> كل من أرسطو و القديس توماس.</a:t>
            </a:r>
            <a:endParaRPr lang="ar-SA" sz="40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9600" dirty="0" smtClean="0">
                <a:solidFill>
                  <a:srgbClr val="C00000"/>
                </a:solidFill>
                <a:cs typeface="PT Bold Heading" pitchFamily="2" charset="-78"/>
              </a:rPr>
              <a:t>خاتمة</a:t>
            </a:r>
            <a:endParaRPr lang="ar-SA" sz="96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smtClean="0">
                <a:solidFill>
                  <a:srgbClr val="C00000"/>
                </a:solidFill>
                <a:cs typeface="PT Bold Heading" pitchFamily="2" charset="-78"/>
              </a:rPr>
              <a:t>كانت </a:t>
            </a:r>
            <a:r>
              <a:rPr lang="ar-SA" sz="3600" dirty="0">
                <a:solidFill>
                  <a:srgbClr val="C00000"/>
                </a:solidFill>
                <a:cs typeface="PT Bold Heading" pitchFamily="2" charset="-78"/>
              </a:rPr>
              <a:t>الثقافة اليونانية خصبة في إنتاجها الفني الغني خصوبة غير مألوفة، كما امتلأت كذلك بمشاهداتها المنوعة الدقيقة للظواهر الطبيعية، فدرس اليونانيون الطب والموسيقى، والفلك، الأرصاد الجوية، واللغة، والنظم السياسة بوسائل الدراسة القائمة وقتئذ، يضاف لذلك ما انتهى إليها الدارسون في هذه الميادين المنوعة ودمج في نظرة واحدة شاملة أصبحت منذ ذلك الحين جريا على سنة اليونان- تحمل اسم الفلسفة.</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60124413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جاء أرسطو وكان يمثل الدور الأخير من أدوار الحضارة اليونانية بالمعنى الدقيق لكلمة الحضارة، وقد أعطى نظرة في الوجود شاملة، وهيأ </a:t>
            </a:r>
            <a:r>
              <a:rPr lang="ar-SA" sz="3600" dirty="0" err="1">
                <a:solidFill>
                  <a:srgbClr val="C00000"/>
                </a:solidFill>
                <a:cs typeface="PT Bold Heading" pitchFamily="2" charset="-78"/>
              </a:rPr>
              <a:t>أعلی</a:t>
            </a:r>
            <a:r>
              <a:rPr lang="ar-SA" sz="3600" dirty="0">
                <a:solidFill>
                  <a:srgbClr val="C00000"/>
                </a:solidFill>
                <a:cs typeface="PT Bold Heading" pitchFamily="2" charset="-78"/>
              </a:rPr>
              <a:t> ما وصلت إليه الحضارة في كل تاريخها، حتى أن مهمة العصور التالية لم تتعدى الشرح والتفسير لهذا المذهب الذي جاء به.</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400" dirty="0">
                <a:solidFill>
                  <a:srgbClr val="C00000"/>
                </a:solidFill>
                <a:cs typeface="PT Bold Heading" pitchFamily="2" charset="-78"/>
              </a:rPr>
              <a:t>ولا نجد فرعا من فروع المعرفة لم يحط أرسطو بأصوله خبرا ولا نكاد نجد علما من العلوم لا يدين بالفضل لمعلم الإنسانية الأول، في الفلسفة أو المنطق أو الأخلاق أو السياسة أو العلوم الطبيعية عامة وعلوم الحياة خاصة بل لقد نجح أرسطو في أن يجعل ما دونه من ضروب المعرفة فوق مستوى الشك والشبهة نحو عشرين قرنا. فقد كان في معالجته لعلوم الحياة يرفض التسليم بالبيانات التي ترد إليه من غيره دون أن يمحصها هو شخصيا، ولذلك صعدت أعماله للزمن على مر التاريخ وبقيت آراؤه وأعماله مرجعا يستقي منه الدارسون معلوماتهم لمدة ألفي عام لم يجد الزمان خلالها بمثله أبدا.</a:t>
            </a:r>
            <a:endParaRPr lang="ar-SA" sz="34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267882" y="869471"/>
              <a:ext cx="4432576"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الانتقال من علم الأخلاق إلى علم السياسة أمر طبيعى، لأنهما يبحثان في ميدان واحد، والأول يهتم بدراسة الفرد أكثر. ويبحث الثانى في خير الجماعة ولكن خير الجماعة مرتبط ارتباطا وثيقا بخير الأفراد الذين تتألف منهم الجماعة، ويستحيل فصل أحد الخيرين عن الآخر، بل ويستحيل وضع حد فاصل بين الاثنين في كثير من الأحيان إذ هما وجهان </a:t>
              </a:r>
              <a:r>
                <a:rPr lang="ar-EG" sz="3200" b="1" dirty="0" err="1">
                  <a:solidFill>
                    <a:srgbClr val="00B050"/>
                  </a:solidFill>
                  <a:cs typeface="PT Bold Heading" pitchFamily="2" charset="-78"/>
                </a:rPr>
                <a:t>لشیء</a:t>
              </a:r>
              <a:r>
                <a:rPr lang="ar-EG" sz="3200" b="1" dirty="0">
                  <a:solidFill>
                    <a:srgbClr val="00B050"/>
                  </a:solidFill>
                  <a:cs typeface="PT Bold Heading" pitchFamily="2" charset="-78"/>
                </a:rPr>
                <a:t> واحد: إذا نظرنا إليه من جانب كانت نظرتنا أخلاقية، وإذا نظرنا إليه من الجانب الآخر كانت سياسية. </a:t>
              </a:r>
              <a:endParaRPr lang="ar-EG" sz="3200" b="1" dirty="0">
                <a:solidFill>
                  <a:srgbClr val="00B050"/>
                </a:solidFill>
                <a:cs typeface="PT Bold Heading" pitchFamily="2" charset="-78"/>
              </a:endParaRPr>
            </a:p>
          </p:txBody>
        </p:sp>
      </p:grpSp>
    </p:spTree>
    <p:extLst>
      <p:ext uri="{BB962C8B-B14F-4D97-AF65-F5344CB8AC3E}">
        <p14:creationId xmlns:p14="http://schemas.microsoft.com/office/powerpoint/2010/main" val="3888579891"/>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والمنهج الفلسفي الذي اتبعه أرسطو في مؤلفاته العديدة هو منهج البحث العلمي الذي يبدأ بتحديد موضوع بحثه ثم يستعرض شتى الآراء التي أدلى بها سابقوه في هذا الموضوع لكي يتناولها بالتحليل والنقد مع الاهتمام بتحديد الصعوبات أو المسائل المشكلة التي يمكن أن تثار بخصوصها من أجل العمل على حلها في ضوء النتائج المستخلصة من الدراسة النقدية السالفة وفق لمنطق علمى صارم تتجلى فيه عقلية الفيلسوف المنظم الذي يعرف دائما إلى أية جهة هو متوجه.</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lnSpc>
                <a:spcPct val="150000"/>
              </a:lnSpc>
            </a:pPr>
            <a:r>
              <a:rPr lang="ar-EG" sz="6000" dirty="0">
                <a:solidFill>
                  <a:srgbClr val="FF0000"/>
                </a:solidFill>
                <a:effectLst>
                  <a:innerShdw blurRad="63500" dist="50800" dir="13500000">
                    <a:prstClr val="black">
                      <a:alpha val="50000"/>
                    </a:prstClr>
                  </a:innerShdw>
                </a:effectLst>
                <a:cs typeface="PT Bold Heading" pitchFamily="2" charset="-78"/>
              </a:rPr>
              <a:t>نتائج الاتجاه التجريبي </a:t>
            </a:r>
            <a:endParaRPr lang="ar-EG" sz="6000" dirty="0" smtClean="0">
              <a:solidFill>
                <a:srgbClr val="FF0000"/>
              </a:solidFill>
              <a:effectLst>
                <a:innerShdw blurRad="63500" dist="50800" dir="13500000">
                  <a:prstClr val="black">
                    <a:alpha val="50000"/>
                  </a:prstClr>
                </a:innerShdw>
              </a:effectLst>
              <a:cs typeface="PT Bold Heading" pitchFamily="2" charset="-78"/>
            </a:endParaRPr>
          </a:p>
          <a:p>
            <a:pPr algn="ctr">
              <a:lnSpc>
                <a:spcPct val="150000"/>
              </a:lnSpc>
            </a:pPr>
            <a:r>
              <a:rPr lang="ar-EG" sz="6000" dirty="0" smtClean="0">
                <a:solidFill>
                  <a:srgbClr val="FF0000"/>
                </a:solidFill>
                <a:effectLst>
                  <a:innerShdw blurRad="63500" dist="50800" dir="13500000">
                    <a:prstClr val="black">
                      <a:alpha val="50000"/>
                    </a:prstClr>
                  </a:innerShdw>
                </a:effectLst>
                <a:cs typeface="PT Bold Heading" pitchFamily="2" charset="-78"/>
              </a:rPr>
              <a:t>في </a:t>
            </a:r>
            <a:r>
              <a:rPr lang="ar-EG" sz="6000" dirty="0">
                <a:solidFill>
                  <a:srgbClr val="FF0000"/>
                </a:solidFill>
                <a:effectLst>
                  <a:innerShdw blurRad="63500" dist="50800" dir="13500000">
                    <a:prstClr val="black">
                      <a:alpha val="50000"/>
                    </a:prstClr>
                  </a:innerShdw>
                </a:effectLst>
                <a:cs typeface="PT Bold Heading" pitchFamily="2" charset="-78"/>
              </a:rPr>
              <a:t>فلسفة أرسطو </a:t>
            </a:r>
            <a:endParaRPr lang="ar-EG" sz="6000" dirty="0" smtClean="0">
              <a:solidFill>
                <a:srgbClr val="FF000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18257203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lnSpc>
                <a:spcPct val="150000"/>
              </a:lnSpc>
            </a:pPr>
            <a:r>
              <a:rPr lang="ar-EG" sz="4000" dirty="0" smtClean="0">
                <a:solidFill>
                  <a:srgbClr val="00B050"/>
                </a:solidFill>
                <a:effectLst>
                  <a:innerShdw blurRad="63500" dist="50800" dir="13500000">
                    <a:prstClr val="black">
                      <a:alpha val="50000"/>
                    </a:prstClr>
                  </a:innerShdw>
                </a:effectLst>
                <a:cs typeface="PT Bold Heading" pitchFamily="2" charset="-78"/>
              </a:rPr>
              <a:t>1. اختار </a:t>
            </a:r>
            <a:r>
              <a:rPr lang="ar-EG" sz="4000" dirty="0">
                <a:solidFill>
                  <a:srgbClr val="00B050"/>
                </a:solidFill>
                <a:effectLst>
                  <a:innerShdw blurRad="63500" dist="50800" dir="13500000">
                    <a:prstClr val="black">
                      <a:alpha val="50000"/>
                    </a:prstClr>
                  </a:innerShdw>
                </a:effectLst>
                <a:cs typeface="PT Bold Heading" pitchFamily="2" charset="-78"/>
              </a:rPr>
              <a:t>لنفسه طريقا خاصا ومنهجا واقعيا حسيا التزم به في معالجته القضايا الفلسفة الطبيعية وحاول تطبيقه في مجال العلم الإلهي والميتافيزيقيا بقدر ما تسمح به موضوعات هذا العلم المجردة</a:t>
            </a:r>
            <a:r>
              <a:rPr lang="ar-EG" sz="4000" dirty="0" smtClean="0">
                <a:solidFill>
                  <a:srgbClr val="00B050"/>
                </a:solidFill>
                <a:effectLst>
                  <a:innerShdw blurRad="63500" dist="50800" dir="13500000">
                    <a:prstClr val="black">
                      <a:alpha val="50000"/>
                    </a:prstClr>
                  </a:innerShdw>
                </a:effectLst>
                <a:cs typeface="PT Bold Heading" pitchFamily="2" charset="-78"/>
              </a:rPr>
              <a:t>.</a:t>
            </a:r>
          </a:p>
        </p:txBody>
      </p:sp>
    </p:spTree>
    <p:extLst>
      <p:ext uri="{BB962C8B-B14F-4D97-AF65-F5344CB8AC3E}">
        <p14:creationId xmlns:p14="http://schemas.microsoft.com/office/powerpoint/2010/main" val="1803691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lnSpc>
                <a:spcPct val="150000"/>
              </a:lnSpc>
            </a:pPr>
            <a:r>
              <a:rPr lang="ar-EG" sz="4000" dirty="0">
                <a:solidFill>
                  <a:srgbClr val="00B050"/>
                </a:solidFill>
                <a:effectLst>
                  <a:innerShdw blurRad="63500" dist="50800" dir="13500000">
                    <a:prstClr val="black">
                      <a:alpha val="50000"/>
                    </a:prstClr>
                  </a:innerShdw>
                </a:effectLst>
                <a:cs typeface="PT Bold Heading" pitchFamily="2" charset="-78"/>
              </a:rPr>
              <a:t>2.	كان فيلسوفنا فيلسوفا واقعيا أي أن الوجود المادي مقدم عنده على الوجود العقلي، وكانت النزعة التجريبية عند أرسطو ذات أثر كبير في فلسفته حيث اتجه إلى الواقع المحسوس محاولا تفسيره عن طريق الملاحظة والكشف المستمر.</a:t>
            </a:r>
            <a:endParaRPr lang="ar-EG" sz="4000" dirty="0" smtClean="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1635233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lnSpc>
                <a:spcPct val="150000"/>
              </a:lnSpc>
            </a:pPr>
            <a:r>
              <a:rPr lang="ar-EG" sz="4000" dirty="0">
                <a:solidFill>
                  <a:srgbClr val="00B050"/>
                </a:solidFill>
                <a:effectLst>
                  <a:innerShdw blurRad="63500" dist="50800" dir="13500000">
                    <a:prstClr val="black">
                      <a:alpha val="50000"/>
                    </a:prstClr>
                  </a:innerShdw>
                </a:effectLst>
                <a:cs typeface="PT Bold Heading" pitchFamily="2" charset="-78"/>
              </a:rPr>
              <a:t>3.	أغفل الرياضات تماما واستعاض عنها بموضوعات العالم الطبيعي إلى كانت ميدانا فسيحا لملاحظاته العلمية، و انتقد بشدة إدخال الرياضيات في الميتافيزيقيا فقد رأى أن علم الحساب و علم الهندسة لا يمكن أن يقويا بدون الموجود المحسوس.</a:t>
            </a:r>
            <a:endParaRPr lang="ar-EG" sz="4000" dirty="0" smtClean="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1635233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lnSpc>
                <a:spcPct val="150000"/>
              </a:lnSpc>
            </a:pPr>
            <a:r>
              <a:rPr lang="ar-EG" sz="3200" dirty="0">
                <a:solidFill>
                  <a:srgbClr val="00B050"/>
                </a:solidFill>
                <a:effectLst>
                  <a:innerShdw blurRad="63500" dist="50800" dir="13500000">
                    <a:prstClr val="black">
                      <a:alpha val="50000"/>
                    </a:prstClr>
                  </a:innerShdw>
                </a:effectLst>
                <a:cs typeface="PT Bold Heading" pitchFamily="2" charset="-78"/>
              </a:rPr>
              <a:t>4.	يتميز تفكيره بأنه منطقي إلى أقصى درجة، فيقوم على التحليل ولا يلجأ إلى التركيب إلا في النادر جدا. </a:t>
            </a:r>
            <a:r>
              <a:rPr lang="ar-EG" sz="3200" dirty="0" smtClean="0">
                <a:solidFill>
                  <a:srgbClr val="00B050"/>
                </a:solidFill>
                <a:effectLst>
                  <a:innerShdw blurRad="63500" dist="50800" dir="13500000">
                    <a:prstClr val="black">
                      <a:alpha val="50000"/>
                    </a:prstClr>
                  </a:innerShdw>
                </a:effectLst>
                <a:cs typeface="PT Bold Heading" pitchFamily="2" charset="-78"/>
              </a:rPr>
              <a:t>النزعة </a:t>
            </a:r>
            <a:r>
              <a:rPr lang="ar-EG" sz="3200" dirty="0">
                <a:solidFill>
                  <a:srgbClr val="00B050"/>
                </a:solidFill>
                <a:effectLst>
                  <a:innerShdw blurRad="63500" dist="50800" dir="13500000">
                    <a:prstClr val="black">
                      <a:alpha val="50000"/>
                    </a:prstClr>
                  </a:innerShdw>
                </a:effectLst>
                <a:cs typeface="PT Bold Heading" pitchFamily="2" charset="-78"/>
              </a:rPr>
              <a:t>المنطقية تسود كل نواحي التفكير الأرسطي حتى أن الفلسفة عند أرسطو كادت أن تنتهي إلى تحليل للمفهومات والمعاني وهذا ظاهر جدا في المنهج الذي اتبعه في نظرته إلى المسائل الفلسفية إذ كان يبدأ بتحليل </a:t>
            </a:r>
            <a:r>
              <a:rPr lang="ar-EG" sz="3200" dirty="0" err="1">
                <a:solidFill>
                  <a:srgbClr val="00B050"/>
                </a:solidFill>
                <a:effectLst>
                  <a:innerShdw blurRad="63500" dist="50800" dir="13500000">
                    <a:prstClr val="black">
                      <a:alpha val="50000"/>
                    </a:prstClr>
                  </a:innerShdw>
                </a:effectLst>
                <a:cs typeface="PT Bold Heading" pitchFamily="2" charset="-78"/>
              </a:rPr>
              <a:t>لفظی</a:t>
            </a:r>
            <a:r>
              <a:rPr lang="ar-EG" sz="3200" dirty="0">
                <a:solidFill>
                  <a:srgbClr val="00B050"/>
                </a:solidFill>
                <a:effectLst>
                  <a:innerShdw blurRad="63500" dist="50800" dir="13500000">
                    <a:prstClr val="black">
                      <a:alpha val="50000"/>
                    </a:prstClr>
                  </a:innerShdw>
                </a:effectLst>
                <a:cs typeface="PT Bold Heading" pitchFamily="2" charset="-78"/>
              </a:rPr>
              <a:t> لغوى للمفهوم، لهذا كان للأبحاث اللغوية نصيب كبير في تفكيره</a:t>
            </a:r>
            <a:r>
              <a:rPr lang="ar-EG" sz="3200" dirty="0" smtClean="0">
                <a:solidFill>
                  <a:srgbClr val="00B050"/>
                </a:solidFill>
                <a:effectLst>
                  <a:innerShdw blurRad="63500" dist="50800" dir="13500000">
                    <a:prstClr val="black">
                      <a:alpha val="50000"/>
                    </a:prstClr>
                  </a:innerShdw>
                </a:effectLst>
                <a:cs typeface="PT Bold Heading" pitchFamily="2" charset="-78"/>
              </a:rPr>
              <a:t>.</a:t>
            </a:r>
          </a:p>
        </p:txBody>
      </p:sp>
    </p:spTree>
    <p:extLst>
      <p:ext uri="{BB962C8B-B14F-4D97-AF65-F5344CB8AC3E}">
        <p14:creationId xmlns:p14="http://schemas.microsoft.com/office/powerpoint/2010/main" val="1635233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lnSpc>
                <a:spcPct val="150000"/>
              </a:lnSpc>
            </a:pPr>
            <a:r>
              <a:rPr lang="ar-EG" sz="4000" dirty="0" smtClean="0">
                <a:solidFill>
                  <a:srgbClr val="00B050"/>
                </a:solidFill>
                <a:effectLst>
                  <a:innerShdw blurRad="63500" dist="50800" dir="13500000">
                    <a:prstClr val="black">
                      <a:alpha val="50000"/>
                    </a:prstClr>
                  </a:innerShdw>
                </a:effectLst>
                <a:cs typeface="PT Bold Heading" pitchFamily="2" charset="-78"/>
              </a:rPr>
              <a:t>إلا </a:t>
            </a:r>
            <a:r>
              <a:rPr lang="ar-EG" sz="4000" dirty="0">
                <a:solidFill>
                  <a:srgbClr val="00B050"/>
                </a:solidFill>
                <a:effectLst>
                  <a:innerShdw blurRad="63500" dist="50800" dir="13500000">
                    <a:prstClr val="black">
                      <a:alpha val="50000"/>
                    </a:prstClr>
                  </a:innerShdw>
                </a:effectLst>
                <a:cs typeface="PT Bold Heading" pitchFamily="2" charset="-78"/>
              </a:rPr>
              <a:t>أن النزعة العلمية حاولت أن تخفف من حدة هذه النزعة المنطقية الصرفة القائمة على التحليل، فأضافت إلى التحليل التجربة والملاحظة.</a:t>
            </a:r>
            <a:endParaRPr lang="ar-EG" sz="4000" dirty="0" smtClean="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25563491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lnSpc>
                <a:spcPct val="150000"/>
              </a:lnSpc>
            </a:pPr>
            <a:r>
              <a:rPr lang="ar-EG" sz="4000" dirty="0">
                <a:solidFill>
                  <a:srgbClr val="00B050"/>
                </a:solidFill>
                <a:effectLst>
                  <a:innerShdw blurRad="63500" dist="50800" dir="13500000">
                    <a:prstClr val="black">
                      <a:alpha val="50000"/>
                    </a:prstClr>
                  </a:innerShdw>
                </a:effectLst>
                <a:cs typeface="PT Bold Heading" pitchFamily="2" charset="-78"/>
              </a:rPr>
              <a:t>5.	لتجربة دلالة خاصة عند أرسطو، واستخدم أرسطو نوعين من التجريب هما التجريب النظرى والتجريب المبني على الملاحظة.</a:t>
            </a:r>
            <a:endParaRPr lang="ar-EG" sz="4000" dirty="0" smtClean="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1635233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lnSpc>
                <a:spcPct val="150000"/>
              </a:lnSpc>
            </a:pPr>
            <a:r>
              <a:rPr lang="ar-EG" sz="4000" dirty="0">
                <a:solidFill>
                  <a:srgbClr val="00B050"/>
                </a:solidFill>
                <a:effectLst>
                  <a:innerShdw blurRad="63500" dist="50800" dir="13500000">
                    <a:prstClr val="black">
                      <a:alpha val="50000"/>
                    </a:prstClr>
                  </a:innerShdw>
                </a:effectLst>
                <a:cs typeface="PT Bold Heading" pitchFamily="2" charset="-78"/>
              </a:rPr>
              <a:t>6.	 فكرة الغائية التى تسيطر على كل فلسفة أرسطو فمن خلال فكرة الغائية يمكنك إدراك موقفه الفلسفي أو وجهة النظر التي يريدنا أن ننظر منها إلى العالم والأساس الذي تقوم عليه فكرة الغائية هذه هو أن الطبيعة لا تخلق شيئا عبثا لو يفيض عن الحاجة.</a:t>
            </a:r>
            <a:endParaRPr lang="ar-EG" sz="4000" dirty="0" smtClean="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1635233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lnSpc>
                <a:spcPct val="150000"/>
              </a:lnSpc>
            </a:pPr>
            <a:r>
              <a:rPr lang="ar-EG" sz="4000" dirty="0">
                <a:solidFill>
                  <a:srgbClr val="00B050"/>
                </a:solidFill>
                <a:effectLst>
                  <a:innerShdw blurRad="63500" dist="50800" dir="13500000">
                    <a:prstClr val="black">
                      <a:alpha val="50000"/>
                    </a:prstClr>
                  </a:innerShdw>
                </a:effectLst>
                <a:cs typeface="PT Bold Heading" pitchFamily="2" charset="-78"/>
              </a:rPr>
              <a:t>7.	يمتاز أنه لم يفرق بين العلم وبين الفلسفة فقد نظر إلى المذاهب الفلسفية نظرة شاملة بوصفها تكمل المذاهب العلمية.</a:t>
            </a:r>
            <a:endParaRPr lang="ar-EG" sz="4000" dirty="0" smtClean="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1635233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dirty="0">
                  <a:solidFill>
                    <a:srgbClr val="00B050"/>
                  </a:solidFill>
                  <a:cs typeface="PT Bold Heading" pitchFamily="2" charset="-78"/>
                </a:rPr>
                <a:t>والكتاب الذي يحمل هذا الاسم "الاقتصاد" في مجموعة مؤلفات أرسطو كتاب منحول ما في ذلك شك، جزء منه مأخوذ من أرسطو </a:t>
              </a:r>
              <a:r>
                <a:rPr lang="ar-EG" sz="3200" dirty="0" err="1">
                  <a:solidFill>
                    <a:srgbClr val="00B050"/>
                  </a:solidFill>
                  <a:cs typeface="PT Bold Heading" pitchFamily="2" charset="-78"/>
                </a:rPr>
                <a:t>لأنكيستوفون</a:t>
              </a:r>
              <a:r>
                <a:rPr lang="ar-EG" sz="3200" dirty="0">
                  <a:solidFill>
                    <a:srgbClr val="00B050"/>
                  </a:solidFill>
                  <a:cs typeface="PT Bold Heading" pitchFamily="2" charset="-78"/>
                </a:rPr>
                <a:t>، وربما كان من نتاج أواخر القرن الذي عاشا فيه، وجزء الأرجح أن مؤلفه يوناني من رجال العصر </a:t>
              </a:r>
              <a:r>
                <a:rPr lang="ar-EG" sz="3200" dirty="0" err="1">
                  <a:solidFill>
                    <a:srgbClr val="00B050"/>
                  </a:solidFill>
                  <a:cs typeface="PT Bold Heading" pitchFamily="2" charset="-78"/>
                </a:rPr>
                <a:t>الهليني</a:t>
              </a:r>
              <a:r>
                <a:rPr lang="ar-EG" sz="3200" dirty="0">
                  <a:solidFill>
                    <a:srgbClr val="00B050"/>
                  </a:solidFill>
                  <a:cs typeface="PT Bold Heading" pitchFamily="2" charset="-78"/>
                </a:rPr>
                <a:t> عاش في مصر أو في آسيا.</a:t>
              </a:r>
              <a:endParaRPr lang="ar-EG" sz="3200" dirty="0">
                <a:solidFill>
                  <a:srgbClr val="00B050"/>
                </a:solidFill>
                <a:cs typeface="PT Bold Heading" pitchFamily="2" charset="-78"/>
              </a:endParaRPr>
            </a:p>
          </p:txBody>
        </p:sp>
      </p:grpSp>
    </p:spTree>
    <p:extLst>
      <p:ext uri="{BB962C8B-B14F-4D97-AF65-F5344CB8AC3E}">
        <p14:creationId xmlns:p14="http://schemas.microsoft.com/office/powerpoint/2010/main" val="25200586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lnSpc>
                <a:spcPct val="150000"/>
              </a:lnSpc>
            </a:pPr>
            <a:r>
              <a:rPr lang="ar-EG" sz="4000" dirty="0">
                <a:solidFill>
                  <a:srgbClr val="00B050"/>
                </a:solidFill>
                <a:effectLst>
                  <a:innerShdw blurRad="63500" dist="50800" dir="13500000">
                    <a:prstClr val="black">
                      <a:alpha val="50000"/>
                    </a:prstClr>
                  </a:innerShdw>
                </a:effectLst>
                <a:cs typeface="PT Bold Heading" pitchFamily="2" charset="-78"/>
              </a:rPr>
              <a:t>8.	كانت دراسته للعلوم الطبيعية دراسة عقلية إلى حد كبير، لأنه كان لا يعتبر الأفراد، بل كان يبحث فيها فقط عن الصفات العامة الجوهرية التي تشبه المعاني الرياضية في ثباتها.</a:t>
            </a:r>
            <a:endParaRPr lang="ar-EG" sz="4000" dirty="0" smtClean="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4563964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lnSpc>
                <a:spcPct val="150000"/>
              </a:lnSpc>
            </a:pPr>
            <a:r>
              <a:rPr lang="ar-EG" sz="3600" dirty="0">
                <a:solidFill>
                  <a:srgbClr val="FF0000"/>
                </a:solidFill>
                <a:effectLst>
                  <a:innerShdw blurRad="63500" dist="50800" dir="13500000">
                    <a:prstClr val="black">
                      <a:alpha val="50000"/>
                    </a:prstClr>
                  </a:innerShdw>
                </a:effectLst>
                <a:cs typeface="PT Bold Heading" pitchFamily="2" charset="-78"/>
              </a:rPr>
              <a:t>خلاصة القول أن فلسفة أرسطو تعتبر حصيلة ذات طابع تركيبى منطقى لما سبقها من محاولات الفكر الفلسفي والعلم التجريبي عند اليونان و قد نجح أرسطو في الإحاطة بما بعقله الدقيق.</a:t>
            </a:r>
            <a:endParaRPr lang="ar-EG" sz="3600" dirty="0" smtClean="0">
              <a:solidFill>
                <a:srgbClr val="FF000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7599746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044016" y="869471"/>
              <a:ext cx="4880310"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وقد يكون من المبالغة أن نقول أن الأساس الذي استند إليه أرسطو في علم السياسة أساس بيولوجي بحت. وإن كانت بعض الاعتبارات البيولوجية قد وجهت تفكيره السياسي من غير شك فإنه عندما بحث الأنواع المتعددة للحكومات قارنها بالأنواع المختلفة للحيوان، إذا كل حيوان يتألف من أعضاء. ومن الأعضاء المختلفة أو من مجموعات الأعضاء المختلفة، تتكون أنواع الحيوان المختلفة. </a:t>
              </a:r>
              <a:endParaRPr lang="ar-EG" sz="3200" b="1" dirty="0">
                <a:solidFill>
                  <a:srgbClr val="00B050"/>
                </a:solidFill>
                <a:cs typeface="PT Bold Heading" pitchFamily="2" charset="-78"/>
              </a:endParaRPr>
            </a:p>
          </p:txBody>
        </p:sp>
      </p:grpSp>
    </p:spTree>
    <p:extLst>
      <p:ext uri="{BB962C8B-B14F-4D97-AF65-F5344CB8AC3E}">
        <p14:creationId xmlns:p14="http://schemas.microsoft.com/office/powerpoint/2010/main" val="41421454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600" b="1" dirty="0">
                  <a:solidFill>
                    <a:srgbClr val="00B050"/>
                  </a:solidFill>
                  <a:cs typeface="PT Bold Heading" pitchFamily="2" charset="-78"/>
                </a:rPr>
                <a:t>بالطريقة عينها تتألف أية جماعة من أنواع مختلفة من الناس، يسخر بعضهم بعضا. بأن يؤدى كل منهم عمله ويقوم بوظيفته في المجتمع، كأن يكون زارعا أو صانعا أو تاجرا أو جنديا أو قاضيا أو مستشارا في الرأي، هذا فضلا عن اختلافهم في الغني والفقر، فإن بعضهم غنى وأكثرهم فقراء. أما النتيجة النهائية لمثل هذه الظروف فلا يمكن تحديدها.</a:t>
              </a:r>
              <a:endParaRPr lang="ar-EG" sz="3600" b="1" dirty="0">
                <a:solidFill>
                  <a:srgbClr val="00B050"/>
                </a:solidFill>
                <a:cs typeface="PT Bold Heading" pitchFamily="2" charset="-78"/>
              </a:endParaRPr>
            </a:p>
          </p:txBody>
        </p:sp>
      </p:grpSp>
    </p:spTree>
    <p:extLst>
      <p:ext uri="{BB962C8B-B14F-4D97-AF65-F5344CB8AC3E}">
        <p14:creationId xmlns:p14="http://schemas.microsoft.com/office/powerpoint/2010/main" val="67160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2800" b="1" dirty="0">
                  <a:solidFill>
                    <a:srgbClr val="00B050"/>
                  </a:solidFill>
                  <a:cs typeface="PT Bold Heading" pitchFamily="2" charset="-78"/>
                </a:rPr>
                <a:t>ومن الواضح أننا لا نستطيع أن نفصل أرسطو السياسي عن أرسطو الفسيولوجي أو البيولوجي، وينطبق هذا الكلام نفسه على أرسطو الفيلسوف. يدلنا ذلك على أنه يبدأ كتابه في ما بعد الطبيعة (الميتافيزيقا) بمقارنات من علم الحيوان. </a:t>
              </a:r>
              <a:endParaRPr lang="ar-EG" sz="2800" b="1" dirty="0">
                <a:solidFill>
                  <a:srgbClr val="00B050"/>
                </a:solidFill>
                <a:cs typeface="PT Bold Heading" pitchFamily="2" charset="-78"/>
              </a:endParaRPr>
            </a:p>
          </p:txBody>
        </p:sp>
      </p:grpSp>
    </p:spTree>
    <p:extLst>
      <p:ext uri="{BB962C8B-B14F-4D97-AF65-F5344CB8AC3E}">
        <p14:creationId xmlns:p14="http://schemas.microsoft.com/office/powerpoint/2010/main" val="13493818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tx1">
                <a:lumMod val="85000"/>
                <a:lumOff val="15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dirty="0">
                  <a:solidFill>
                    <a:srgbClr val="00B050"/>
                  </a:solidFill>
                  <a:cs typeface="PT Bold Heading" pitchFamily="2" charset="-78"/>
                </a:rPr>
                <a:t>ولم يكن أرسطو أول من قارن الدولة بالكائن الحي، والجماعة السياسية بجسم الفرد وحسب، بل أنه اتبع في بحوثه السياسية المنهج عينه الذي اتبعه في دراسة التاريخ الطبيعي. فكما قارن الأنواع المختلفة للأسماء لكي يصل إلى علم دقيق بماهية السمك، كذلك درس النظم الدستورية في نحو مائتين من المدن اليونانية دراسة مقارنة.</a:t>
              </a:r>
              <a:endParaRPr lang="ar-EG" sz="3200" dirty="0">
                <a:solidFill>
                  <a:srgbClr val="00B050"/>
                </a:solidFill>
                <a:cs typeface="PT Bold Heading" pitchFamily="2" charset="-78"/>
              </a:endParaRPr>
            </a:p>
          </p:txBody>
        </p:sp>
      </p:grpSp>
    </p:spTree>
    <p:extLst>
      <p:ext uri="{BB962C8B-B14F-4D97-AF65-F5344CB8AC3E}">
        <p14:creationId xmlns:p14="http://schemas.microsoft.com/office/powerpoint/2010/main" val="11962617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tx1">
                <a:lumMod val="85000"/>
                <a:lumOff val="15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dirty="0">
                  <a:solidFill>
                    <a:srgbClr val="00B050"/>
                  </a:solidFill>
                  <a:cs typeface="PT Bold Heading" pitchFamily="2" charset="-78"/>
                </a:rPr>
                <a:t>وقد أدرك أرسطو إدراكا تاما للتاريخ السياسي من قيمة دراسة النظم الاجتماعية الفردية، ولذا كتب المقالة الثانية من كتاب "السياسة" برمتها في وصف الجماعات السياسية القائمة بالفعل، إلى جانب وصفه للمدن الفاضلة كما تصورها كل من أفلاطون </a:t>
              </a:r>
              <a:r>
                <a:rPr lang="ar-EG" sz="3200" dirty="0" err="1">
                  <a:solidFill>
                    <a:srgbClr val="00B050"/>
                  </a:solidFill>
                  <a:cs typeface="PT Bold Heading" pitchFamily="2" charset="-78"/>
                </a:rPr>
                <a:t>وفاليكيس</a:t>
              </a:r>
              <a:r>
                <a:rPr lang="ar-EG" sz="3200" dirty="0">
                  <a:solidFill>
                    <a:srgbClr val="00B050"/>
                  </a:solidFill>
                  <a:cs typeface="PT Bold Heading" pitchFamily="2" charset="-78"/>
                </a:rPr>
                <a:t> من أهل مقدونيا، </a:t>
              </a:r>
              <a:r>
                <a:rPr lang="ar-EG" sz="3200" dirty="0" err="1">
                  <a:solidFill>
                    <a:srgbClr val="00B050"/>
                  </a:solidFill>
                  <a:cs typeface="PT Bold Heading" pitchFamily="2" charset="-78"/>
                </a:rPr>
                <a:t>وهبودامواس</a:t>
              </a:r>
              <a:r>
                <a:rPr lang="ar-EG" sz="3200" dirty="0">
                  <a:solidFill>
                    <a:srgbClr val="00B050"/>
                  </a:solidFill>
                  <a:cs typeface="PT Bold Heading" pitchFamily="2" charset="-78"/>
                </a:rPr>
                <a:t> من أهل </a:t>
              </a:r>
              <a:r>
                <a:rPr lang="ar-EG" sz="3200" dirty="0" err="1">
                  <a:solidFill>
                    <a:srgbClr val="00B050"/>
                  </a:solidFill>
                  <a:cs typeface="PT Bold Heading" pitchFamily="2" charset="-78"/>
                </a:rPr>
                <a:t>ميليتوس</a:t>
              </a:r>
              <a:r>
                <a:rPr lang="ar-EG" sz="3200" dirty="0">
                  <a:solidFill>
                    <a:srgbClr val="00B050"/>
                  </a:solidFill>
                  <a:cs typeface="PT Bold Heading" pitchFamily="2" charset="-78"/>
                </a:rPr>
                <a:t>. </a:t>
              </a:r>
            </a:p>
          </p:txBody>
        </p:sp>
      </p:grpSp>
    </p:spTree>
    <p:extLst>
      <p:ext uri="{BB962C8B-B14F-4D97-AF65-F5344CB8AC3E}">
        <p14:creationId xmlns:p14="http://schemas.microsoft.com/office/powerpoint/2010/main" val="6955900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10.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3.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4.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5.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6.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7.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8.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9.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otalTime>79</TotalTime>
  <Words>11353</Words>
  <Application>Microsoft Office PowerPoint</Application>
  <PresentationFormat>On-screen Show (4:3)</PresentationFormat>
  <Paragraphs>521</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6_Office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DrMohsen</cp:lastModifiedBy>
  <cp:revision>26</cp:revision>
  <dcterms:created xsi:type="dcterms:W3CDTF">2020-03-20T16:32:53Z</dcterms:created>
  <dcterms:modified xsi:type="dcterms:W3CDTF">2020-04-04T13:32:49Z</dcterms:modified>
</cp:coreProperties>
</file>