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8.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6"/>
  </p:notesMasterIdLst>
  <p:sldIdLst>
    <p:sldId id="257" r:id="rId2"/>
    <p:sldId id="302" r:id="rId3"/>
    <p:sldId id="303" r:id="rId4"/>
    <p:sldId id="304" r:id="rId5"/>
    <p:sldId id="305" r:id="rId6"/>
    <p:sldId id="306" r:id="rId7"/>
    <p:sldId id="307" r:id="rId8"/>
    <p:sldId id="308" r:id="rId9"/>
    <p:sldId id="310" r:id="rId10"/>
    <p:sldId id="311" r:id="rId11"/>
    <p:sldId id="312" r:id="rId12"/>
    <p:sldId id="309" r:id="rId13"/>
    <p:sldId id="277" r:id="rId14"/>
    <p:sldId id="278" r:id="rId1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E61050-54E3-42E6-80C3-ED89EAA52FA5}" type="datetimeFigureOut">
              <a:rPr lang="ar-EG" smtClean="0"/>
              <a:t>08/08/1441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F483E9-50EE-4E4A-BA63-5496158D8D9B}" type="slidenum">
              <a:rPr lang="ar-EG" smtClean="0"/>
              <a:t>‹#›</a:t>
            </a:fld>
            <a:endParaRPr lang="ar-EG"/>
          </a:p>
        </p:txBody>
      </p:sp>
    </p:spTree>
    <p:extLst>
      <p:ext uri="{BB962C8B-B14F-4D97-AF65-F5344CB8AC3E}">
        <p14:creationId xmlns:p14="http://schemas.microsoft.com/office/powerpoint/2010/main" val="8922609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0035A-FD80-46DF-89C3-C164B8E26758}" type="datetimeFigureOut">
              <a:rPr lang="en-US" smtClean="0">
                <a:solidFill>
                  <a:prstClr val="black">
                    <a:tint val="75000"/>
                  </a:prstClr>
                </a:solidFill>
              </a:rPr>
              <a:pPr/>
              <a:t>4/1/2020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8653325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CA80035A-FD80-46DF-89C3-C164B8E26758}" type="datetimeFigureOut">
              <a:rPr lang="en-US" smtClean="0">
                <a:solidFill>
                  <a:prstClr val="black">
                    <a:tint val="75000"/>
                  </a:prstClr>
                </a:solidFill>
              </a:rPr>
              <a:pPr rtl="0"/>
              <a:t>4/1/2020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46CEB0F-6F70-4883-991C-25F76AF394E3}" type="slidenum">
              <a:rPr lang="en-US" smtClean="0">
                <a:solidFill>
                  <a:prstClr val="black">
                    <a:tint val="75000"/>
                  </a:prstClr>
                </a:solidFill>
              </a:rPr>
              <a:pPr rtl="0"/>
              <a:t>‹#›</a:t>
            </a:fld>
            <a:endParaRPr lang="en-US" dirty="0">
              <a:solidFill>
                <a:prstClr val="black">
                  <a:tint val="75000"/>
                </a:prstClr>
              </a:solidFill>
            </a:endParaRPr>
          </a:p>
        </p:txBody>
      </p:sp>
    </p:spTree>
    <p:extLst>
      <p:ext uri="{BB962C8B-B14F-4D97-AF65-F5344CB8AC3E}">
        <p14:creationId xmlns:p14="http://schemas.microsoft.com/office/powerpoint/2010/main" val="230909547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descr="C:\Users\user\Desktop\PHOTO-2020-03-18-00-55-12.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6512" y="-27384"/>
            <a:ext cx="9180512"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79712" y="3429457"/>
            <a:ext cx="7040290" cy="2554545"/>
          </a:xfrm>
          <a:prstGeom prst="rect">
            <a:avLst/>
          </a:prstGeom>
          <a:noFill/>
        </p:spPr>
        <p:txBody>
          <a:bodyPr wrap="square" rtlCol="1">
            <a:spAutoFit/>
          </a:bodyPr>
          <a:lstStyle/>
          <a:p>
            <a:pPr algn="ctr">
              <a:spcBef>
                <a:spcPts val="600"/>
              </a:spcBef>
              <a:spcAft>
                <a:spcPts val="600"/>
              </a:spcAft>
            </a:pPr>
            <a:r>
              <a:rPr lang="ar-EG" sz="6000" b="1" dirty="0">
                <a:solidFill>
                  <a:srgbClr val="0000FF"/>
                </a:solidFill>
                <a:cs typeface="PT Bold Heading" pitchFamily="2" charset="-78"/>
              </a:rPr>
              <a:t>أرسطو والمدارس المتأخرة</a:t>
            </a:r>
          </a:p>
          <a:p>
            <a:pPr algn="ctr">
              <a:spcBef>
                <a:spcPts val="600"/>
              </a:spcBef>
              <a:spcAft>
                <a:spcPts val="600"/>
              </a:spcAft>
            </a:pPr>
            <a:r>
              <a:rPr lang="ar-EG" sz="4800" b="1" dirty="0" err="1">
                <a:solidFill>
                  <a:srgbClr val="0000FF"/>
                </a:solidFill>
                <a:cs typeface="PT Bold Heading" pitchFamily="2" charset="-78"/>
              </a:rPr>
              <a:t>أ.د</a:t>
            </a:r>
            <a:r>
              <a:rPr lang="ar-EG" sz="4800" b="1" dirty="0">
                <a:solidFill>
                  <a:srgbClr val="0000FF"/>
                </a:solidFill>
                <a:cs typeface="PT Bold Heading" pitchFamily="2" charset="-78"/>
              </a:rPr>
              <a:t>/ عبير الرباط</a:t>
            </a:r>
          </a:p>
          <a:p>
            <a:pPr algn="ctr">
              <a:spcBef>
                <a:spcPts val="600"/>
              </a:spcBef>
              <a:spcAft>
                <a:spcPts val="600"/>
              </a:spcAft>
            </a:pPr>
            <a:r>
              <a:rPr lang="ar-EG" sz="3200" b="1" dirty="0">
                <a:solidFill>
                  <a:srgbClr val="0000FF"/>
                </a:solidFill>
                <a:cs typeface="PT Bold Heading" pitchFamily="2" charset="-78"/>
              </a:rPr>
              <a:t>المحاضرة </a:t>
            </a:r>
            <a:r>
              <a:rPr lang="ar-EG" sz="3200" b="1" dirty="0" smtClean="0">
                <a:solidFill>
                  <a:srgbClr val="0000FF"/>
                </a:solidFill>
                <a:cs typeface="PT Bold Heading" pitchFamily="2" charset="-78"/>
              </a:rPr>
              <a:t>الرابعة</a:t>
            </a:r>
            <a:endParaRPr lang="ar-EG" sz="3200" b="1" dirty="0">
              <a:solidFill>
                <a:srgbClr val="0000FF"/>
              </a:solidFill>
              <a:cs typeface="PT Bold Heading" pitchFamily="2" charset="-78"/>
            </a:endParaRPr>
          </a:p>
        </p:txBody>
      </p:sp>
    </p:spTree>
    <p:extLst>
      <p:ext uri="{BB962C8B-B14F-4D97-AF65-F5344CB8AC3E}">
        <p14:creationId xmlns:p14="http://schemas.microsoft.com/office/powerpoint/2010/main" val="3347762288"/>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solidFill>
              <a:schemeClr val="tx1">
                <a:lumMod val="85000"/>
                <a:lumOff val="15000"/>
              </a:schemeClr>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r>
                <a:rPr lang="ar-EG" sz="3200" dirty="0">
                  <a:solidFill>
                    <a:srgbClr val="00B050"/>
                  </a:solidFill>
                  <a:cs typeface="PT Bold Heading" pitchFamily="2" charset="-78"/>
                </a:rPr>
                <a:t>والأخلاق </a:t>
              </a:r>
              <a:r>
                <a:rPr lang="ar-EG" sz="3200" dirty="0" err="1">
                  <a:solidFill>
                    <a:srgbClr val="00B050"/>
                  </a:solidFill>
                  <a:cs typeface="PT Bold Heading" pitchFamily="2" charset="-78"/>
                </a:rPr>
                <a:t>النيقوماخية</a:t>
              </a:r>
              <a:r>
                <a:rPr lang="ar-EG" sz="3200" dirty="0">
                  <a:solidFill>
                    <a:srgbClr val="00B050"/>
                  </a:solidFill>
                  <a:cs typeface="PT Bold Heading" pitchFamily="2" charset="-78"/>
                </a:rPr>
                <a:t> ليست أقدم مؤلفات في الأخلاق فحسب، بل هي أقدم مؤلفات في الفلسفة الخلقية على الإطلاق ولم يظهر بعدها ما يفاضلها في كثير من المسائل التي عالجتها. </a:t>
              </a:r>
            </a:p>
          </p:txBody>
        </p:sp>
      </p:grpSp>
    </p:spTree>
    <p:extLst>
      <p:ext uri="{BB962C8B-B14F-4D97-AF65-F5344CB8AC3E}">
        <p14:creationId xmlns:p14="http://schemas.microsoft.com/office/powerpoint/2010/main" val="29393367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solidFill>
              <a:schemeClr val="tx1">
                <a:lumMod val="85000"/>
                <a:lumOff val="15000"/>
              </a:schemeClr>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r>
                <a:rPr lang="ar-EG" sz="3200" dirty="0">
                  <a:solidFill>
                    <a:srgbClr val="00B050"/>
                  </a:solidFill>
                  <a:cs typeface="PT Bold Heading" pitchFamily="2" charset="-78"/>
                </a:rPr>
                <a:t>ونحن لا نملك إلا أن نغبط تلاميذ أرسطو ومن استمعوا له في </a:t>
              </a:r>
              <a:r>
                <a:rPr lang="ar-EG" sz="3200" dirty="0" err="1">
                  <a:solidFill>
                    <a:srgbClr val="00B050"/>
                  </a:solidFill>
                  <a:cs typeface="PT Bold Heading" pitchFamily="2" charset="-78"/>
                </a:rPr>
                <a:t>اللوكيوم</a:t>
              </a:r>
              <a:r>
                <a:rPr lang="ar-EG" sz="3200" dirty="0">
                  <a:solidFill>
                    <a:srgbClr val="00B050"/>
                  </a:solidFill>
                  <a:cs typeface="PT Bold Heading" pitchFamily="2" charset="-78"/>
                </a:rPr>
                <a:t> على أن أتيحت لهم فرصة الاستماع إلى هذه البحوث الرفيعة، وهي بحوث تمتاز باتزانها واعتدالها، ولا يظهر فيها الانفعال الوجداني إلا قليلا.</a:t>
              </a:r>
            </a:p>
          </p:txBody>
        </p:sp>
      </p:grpSp>
    </p:spTree>
    <p:extLst>
      <p:ext uri="{BB962C8B-B14F-4D97-AF65-F5344CB8AC3E}">
        <p14:creationId xmlns:p14="http://schemas.microsoft.com/office/powerpoint/2010/main" val="39479748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solidFill>
              <a:schemeClr val="accent1">
                <a:lumMod val="40000"/>
                <a:lumOff val="60000"/>
              </a:schemeClr>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ctr" defTabSz="800100">
                <a:lnSpc>
                  <a:spcPct val="90000"/>
                </a:lnSpc>
                <a:spcBef>
                  <a:spcPct val="0"/>
                </a:spcBef>
                <a:spcAft>
                  <a:spcPct val="35000"/>
                </a:spcAft>
              </a:pPr>
              <a:r>
                <a:rPr lang="ar-EG" sz="3600" dirty="0">
                  <a:solidFill>
                    <a:srgbClr val="0000FF"/>
                  </a:solidFill>
                  <a:cs typeface="PT Bold Heading" pitchFamily="2" charset="-78"/>
                </a:rPr>
                <a:t>أما "الأخلاق </a:t>
              </a:r>
              <a:r>
                <a:rPr lang="ar-EG" sz="3600" dirty="0" err="1">
                  <a:solidFill>
                    <a:srgbClr val="0000FF"/>
                  </a:solidFill>
                  <a:cs typeface="PT Bold Heading" pitchFamily="2" charset="-78"/>
                </a:rPr>
                <a:t>الاوديمية</a:t>
              </a:r>
              <a:r>
                <a:rPr lang="ar-EG" sz="3600" dirty="0">
                  <a:solidFill>
                    <a:srgbClr val="0000FF"/>
                  </a:solidFill>
                  <a:cs typeface="PT Bold Heading" pitchFamily="2" charset="-78"/>
                </a:rPr>
                <a:t>" فقد أطلق عليها أسم "الأخلاق </a:t>
              </a:r>
              <a:r>
                <a:rPr lang="ar-EG" sz="3600" dirty="0" err="1">
                  <a:solidFill>
                    <a:srgbClr val="0000FF"/>
                  </a:solidFill>
                  <a:cs typeface="PT Bold Heading" pitchFamily="2" charset="-78"/>
                </a:rPr>
                <a:t>الاوديمية</a:t>
              </a:r>
              <a:r>
                <a:rPr lang="ar-EG" sz="3600" dirty="0">
                  <a:solidFill>
                    <a:srgbClr val="0000FF"/>
                  </a:solidFill>
                  <a:cs typeface="PT Bold Heading" pitchFamily="2" charset="-78"/>
                </a:rPr>
                <a:t>" إما لأن أرسطو أهداها إلى </a:t>
              </a:r>
              <a:r>
                <a:rPr lang="ar-EG" sz="3600" dirty="0" err="1">
                  <a:solidFill>
                    <a:srgbClr val="0000FF"/>
                  </a:solidFill>
                  <a:cs typeface="PT Bold Heading" pitchFamily="2" charset="-78"/>
                </a:rPr>
                <a:t>ارتيموس</a:t>
              </a:r>
              <a:r>
                <a:rPr lang="ar-EG" sz="3600" dirty="0">
                  <a:solidFill>
                    <a:srgbClr val="0000FF"/>
                  </a:solidFill>
                  <a:cs typeface="PT Bold Heading" pitchFamily="2" charset="-78"/>
                </a:rPr>
                <a:t>، أو لأن ديموس هذا كتبها بالفعل، أو لأنه نشرها. وفي كلتا </a:t>
              </a:r>
              <a:r>
                <a:rPr lang="ar-EG" sz="3600" dirty="0" err="1">
                  <a:solidFill>
                    <a:srgbClr val="0000FF"/>
                  </a:solidFill>
                  <a:cs typeface="PT Bold Heading" pitchFamily="2" charset="-78"/>
                </a:rPr>
                <a:t>الحالتي</a:t>
              </a:r>
              <a:r>
                <a:rPr lang="ar-EG" sz="3600" dirty="0">
                  <a:solidFill>
                    <a:srgbClr val="0000FF"/>
                  </a:solidFill>
                  <a:cs typeface="PT Bold Heading" pitchFamily="2" charset="-78"/>
                </a:rPr>
                <a:t> يظل المصدر </a:t>
              </a:r>
              <a:r>
                <a:rPr lang="ar-EG" sz="3600" dirty="0" err="1">
                  <a:solidFill>
                    <a:srgbClr val="0000FF"/>
                  </a:solidFill>
                  <a:cs typeface="PT Bold Heading" pitchFamily="2" charset="-78"/>
                </a:rPr>
                <a:t>واحدةا</a:t>
              </a:r>
              <a:r>
                <a:rPr lang="ar-EG" sz="3600" dirty="0">
                  <a:solidFill>
                    <a:srgbClr val="0000FF"/>
                  </a:solidFill>
                  <a:cs typeface="PT Bold Heading" pitchFamily="2" charset="-78"/>
                </a:rPr>
                <a:t> وهو أرسطو وليس من شك في هذا لكثرة ما تراه من وجوه الشبه بين " الأخلاق </a:t>
              </a:r>
              <a:r>
                <a:rPr lang="ar-EG" sz="3600" dirty="0" err="1">
                  <a:solidFill>
                    <a:srgbClr val="0000FF"/>
                  </a:solidFill>
                  <a:cs typeface="PT Bold Heading" pitchFamily="2" charset="-78"/>
                </a:rPr>
                <a:t>الاوديمية</a:t>
              </a:r>
              <a:r>
                <a:rPr lang="ar-EG" sz="3600" dirty="0">
                  <a:solidFill>
                    <a:srgbClr val="0000FF"/>
                  </a:solidFill>
                  <a:cs typeface="PT Bold Heading" pitchFamily="2" charset="-78"/>
                </a:rPr>
                <a:t>" و "الأخلاق </a:t>
              </a:r>
              <a:r>
                <a:rPr lang="ar-EG" sz="3600" dirty="0" err="1">
                  <a:solidFill>
                    <a:srgbClr val="0000FF"/>
                  </a:solidFill>
                  <a:cs typeface="PT Bold Heading" pitchFamily="2" charset="-78"/>
                </a:rPr>
                <a:t>النيقوماخية</a:t>
              </a:r>
              <a:r>
                <a:rPr lang="ar-EG" sz="3600" dirty="0">
                  <a:solidFill>
                    <a:srgbClr val="0000FF"/>
                  </a:solidFill>
                  <a:cs typeface="PT Bold Heading" pitchFamily="2" charset="-78"/>
                </a:rPr>
                <a:t>". </a:t>
              </a:r>
              <a:endParaRPr lang="ar-EG" sz="3600" dirty="0">
                <a:solidFill>
                  <a:srgbClr val="0000FF"/>
                </a:solidFill>
                <a:cs typeface="PT Bold Heading" pitchFamily="2" charset="-78"/>
              </a:endParaRPr>
            </a:p>
          </p:txBody>
        </p:sp>
      </p:grpSp>
    </p:spTree>
    <p:extLst>
      <p:ext uri="{BB962C8B-B14F-4D97-AF65-F5344CB8AC3E}">
        <p14:creationId xmlns:p14="http://schemas.microsoft.com/office/powerpoint/2010/main" val="3186932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4000" dirty="0">
                <a:solidFill>
                  <a:srgbClr val="00B050"/>
                </a:solidFill>
                <a:effectLst>
                  <a:innerShdw blurRad="63500" dist="50800" dir="13500000">
                    <a:prstClr val="black">
                      <a:alpha val="50000"/>
                    </a:prstClr>
                  </a:innerShdw>
                </a:effectLst>
                <a:cs typeface="PT Bold Heading" pitchFamily="2" charset="-78"/>
              </a:rPr>
              <a:t>أما كتاب "الأخلاق الكبرى" فلم تثبت نسبته إلى أرسطو ثبوتا قاطعا ولو ثبت لاسترحنا وهو قريب في حجمه من الأخلاق </a:t>
            </a:r>
            <a:r>
              <a:rPr lang="ar-EG" sz="4000" dirty="0" err="1">
                <a:solidFill>
                  <a:srgbClr val="00B050"/>
                </a:solidFill>
                <a:effectLst>
                  <a:innerShdw blurRad="63500" dist="50800" dir="13500000">
                    <a:prstClr val="black">
                      <a:alpha val="50000"/>
                    </a:prstClr>
                  </a:innerShdw>
                </a:effectLst>
                <a:cs typeface="PT Bold Heading" pitchFamily="2" charset="-78"/>
              </a:rPr>
              <a:t>الاوديمية</a:t>
            </a:r>
            <a:r>
              <a:rPr lang="ar-EG" sz="4000" dirty="0">
                <a:solidFill>
                  <a:srgbClr val="00B050"/>
                </a:solidFill>
                <a:effectLst>
                  <a:innerShdw blurRad="63500" dist="50800" dir="13500000">
                    <a:prstClr val="black">
                      <a:alpha val="50000"/>
                    </a:prstClr>
                  </a:innerShdw>
                </a:effectLst>
                <a:cs typeface="PT Bold Heading" pitchFamily="2" charset="-78"/>
              </a:rPr>
              <a:t> وهو تلخيص للكتابين الأخيرين "الأخلاق </a:t>
            </a:r>
            <a:r>
              <a:rPr lang="ar-EG" sz="4000" dirty="0" err="1">
                <a:solidFill>
                  <a:srgbClr val="00B050"/>
                </a:solidFill>
                <a:effectLst>
                  <a:innerShdw blurRad="63500" dist="50800" dir="13500000">
                    <a:prstClr val="black">
                      <a:alpha val="50000"/>
                    </a:prstClr>
                  </a:innerShdw>
                </a:effectLst>
                <a:cs typeface="PT Bold Heading" pitchFamily="2" charset="-78"/>
              </a:rPr>
              <a:t>النيقوماخية</a:t>
            </a:r>
            <a:r>
              <a:rPr lang="ar-EG" sz="4000" dirty="0">
                <a:solidFill>
                  <a:srgbClr val="00B050"/>
                </a:solidFill>
                <a:effectLst>
                  <a:innerShdw blurRad="63500" dist="50800" dir="13500000">
                    <a:prstClr val="black">
                      <a:alpha val="50000"/>
                    </a:prstClr>
                  </a:innerShdw>
                </a:effectLst>
                <a:cs typeface="PT Bold Heading" pitchFamily="2" charset="-78"/>
              </a:rPr>
              <a:t>" و "الأخلاق </a:t>
            </a:r>
            <a:r>
              <a:rPr lang="ar-EG" sz="4000" dirty="0" err="1">
                <a:solidFill>
                  <a:srgbClr val="00B050"/>
                </a:solidFill>
                <a:effectLst>
                  <a:innerShdw blurRad="63500" dist="50800" dir="13500000">
                    <a:prstClr val="black">
                      <a:alpha val="50000"/>
                    </a:prstClr>
                  </a:innerShdw>
                </a:effectLst>
                <a:cs typeface="PT Bold Heading" pitchFamily="2" charset="-78"/>
              </a:rPr>
              <a:t>الاوديمية</a:t>
            </a:r>
            <a:r>
              <a:rPr lang="ar-EG" sz="4000" dirty="0">
                <a:solidFill>
                  <a:srgbClr val="00B050"/>
                </a:solidFill>
                <a:effectLst>
                  <a:innerShdw blurRad="63500" dist="50800" dir="13500000">
                    <a:prstClr val="black">
                      <a:alpha val="50000"/>
                    </a:prstClr>
                  </a:innerShdw>
                </a:effectLst>
                <a:cs typeface="PT Bold Heading" pitchFamily="2" charset="-78"/>
              </a:rPr>
              <a:t>" مع إضافة جديدة غريبة.</a:t>
            </a:r>
            <a:endParaRPr lang="ar-EG" sz="40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2212185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3600" dirty="0">
                <a:solidFill>
                  <a:srgbClr val="00B050"/>
                </a:solidFill>
                <a:effectLst>
                  <a:innerShdw blurRad="63500" dist="50800" dir="13500000">
                    <a:prstClr val="black">
                      <a:alpha val="50000"/>
                    </a:prstClr>
                  </a:innerShdw>
                </a:effectLst>
                <a:cs typeface="PT Bold Heading" pitchFamily="2" charset="-78"/>
              </a:rPr>
              <a:t> وقد جمع مؤلف "الأخلاق الكبرى" سواء أكان أرسطو أو شخص أخر لم يزد على أن ردد أقوال أرسطو! بين التعقل والوجدان، ولم يفقد بذلك التوازن العقلي في كتابه، والوجدان لا ينفصل عن العقل أبدا في الطبيعة الإنسانية ولذا كان من صميم الحكمة ألا يفصل الإنسان بينهما في فلسفته. </a:t>
            </a:r>
            <a:endParaRPr lang="ar-EG" sz="36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38010290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Rectangle 2"/>
          <p:cNvSpPr/>
          <p:nvPr/>
        </p:nvSpPr>
        <p:spPr>
          <a:xfrm>
            <a:off x="971600" y="1268760"/>
            <a:ext cx="7344816" cy="396044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600" dirty="0">
                <a:solidFill>
                  <a:srgbClr val="C00000"/>
                </a:solidFill>
                <a:cs typeface="PT Bold Heading" pitchFamily="2" charset="-78"/>
              </a:rPr>
              <a:t>الأخلاق</a:t>
            </a:r>
            <a:endParaRPr lang="ar-EG" sz="16600" dirty="0">
              <a:solidFill>
                <a:srgbClr val="C00000"/>
              </a:solidFill>
              <a:cs typeface="PT Bold Heading" pitchFamily="2" charset="-78"/>
            </a:endParaRPr>
          </a:p>
        </p:txBody>
      </p:sp>
    </p:spTree>
    <p:extLst>
      <p:ext uri="{BB962C8B-B14F-4D97-AF65-F5344CB8AC3E}">
        <p14:creationId xmlns:p14="http://schemas.microsoft.com/office/powerpoint/2010/main" val="20967567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كان أرسطو الواضع الأول لعلم الأخلاق، كما كان الواضع الأول للمنطق والكثير من فروع العلوم الطبيعية. وتعتبر كتب الأخلاق المنسوبة إليه أقدم مؤلفات نظرية من نوعها. </a:t>
              </a:r>
              <a:endParaRPr lang="en-US" sz="3200" b="1" dirty="0">
                <a:solidFill>
                  <a:srgbClr val="00B050"/>
                </a:solidFill>
                <a:cs typeface="PT Bold Heading" pitchFamily="2" charset="-78"/>
              </a:endParaRPr>
            </a:p>
          </p:txBody>
        </p:sp>
      </p:grpSp>
    </p:spTree>
    <p:extLst>
      <p:ext uri="{BB962C8B-B14F-4D97-AF65-F5344CB8AC3E}">
        <p14:creationId xmlns:p14="http://schemas.microsoft.com/office/powerpoint/2010/main" val="3888579891"/>
      </p:ext>
    </p:extLst>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dirty="0">
                  <a:solidFill>
                    <a:srgbClr val="00B050"/>
                  </a:solidFill>
                  <a:cs typeface="PT Bold Heading" pitchFamily="2" charset="-78"/>
                </a:rPr>
                <a:t>وتحتوي مؤلفات أرسطو أربعة كتب في الأخلاق أولها وأكبرها الأخلاق </a:t>
              </a:r>
              <a:r>
                <a:rPr lang="ar-EG" sz="3200" dirty="0" err="1">
                  <a:solidFill>
                    <a:srgbClr val="00B050"/>
                  </a:solidFill>
                  <a:cs typeface="PT Bold Heading" pitchFamily="2" charset="-78"/>
                </a:rPr>
                <a:t>النيقوماخية</a:t>
              </a:r>
              <a:r>
                <a:rPr lang="ar-EG" sz="3200" dirty="0">
                  <a:solidFill>
                    <a:srgbClr val="00B050"/>
                  </a:solidFill>
                  <a:cs typeface="PT Bold Heading" pitchFamily="2" charset="-78"/>
                </a:rPr>
                <a:t>. أما الثلاثة الأخرى وهي: الأخلاق </a:t>
              </a:r>
              <a:r>
                <a:rPr lang="ar-EG" sz="3200" dirty="0" err="1">
                  <a:solidFill>
                    <a:srgbClr val="00B050"/>
                  </a:solidFill>
                  <a:cs typeface="PT Bold Heading" pitchFamily="2" charset="-78"/>
                </a:rPr>
                <a:t>الأوديمية</a:t>
              </a:r>
              <a:r>
                <a:rPr lang="ar-EG" sz="3200" dirty="0">
                  <a:solidFill>
                    <a:srgbClr val="00B050"/>
                  </a:solidFill>
                  <a:cs typeface="PT Bold Heading" pitchFamily="2" charset="-78"/>
                </a:rPr>
                <a:t>، وهي صورة مختصرة لمسائل الكتاب الأول ويغلب على الظن أنها المؤلف آخر والأخلاق الكبرى وهي رسالة متأخرة مستمدة بعض أجزائها من الكتابين المتقدمين ثم رسالة قصيرة في الفضائل والرذائل.</a:t>
              </a:r>
              <a:endParaRPr lang="en-US" sz="3200" dirty="0">
                <a:solidFill>
                  <a:srgbClr val="00B050"/>
                </a:solidFill>
                <a:cs typeface="PT Bold Heading" pitchFamily="2" charset="-78"/>
              </a:endParaRPr>
            </a:p>
          </p:txBody>
        </p:sp>
      </p:grpSp>
    </p:spTree>
    <p:extLst>
      <p:ext uri="{BB962C8B-B14F-4D97-AF65-F5344CB8AC3E}">
        <p14:creationId xmlns:p14="http://schemas.microsoft.com/office/powerpoint/2010/main" val="25200586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وقد سميت "الأخلاق </a:t>
              </a:r>
              <a:r>
                <a:rPr lang="ar-EG" sz="3200" b="1" dirty="0" err="1">
                  <a:solidFill>
                    <a:srgbClr val="00B050"/>
                  </a:solidFill>
                  <a:cs typeface="PT Bold Heading" pitchFamily="2" charset="-78"/>
                </a:rPr>
                <a:t>النيقوماخية</a:t>
              </a:r>
              <a:r>
                <a:rPr lang="ar-EG" sz="3200" b="1" dirty="0">
                  <a:solidFill>
                    <a:srgbClr val="00B050"/>
                  </a:solidFill>
                  <a:cs typeface="PT Bold Heading" pitchFamily="2" charset="-78"/>
                </a:rPr>
                <a:t>" بهذا الاسم لأن أرسطو أهداها إلى </a:t>
              </a:r>
              <a:r>
                <a:rPr lang="ar-EG" sz="3200" b="1" dirty="0" err="1">
                  <a:solidFill>
                    <a:srgbClr val="00B050"/>
                  </a:solidFill>
                  <a:cs typeface="PT Bold Heading" pitchFamily="2" charset="-78"/>
                </a:rPr>
                <a:t>نيقوماخوس</a:t>
              </a:r>
              <a:r>
                <a:rPr lang="ar-EG" sz="3200" b="1" dirty="0">
                  <a:solidFill>
                    <a:srgbClr val="00B050"/>
                  </a:solidFill>
                  <a:cs typeface="PT Bold Heading" pitchFamily="2" charset="-78"/>
                </a:rPr>
                <a:t> الذي يحتمل أنه كان ابنه من زوجته الثانية </a:t>
              </a:r>
              <a:r>
                <a:rPr lang="ar-EG" sz="3200" b="1" dirty="0" err="1">
                  <a:solidFill>
                    <a:srgbClr val="00B050"/>
                  </a:solidFill>
                  <a:cs typeface="PT Bold Heading" pitchFamily="2" charset="-78"/>
                </a:rPr>
                <a:t>ابللس</a:t>
              </a:r>
              <a:r>
                <a:rPr lang="ar-EG" sz="3200" b="1" dirty="0">
                  <a:solidFill>
                    <a:srgbClr val="00B050"/>
                  </a:solidFill>
                  <a:cs typeface="PT Bold Heading" pitchFamily="2" charset="-78"/>
                </a:rPr>
                <a:t> من </a:t>
              </a:r>
              <a:r>
                <a:rPr lang="ar-EG" sz="3200" b="1" dirty="0" err="1">
                  <a:solidFill>
                    <a:srgbClr val="00B050"/>
                  </a:solidFill>
                  <a:cs typeface="PT Bold Heading" pitchFamily="2" charset="-78"/>
                </a:rPr>
                <a:t>استاجيرا</a:t>
              </a:r>
              <a:r>
                <a:rPr lang="ar-EG" sz="3200" b="1" dirty="0">
                  <a:solidFill>
                    <a:srgbClr val="00B050"/>
                  </a:solidFill>
                  <a:cs typeface="PT Bold Heading" pitchFamily="2" charset="-78"/>
                </a:rPr>
                <a:t> . على أنه قد قيل أيضا أن أرسطو لم يكتب الكتاب لأبنه و إنما كتبه لأبيه. </a:t>
              </a:r>
              <a:endParaRPr lang="ar-EG" sz="3200" b="1" dirty="0">
                <a:solidFill>
                  <a:srgbClr val="00B050"/>
                </a:solidFill>
                <a:cs typeface="PT Bold Heading" pitchFamily="2" charset="-78"/>
              </a:endParaRPr>
            </a:p>
          </p:txBody>
        </p:sp>
      </p:grpSp>
    </p:spTree>
    <p:extLst>
      <p:ext uri="{BB962C8B-B14F-4D97-AF65-F5344CB8AC3E}">
        <p14:creationId xmlns:p14="http://schemas.microsoft.com/office/powerpoint/2010/main" val="41421454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600" dirty="0">
                  <a:solidFill>
                    <a:srgbClr val="00B050"/>
                  </a:solidFill>
                  <a:cs typeface="PT Bold Heading" pitchFamily="2" charset="-78"/>
                </a:rPr>
                <a:t>وغرض أرسطو من الكتاب هو تحديد الخير الإنسانى الأعلى الذي يلزم الإنسان نفسه بالسعي إلى تحقيقه بمجرد أن يحدد. أما الخير الأعلى فهو أن يحقق الإنسانية أن تحصلها أو يصل بذلك إلى السعادة الحقة، لا السعادة كما يفهمها عامة الناس. </a:t>
              </a:r>
              <a:endParaRPr lang="ar-EG" sz="3600" dirty="0">
                <a:solidFill>
                  <a:srgbClr val="00B050"/>
                </a:solidFill>
                <a:cs typeface="PT Bold Heading" pitchFamily="2" charset="-78"/>
              </a:endParaRPr>
            </a:p>
          </p:txBody>
        </p:sp>
      </p:grpSp>
    </p:spTree>
    <p:extLst>
      <p:ext uri="{BB962C8B-B14F-4D97-AF65-F5344CB8AC3E}">
        <p14:creationId xmlns:p14="http://schemas.microsoft.com/office/powerpoint/2010/main" val="67160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وتعين الخيرات الخارجية على تحقيق السعادة . ولكنها ليست منها في الصميم. وبالفضيلة شيء محمود، أما السعادة فشيء يجاوز هذا الوصف، وتنقسم الفضائل إلى الفضائل الأخلاقية (كالشجاعة والعفة والكرم والعدالة)، والفضائل العقلية كالحكمة والتأمل في الحقيقة وأعلى أنواع الخير على الإطلاق نجده في حياة التأمل . </a:t>
              </a:r>
              <a:endParaRPr lang="en-US" sz="3200" b="1" dirty="0">
                <a:solidFill>
                  <a:srgbClr val="00B050"/>
                </a:solidFill>
                <a:cs typeface="PT Bold Heading" pitchFamily="2" charset="-78"/>
              </a:endParaRPr>
            </a:p>
          </p:txBody>
        </p:sp>
      </p:grpSp>
    </p:spTree>
    <p:extLst>
      <p:ext uri="{BB962C8B-B14F-4D97-AF65-F5344CB8AC3E}">
        <p14:creationId xmlns:p14="http://schemas.microsoft.com/office/powerpoint/2010/main" val="13493818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solidFill>
              <a:schemeClr val="tx1">
                <a:lumMod val="85000"/>
                <a:lumOff val="15000"/>
              </a:schemeClr>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r>
                <a:rPr lang="ar-EG" sz="3200" dirty="0">
                  <a:solidFill>
                    <a:srgbClr val="00B050"/>
                  </a:solidFill>
                  <a:cs typeface="PT Bold Heading" pitchFamily="2" charset="-78"/>
                </a:rPr>
                <a:t>وتنقسم "الأخلاق </a:t>
              </a:r>
              <a:r>
                <a:rPr lang="ar-EG" sz="3200" dirty="0" err="1">
                  <a:solidFill>
                    <a:srgbClr val="00B050"/>
                  </a:solidFill>
                  <a:cs typeface="PT Bold Heading" pitchFamily="2" charset="-78"/>
                </a:rPr>
                <a:t>النيقوماخية</a:t>
              </a:r>
              <a:r>
                <a:rPr lang="ar-EG" sz="3200" dirty="0">
                  <a:solidFill>
                    <a:srgbClr val="00B050"/>
                  </a:solidFill>
                  <a:cs typeface="PT Bold Heading" pitchFamily="2" charset="-78"/>
                </a:rPr>
                <a:t>" إلى عشرة مقالات: المقالة الأولى في الخير الإنسان، والفضائل الأخلاقية، والفضيلة العقلية، والعفة والشهوة واللذة. والصداقة . واللذة والسعادة . </a:t>
              </a:r>
              <a:endParaRPr lang="ar-EG" sz="3200" dirty="0">
                <a:solidFill>
                  <a:srgbClr val="00B050"/>
                </a:solidFill>
                <a:cs typeface="PT Bold Heading" pitchFamily="2" charset="-78"/>
              </a:endParaRPr>
            </a:p>
          </p:txBody>
        </p:sp>
      </p:grpSp>
    </p:spTree>
    <p:extLst>
      <p:ext uri="{BB962C8B-B14F-4D97-AF65-F5344CB8AC3E}">
        <p14:creationId xmlns:p14="http://schemas.microsoft.com/office/powerpoint/2010/main" val="11962617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solidFill>
              <a:schemeClr val="tx1">
                <a:lumMod val="85000"/>
                <a:lumOff val="15000"/>
              </a:schemeClr>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r>
                <a:rPr lang="ar-EG" sz="3200" dirty="0">
                  <a:solidFill>
                    <a:srgbClr val="00B050"/>
                  </a:solidFill>
                  <a:cs typeface="PT Bold Heading" pitchFamily="2" charset="-78"/>
                </a:rPr>
                <a:t>ويبين أرسطو أن الفضيلة ليست أمرا فطريا موروثا، ولا هى وليدة المعرفة (كما كان يزعم أفلاطون) وإنما هي عادة (أو ملكة) من عادات النفس يمكن اكتسابها والوصول بها إلى درجة الكمال.</a:t>
              </a:r>
            </a:p>
          </p:txBody>
        </p:sp>
      </p:grpSp>
    </p:spTree>
    <p:extLst>
      <p:ext uri="{BB962C8B-B14F-4D97-AF65-F5344CB8AC3E}">
        <p14:creationId xmlns:p14="http://schemas.microsoft.com/office/powerpoint/2010/main" val="29393367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3.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4.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5.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6.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7.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8.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otalTime>83</TotalTime>
  <Words>515</Words>
  <Application>Microsoft Office PowerPoint</Application>
  <PresentationFormat>On-screen Show (4:3)</PresentationFormat>
  <Paragraphs>16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6_Office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DrMohsen</cp:lastModifiedBy>
  <cp:revision>14</cp:revision>
  <dcterms:created xsi:type="dcterms:W3CDTF">2020-03-20T16:32:53Z</dcterms:created>
  <dcterms:modified xsi:type="dcterms:W3CDTF">2020-04-01T12:07:10Z</dcterms:modified>
</cp:coreProperties>
</file>