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8.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9.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10.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1"/>
  </p:notesMasterIdLst>
  <p:sldIdLst>
    <p:sldId id="257" r:id="rId2"/>
    <p:sldId id="302" r:id="rId3"/>
    <p:sldId id="303" r:id="rId4"/>
    <p:sldId id="304" r:id="rId5"/>
    <p:sldId id="305" r:id="rId6"/>
    <p:sldId id="306" r:id="rId7"/>
    <p:sldId id="307" r:id="rId8"/>
    <p:sldId id="308" r:id="rId9"/>
    <p:sldId id="309" r:id="rId10"/>
    <p:sldId id="277" r:id="rId11"/>
    <p:sldId id="278" r:id="rId12"/>
    <p:sldId id="279" r:id="rId13"/>
    <p:sldId id="280" r:id="rId14"/>
    <p:sldId id="281" r:id="rId15"/>
    <p:sldId id="282" r:id="rId16"/>
    <p:sldId id="283" r:id="rId17"/>
    <p:sldId id="286" r:id="rId18"/>
    <p:sldId id="287" r:id="rId19"/>
    <p:sldId id="288" r:id="rId2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E61050-54E3-42E6-80C3-ED89EAA52FA5}" type="datetimeFigureOut">
              <a:rPr lang="ar-EG" smtClean="0"/>
              <a:t>08/08/1441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F483E9-50EE-4E4A-BA63-5496158D8D9B}" type="slidenum">
              <a:rPr lang="ar-EG" smtClean="0"/>
              <a:t>‹#›</a:t>
            </a:fld>
            <a:endParaRPr lang="ar-EG"/>
          </a:p>
        </p:txBody>
      </p:sp>
    </p:spTree>
    <p:extLst>
      <p:ext uri="{BB962C8B-B14F-4D97-AF65-F5344CB8AC3E}">
        <p14:creationId xmlns:p14="http://schemas.microsoft.com/office/powerpoint/2010/main" val="8922609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0035A-FD80-46DF-89C3-C164B8E26758}" type="datetimeFigureOut">
              <a:rPr lang="en-US" smtClean="0">
                <a:solidFill>
                  <a:prstClr val="black">
                    <a:tint val="75000"/>
                  </a:prstClr>
                </a:solidFill>
              </a:rPr>
              <a:pPr/>
              <a:t>4/1/2020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653325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CA80035A-FD80-46DF-89C3-C164B8E26758}" type="datetimeFigureOut">
              <a:rPr lang="en-US" smtClean="0">
                <a:solidFill>
                  <a:prstClr val="black">
                    <a:tint val="75000"/>
                  </a:prstClr>
                </a:solidFill>
              </a:rPr>
              <a:pPr rtl="0"/>
              <a:t>4/1/2020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46CEB0F-6F70-4883-991C-25F76AF394E3}" type="slidenum">
              <a:rPr lang="en-US" smtClean="0">
                <a:solidFill>
                  <a:prstClr val="black">
                    <a:tint val="75000"/>
                  </a:prstClr>
                </a:solidFill>
              </a:rPr>
              <a:pPr rtl="0"/>
              <a:t>‹#›</a:t>
            </a:fld>
            <a:endParaRPr lang="en-US" dirty="0">
              <a:solidFill>
                <a:prstClr val="black">
                  <a:tint val="75000"/>
                </a:prstClr>
              </a:solidFill>
            </a:endParaRPr>
          </a:p>
        </p:txBody>
      </p:sp>
    </p:spTree>
    <p:extLst>
      <p:ext uri="{BB962C8B-B14F-4D97-AF65-F5344CB8AC3E}">
        <p14:creationId xmlns:p14="http://schemas.microsoft.com/office/powerpoint/2010/main" val="230909547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descr="C:\Users\user\Desktop\PHOTO-2020-03-18-00-55-12.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6512" y="-27384"/>
            <a:ext cx="918051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79712" y="3429457"/>
            <a:ext cx="7040290" cy="2554545"/>
          </a:xfrm>
          <a:prstGeom prst="rect">
            <a:avLst/>
          </a:prstGeom>
          <a:noFill/>
        </p:spPr>
        <p:txBody>
          <a:bodyPr wrap="square" rtlCol="1">
            <a:spAutoFit/>
          </a:bodyPr>
          <a:lstStyle/>
          <a:p>
            <a:pPr algn="ctr">
              <a:spcBef>
                <a:spcPts val="600"/>
              </a:spcBef>
              <a:spcAft>
                <a:spcPts val="600"/>
              </a:spcAft>
            </a:pPr>
            <a:r>
              <a:rPr lang="ar-EG" sz="6000" b="1" dirty="0">
                <a:solidFill>
                  <a:srgbClr val="0000FF"/>
                </a:solidFill>
                <a:cs typeface="PT Bold Heading" pitchFamily="2" charset="-78"/>
              </a:rPr>
              <a:t>أرسطو والمدارس المتأخرة</a:t>
            </a:r>
          </a:p>
          <a:p>
            <a:pPr algn="ctr">
              <a:spcBef>
                <a:spcPts val="600"/>
              </a:spcBef>
              <a:spcAft>
                <a:spcPts val="600"/>
              </a:spcAft>
            </a:pPr>
            <a:r>
              <a:rPr lang="ar-EG" sz="4800" b="1" dirty="0" err="1">
                <a:solidFill>
                  <a:srgbClr val="0000FF"/>
                </a:solidFill>
                <a:cs typeface="PT Bold Heading" pitchFamily="2" charset="-78"/>
              </a:rPr>
              <a:t>أ.د</a:t>
            </a:r>
            <a:r>
              <a:rPr lang="ar-EG" sz="4800" b="1" dirty="0">
                <a:solidFill>
                  <a:srgbClr val="0000FF"/>
                </a:solidFill>
                <a:cs typeface="PT Bold Heading" pitchFamily="2" charset="-78"/>
              </a:rPr>
              <a:t>/ عبير الرباط</a:t>
            </a:r>
          </a:p>
          <a:p>
            <a:pPr algn="ctr">
              <a:spcBef>
                <a:spcPts val="600"/>
              </a:spcBef>
              <a:spcAft>
                <a:spcPts val="600"/>
              </a:spcAft>
            </a:pPr>
            <a:r>
              <a:rPr lang="ar-EG" sz="3200" b="1" dirty="0">
                <a:solidFill>
                  <a:srgbClr val="0000FF"/>
                </a:solidFill>
                <a:cs typeface="PT Bold Heading" pitchFamily="2" charset="-78"/>
              </a:rPr>
              <a:t>المحاضرة </a:t>
            </a:r>
            <a:r>
              <a:rPr lang="ar-EG" sz="3200" b="1" dirty="0" smtClean="0">
                <a:solidFill>
                  <a:srgbClr val="0000FF"/>
                </a:solidFill>
                <a:cs typeface="PT Bold Heading" pitchFamily="2" charset="-78"/>
              </a:rPr>
              <a:t>الثالثة</a:t>
            </a:r>
            <a:endParaRPr lang="ar-EG" sz="3200" b="1" dirty="0">
              <a:solidFill>
                <a:srgbClr val="0000FF"/>
              </a:solidFill>
              <a:cs typeface="PT Bold Heading" pitchFamily="2" charset="-78"/>
            </a:endParaRPr>
          </a:p>
        </p:txBody>
      </p:sp>
    </p:spTree>
    <p:extLst>
      <p:ext uri="{BB962C8B-B14F-4D97-AF65-F5344CB8AC3E}">
        <p14:creationId xmlns:p14="http://schemas.microsoft.com/office/powerpoint/2010/main" val="3347762288"/>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4000" dirty="0">
                <a:solidFill>
                  <a:srgbClr val="00B050"/>
                </a:solidFill>
                <a:effectLst>
                  <a:innerShdw blurRad="63500" dist="50800" dir="13500000">
                    <a:prstClr val="black">
                      <a:alpha val="50000"/>
                    </a:prstClr>
                  </a:innerShdw>
                </a:effectLst>
                <a:cs typeface="PT Bold Heading" pitchFamily="2" charset="-78"/>
              </a:rPr>
              <a:t>ثالثا: الله أو المحرك الأول: </a:t>
            </a:r>
          </a:p>
          <a:p>
            <a:pPr algn="ctr" rtl="0"/>
            <a:endParaRPr lang="en-US" sz="4000" dirty="0" smtClean="0">
              <a:solidFill>
                <a:srgbClr val="00B050"/>
              </a:solidFill>
              <a:effectLst>
                <a:innerShdw blurRad="63500" dist="50800" dir="13500000">
                  <a:prstClr val="black">
                    <a:alpha val="50000"/>
                  </a:prstClr>
                </a:innerShdw>
              </a:effectLst>
              <a:cs typeface="PT Bold Heading" pitchFamily="2" charset="-78"/>
            </a:endParaRPr>
          </a:p>
          <a:p>
            <a:pPr algn="ctr" rtl="0"/>
            <a:endParaRPr lang="en-US" sz="4000" dirty="0">
              <a:solidFill>
                <a:srgbClr val="00B050"/>
              </a:solidFill>
              <a:effectLst>
                <a:innerShdw blurRad="63500" dist="50800" dir="13500000">
                  <a:prstClr val="black">
                    <a:alpha val="50000"/>
                  </a:prstClr>
                </a:innerShdw>
              </a:effectLst>
              <a:cs typeface="PT Bold Heading" pitchFamily="2" charset="-78"/>
            </a:endParaRPr>
          </a:p>
          <a:p>
            <a:pPr algn="ctr" rtl="0"/>
            <a:r>
              <a:rPr lang="ar-EG" sz="4000" dirty="0" smtClean="0">
                <a:solidFill>
                  <a:srgbClr val="00B050"/>
                </a:solidFill>
                <a:effectLst>
                  <a:innerShdw blurRad="63500" dist="50800" dir="13500000">
                    <a:prstClr val="black">
                      <a:alpha val="50000"/>
                    </a:prstClr>
                  </a:innerShdw>
                </a:effectLst>
                <a:cs typeface="PT Bold Heading" pitchFamily="2" charset="-78"/>
              </a:rPr>
              <a:t>يستدل </a:t>
            </a:r>
            <a:r>
              <a:rPr lang="ar-EG" sz="4000" dirty="0">
                <a:solidFill>
                  <a:srgbClr val="00B050"/>
                </a:solidFill>
                <a:effectLst>
                  <a:innerShdw blurRad="63500" dist="50800" dir="13500000">
                    <a:prstClr val="black">
                      <a:alpha val="50000"/>
                    </a:prstClr>
                  </a:innerShdw>
                </a:effectLst>
                <a:cs typeface="PT Bold Heading" pitchFamily="2" charset="-78"/>
              </a:rPr>
              <a:t>أرسطو على وجود الله من النظر في ظاهرتي الزمان والحرك فالزمان لا بداية ولا نهاية، لأن كل آن </a:t>
            </a:r>
            <a:r>
              <a:rPr lang="en-US" sz="4000" dirty="0">
                <a:solidFill>
                  <a:srgbClr val="00B050"/>
                </a:solidFill>
                <a:effectLst>
                  <a:innerShdw blurRad="63500" dist="50800" dir="13500000">
                    <a:prstClr val="black">
                      <a:alpha val="50000"/>
                    </a:prstClr>
                  </a:innerShdw>
                </a:effectLst>
                <a:cs typeface="PT Bold Heading" pitchFamily="2" charset="-78"/>
              </a:rPr>
              <a:t>Mum </a:t>
            </a:r>
            <a:r>
              <a:rPr lang="ar-EG" sz="4000" dirty="0">
                <a:solidFill>
                  <a:srgbClr val="00B050"/>
                </a:solidFill>
                <a:effectLst>
                  <a:innerShdw blurRad="63500" dist="50800" dir="13500000">
                    <a:prstClr val="black">
                      <a:alpha val="50000"/>
                    </a:prstClr>
                  </a:innerShdw>
                </a:effectLst>
                <a:cs typeface="PT Bold Heading" pitchFamily="2" charset="-78"/>
              </a:rPr>
              <a:t>منه له قبل وبعد فهي موجود منذ الأزل والى الأبد. </a:t>
            </a:r>
            <a:endParaRPr lang="ar-EG" sz="40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2212185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lnSpc>
                <a:spcPct val="150000"/>
              </a:lnSpc>
            </a:pPr>
            <a:r>
              <a:rPr lang="ar-EG" sz="3600" dirty="0">
                <a:solidFill>
                  <a:srgbClr val="00B050"/>
                </a:solidFill>
                <a:effectLst>
                  <a:innerShdw blurRad="63500" dist="50800" dir="13500000">
                    <a:prstClr val="black">
                      <a:alpha val="50000"/>
                    </a:prstClr>
                  </a:innerShdw>
                </a:effectLst>
                <a:cs typeface="PT Bold Heading" pitchFamily="2" charset="-78"/>
              </a:rPr>
              <a:t>ولما كان الزمان مقياس للحركة فهو يفترض وجود حركة أزلية أبدية ومثل هذه الحركة لابد أن تكون دائرية ومتصلة في المكان حتى لا يكون لها بداية ولا غاية وهي حركة السماء الأولى.</a:t>
            </a:r>
            <a:endParaRPr lang="ar-EG" sz="36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38010290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4000" dirty="0">
                <a:solidFill>
                  <a:srgbClr val="00B050"/>
                </a:solidFill>
                <a:effectLst>
                  <a:innerShdw blurRad="63500" dist="50800" dir="13500000">
                    <a:prstClr val="black">
                      <a:alpha val="50000"/>
                    </a:prstClr>
                  </a:innerShdw>
                </a:effectLst>
                <a:cs typeface="PT Bold Heading" pitchFamily="2" charset="-78"/>
              </a:rPr>
              <a:t>وهذه الحركة تفترض وجود محرك أزلى خالد مثلها. </a:t>
            </a:r>
          </a:p>
          <a:p>
            <a:pPr algn="just"/>
            <a:r>
              <a:rPr lang="ar-EG" sz="4000" dirty="0">
                <a:solidFill>
                  <a:srgbClr val="00B050"/>
                </a:solidFill>
                <a:effectLst>
                  <a:innerShdw blurRad="63500" dist="50800" dir="13500000">
                    <a:prstClr val="black">
                      <a:alpha val="50000"/>
                    </a:prstClr>
                  </a:innerShdw>
                </a:effectLst>
                <a:cs typeface="PT Bold Heading" pitchFamily="2" charset="-78"/>
              </a:rPr>
              <a:t>ثم يثبت </a:t>
            </a:r>
            <a:r>
              <a:rPr lang="ar-EG" sz="4000" dirty="0" err="1">
                <a:solidFill>
                  <a:srgbClr val="00B050"/>
                </a:solidFill>
                <a:effectLst>
                  <a:innerShdw blurRad="63500" dist="50800" dir="13500000">
                    <a:prstClr val="black">
                      <a:alpha val="50000"/>
                    </a:prstClr>
                  </a:innerShdw>
                </a:effectLst>
                <a:cs typeface="PT Bold Heading" pitchFamily="2" charset="-78"/>
              </a:rPr>
              <a:t>ارسطو</a:t>
            </a:r>
            <a:r>
              <a:rPr lang="ar-EG" sz="4000" dirty="0">
                <a:solidFill>
                  <a:srgbClr val="00B050"/>
                </a:solidFill>
                <a:effectLst>
                  <a:innerShdw blurRad="63500" dist="50800" dir="13500000">
                    <a:prstClr val="black">
                      <a:alpha val="50000"/>
                    </a:prstClr>
                  </a:innerShdw>
                </a:effectLst>
                <a:cs typeface="PT Bold Heading" pitchFamily="2" charset="-78"/>
              </a:rPr>
              <a:t> أن المحرك الأول لابد أن يكون ساكنا لأنه لو تحرك فأما أن يتحرك بغيره أو بذاته . فإن تحرك بغيره لافترض محركا لو تحرك افترض محركا بعده، وهذا إلى ما لا نهاية فلابد أن لا يتحرك المحرك بغيره.</a:t>
            </a:r>
            <a:endParaRPr lang="ar-EG" sz="40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41107020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4400" dirty="0">
                <a:solidFill>
                  <a:srgbClr val="00B050"/>
                </a:solidFill>
                <a:effectLst>
                  <a:innerShdw blurRad="63500" dist="50800" dir="13500000">
                    <a:prstClr val="black">
                      <a:alpha val="50000"/>
                    </a:prstClr>
                  </a:innerShdw>
                </a:effectLst>
                <a:cs typeface="PT Bold Heading" pitchFamily="2" charset="-78"/>
              </a:rPr>
              <a:t>وينتهي إلى افتراض محرك بحركة هذه الحركة الأزلية الأبدية ويظل في الوقت نفسه ساكنا ولا يتحرك.</a:t>
            </a:r>
            <a:endParaRPr lang="ar-EG" sz="44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7151181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200" dirty="0">
                <a:solidFill>
                  <a:srgbClr val="00B050"/>
                </a:solidFill>
                <a:effectLst>
                  <a:innerShdw blurRad="63500" dist="50800" dir="13500000">
                    <a:prstClr val="black">
                      <a:alpha val="50000"/>
                    </a:prstClr>
                  </a:innerShdw>
                </a:effectLst>
                <a:cs typeface="PT Bold Heading" pitchFamily="2" charset="-78"/>
              </a:rPr>
              <a:t>كما أن الأشياء لا تصدر عن المثل بأي معنى من المعاني، أما أن نقول أن المثل هي نماذج </a:t>
            </a:r>
            <a:r>
              <a:rPr lang="en-US" sz="3200" dirty="0">
                <a:solidFill>
                  <a:srgbClr val="00B050"/>
                </a:solidFill>
                <a:effectLst>
                  <a:innerShdw blurRad="63500" dist="50800" dir="13500000">
                    <a:prstClr val="black">
                      <a:alpha val="50000"/>
                    </a:prstClr>
                  </a:innerShdw>
                </a:effectLst>
                <a:cs typeface="PT Bold Heading" pitchFamily="2" charset="-78"/>
              </a:rPr>
              <a:t>paradigm </a:t>
            </a:r>
            <a:r>
              <a:rPr lang="ar-EG" sz="3200" dirty="0">
                <a:solidFill>
                  <a:srgbClr val="00B050"/>
                </a:solidFill>
                <a:effectLst>
                  <a:innerShdw blurRad="63500" dist="50800" dir="13500000">
                    <a:prstClr val="black">
                      <a:alpha val="50000"/>
                    </a:prstClr>
                  </a:innerShdw>
                </a:effectLst>
                <a:cs typeface="PT Bold Heading" pitchFamily="2" charset="-78"/>
              </a:rPr>
              <a:t>وأن الأشياء تشارك فيها فليس هذا إلا لتلفظ بكلمات جوفاء وتشبيهات شاعرية.</a:t>
            </a:r>
          </a:p>
          <a:p>
            <a:pPr algn="just"/>
            <a:r>
              <a:rPr lang="ar-EG" sz="3200" dirty="0">
                <a:solidFill>
                  <a:srgbClr val="00B050"/>
                </a:solidFill>
                <a:effectLst>
                  <a:innerShdw blurRad="63500" dist="50800" dir="13500000">
                    <a:prstClr val="black">
                      <a:alpha val="50000"/>
                    </a:prstClr>
                  </a:innerShdw>
                </a:effectLst>
                <a:cs typeface="PT Bold Heading" pitchFamily="2" charset="-78"/>
              </a:rPr>
              <a:t>وأخيرا يرى أرسطو أننا افترضنا مثالا مشتركا بين مجموعة من الأشياء المتشابهة فإننا سوف ننتهي آخر الأمر إلى افتراض عدد لا متناهي من المثل لكل فئة من الأشياء، فلن يكون المثال واحدا كما يذهب أفلاطون، وينطبق هذا مثلا على الرجل المحسوس ومثال الرجل لأنهما يفترضان مثالا ثالثا لرجل مشترك بينهما، ثم أن المجموعة المكونة من الثلاثة سوف تؤدي إلى افتراض رجل رابع وهكذا إلى ما لا نهاية.</a:t>
            </a:r>
          </a:p>
          <a:p>
            <a:pPr algn="just"/>
            <a:r>
              <a:rPr lang="ar-EG" sz="3200" dirty="0">
                <a:solidFill>
                  <a:srgbClr val="00B050"/>
                </a:solidFill>
                <a:effectLst>
                  <a:innerShdw blurRad="63500" dist="50800" dir="13500000">
                    <a:prstClr val="black">
                      <a:alpha val="50000"/>
                    </a:prstClr>
                  </a:innerShdw>
                </a:effectLst>
                <a:cs typeface="PT Bold Heading" pitchFamily="2" charset="-78"/>
              </a:rPr>
              <a:t>وكذلك رفض أرسطو أن يكون المثال الأفلاطونى جوهراً، ورفض أن يكون له وجود مستقل عن وجود الأفراد المحسوسة.</a:t>
            </a:r>
          </a:p>
        </p:txBody>
      </p:sp>
    </p:spTree>
    <p:extLst>
      <p:ext uri="{BB962C8B-B14F-4D97-AF65-F5344CB8AC3E}">
        <p14:creationId xmlns:p14="http://schemas.microsoft.com/office/powerpoint/2010/main" val="31364972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4000" dirty="0">
                <a:solidFill>
                  <a:srgbClr val="00B050"/>
                </a:solidFill>
                <a:effectLst>
                  <a:innerShdw blurRad="63500" dist="50800" dir="13500000">
                    <a:prstClr val="black">
                      <a:alpha val="50000"/>
                    </a:prstClr>
                  </a:innerShdw>
                </a:effectLst>
                <a:cs typeface="PT Bold Heading" pitchFamily="2" charset="-78"/>
              </a:rPr>
              <a:t>ولابد لهذا المحرك الأول الذي لا يتحرك أنه صورة خالصة وليس به مادة لأن احتوائه على مادة يعني افتقاره إلى صورة.</a:t>
            </a:r>
            <a:endParaRPr lang="ar-EG" sz="40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341328753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a:solidFill>
                  <a:srgbClr val="C00000"/>
                </a:solidFill>
                <a:cs typeface="PT Bold Heading" pitchFamily="2" charset="-78"/>
              </a:rPr>
              <a:t>صفات المحرك الأول أو العقل الإلهي فكيف نحدد صلته بالكون والبشر؟</a:t>
            </a:r>
          </a:p>
          <a:p>
            <a:pPr algn="ctr"/>
            <a:endParaRPr lang="ar-EG" sz="3600" dirty="0" smtClean="0">
              <a:solidFill>
                <a:srgbClr val="C00000"/>
              </a:solidFill>
              <a:cs typeface="PT Bold Heading" pitchFamily="2" charset="-78"/>
            </a:endParaRPr>
          </a:p>
          <a:p>
            <a:pPr algn="ctr"/>
            <a:r>
              <a:rPr lang="ar-SA" sz="3600" dirty="0" smtClean="0">
                <a:solidFill>
                  <a:srgbClr val="C00000"/>
                </a:solidFill>
                <a:cs typeface="PT Bold Heading" pitchFamily="2" charset="-78"/>
              </a:rPr>
              <a:t>ويقدم </a:t>
            </a:r>
            <a:r>
              <a:rPr lang="ar-SA" sz="3600" dirty="0">
                <a:solidFill>
                  <a:srgbClr val="C00000"/>
                </a:solidFill>
                <a:cs typeface="PT Bold Heading" pitchFamily="2" charset="-78"/>
              </a:rPr>
              <a:t>أرسطو فرضا لتفسير حركة الأفلاك يتناقض وفكرة المحرك الأول الواحد فيفترض أن الأفلاك السماوية عقولا عددها إما خمسة وخمسين أو سبعة وأربعين عقلا هي محركات هذه الأفلاك . </a:t>
            </a:r>
          </a:p>
          <a:p>
            <a:pPr algn="ctr"/>
            <a:r>
              <a:rPr lang="ar-SA" sz="3600" dirty="0">
                <a:solidFill>
                  <a:srgbClr val="C00000"/>
                </a:solidFill>
                <a:cs typeface="PT Bold Heading" pitchFamily="2" charset="-78"/>
              </a:rPr>
              <a:t>ثم يعود فيقرر في ختام مقاله اللام من كتاب الميتافيزيقا أن حكم الكثرة غير صالح ولذلك فلابد أن يكون الحاكم واحد. </a:t>
            </a:r>
            <a:endParaRPr lang="ar-EG" sz="3600" dirty="0" smtClean="0">
              <a:solidFill>
                <a:srgbClr val="C00000"/>
              </a:solidFill>
              <a:cs typeface="PT Bold Heading" pitchFamily="2" charset="-78"/>
            </a:endParaRPr>
          </a:p>
        </p:txBody>
      </p:sp>
    </p:spTree>
    <p:extLst>
      <p:ext uri="{BB962C8B-B14F-4D97-AF65-F5344CB8AC3E}">
        <p14:creationId xmlns:p14="http://schemas.microsoft.com/office/powerpoint/2010/main" val="271377550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4400" dirty="0">
                <a:solidFill>
                  <a:srgbClr val="C00000"/>
                </a:solidFill>
                <a:cs typeface="PT Bold Heading" pitchFamily="2" charset="-78"/>
              </a:rPr>
              <a:t>ولكن لما كان أرسطو قد نص على أن المحرك الأول هو المنظم الوحيد لهذا العالم فيمكن أن نفترض أنه يحرك أيضا هذه العقول كغاية لها أو كوضع لعشقه.</a:t>
            </a:r>
          </a:p>
          <a:p>
            <a:pPr algn="just"/>
            <a:endParaRPr lang="ar-EG" sz="4400" dirty="0" smtClean="0">
              <a:solidFill>
                <a:srgbClr val="C00000"/>
              </a:solidFill>
              <a:cs typeface="PT Bold Heading" pitchFamily="2" charset="-78"/>
            </a:endParaRPr>
          </a:p>
          <a:p>
            <a:pPr algn="just"/>
            <a:r>
              <a:rPr lang="ar-SA" sz="4400" dirty="0" smtClean="0">
                <a:solidFill>
                  <a:srgbClr val="C00000"/>
                </a:solidFill>
                <a:cs typeface="PT Bold Heading" pitchFamily="2" charset="-78"/>
              </a:rPr>
              <a:t>ويذكر </a:t>
            </a:r>
            <a:r>
              <a:rPr lang="ar-SA" sz="4400" dirty="0">
                <a:solidFill>
                  <a:srgbClr val="C00000"/>
                </a:solidFill>
                <a:cs typeface="PT Bold Heading" pitchFamily="2" charset="-78"/>
              </a:rPr>
              <a:t>أرسطو أن الله في الطبيعة حين يقول أن الله والطبيعة لا يفعلان شيئا عبثا. </a:t>
            </a:r>
            <a:endParaRPr lang="ar-SA" sz="4400" dirty="0">
              <a:solidFill>
                <a:srgbClr val="C00000"/>
              </a:solidFill>
              <a:cs typeface="PT Bold Heading" pitchFamily="2" charset="-78"/>
            </a:endParaRPr>
          </a:p>
        </p:txBody>
      </p:sp>
    </p:spTree>
    <p:extLst>
      <p:ext uri="{BB962C8B-B14F-4D97-AF65-F5344CB8AC3E}">
        <p14:creationId xmlns:p14="http://schemas.microsoft.com/office/powerpoint/2010/main" val="405934843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والواضح أن الإله عند أرسطو لم يخلق الكون ولا يعرفه ولا يعني به ولئن حاول رجال العصور الوسطى أن يفسروا علم الله بالأشياء عن طريق علة بذاته لأنها علتها جميعا إلا أن أرسطو كان واضحا في هذه النقطة لأنه قد فرق بين احتمالين معرفة الله بذاته أو معرفته بالأشياء وأختار الافتراض الأول منهما. </a:t>
            </a:r>
            <a:endParaRPr lang="ar-SA" sz="3600" dirty="0">
              <a:solidFill>
                <a:srgbClr val="C00000"/>
              </a:solidFill>
              <a:cs typeface="PT Bold Heading" pitchFamily="2" charset="-78"/>
            </a:endParaRPr>
          </a:p>
        </p:txBody>
      </p:sp>
    </p:spTree>
    <p:extLst>
      <p:ext uri="{BB962C8B-B14F-4D97-AF65-F5344CB8AC3E}">
        <p14:creationId xmlns:p14="http://schemas.microsoft.com/office/powerpoint/2010/main" val="405934843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4000" dirty="0">
                <a:solidFill>
                  <a:srgbClr val="C00000"/>
                </a:solidFill>
                <a:cs typeface="PT Bold Heading" pitchFamily="2" charset="-78"/>
              </a:rPr>
              <a:t>أما عن تأثير الله في العالم فليس أكثر من تأثير صورة </a:t>
            </a:r>
            <a:r>
              <a:rPr lang="ar-SA" sz="4000" dirty="0" err="1">
                <a:solidFill>
                  <a:srgbClr val="C00000"/>
                </a:solidFill>
                <a:cs typeface="PT Bold Heading" pitchFamily="2" charset="-78"/>
              </a:rPr>
              <a:t>يتعشقها</a:t>
            </a:r>
            <a:r>
              <a:rPr lang="ar-SA" sz="4000" dirty="0">
                <a:solidFill>
                  <a:srgbClr val="C00000"/>
                </a:solidFill>
                <a:cs typeface="PT Bold Heading" pitchFamily="2" charset="-78"/>
              </a:rPr>
              <a:t> محبوها لأنه لا يؤثر فيه إلا كعلة غائية لا تزيد على أن تكون مبدأ لوحدة العالم كما يكون حلا التفسير الحركة والتغير المستمرين في العالم.</a:t>
            </a:r>
            <a:endParaRPr lang="ar-SA" sz="40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Rectangle 2"/>
          <p:cNvSpPr/>
          <p:nvPr/>
        </p:nvSpPr>
        <p:spPr>
          <a:xfrm>
            <a:off x="539552" y="620688"/>
            <a:ext cx="8064896" cy="48245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800" dirty="0">
                <a:solidFill>
                  <a:srgbClr val="C00000"/>
                </a:solidFill>
                <a:cs typeface="PT Bold Heading" pitchFamily="2" charset="-78"/>
              </a:rPr>
              <a:t>ثانيا: القوة والفعل أو المادة والصورة: </a:t>
            </a:r>
            <a:endParaRPr lang="ar-EG" sz="2800" dirty="0" smtClean="0">
              <a:solidFill>
                <a:srgbClr val="C00000"/>
              </a:solidFill>
              <a:cs typeface="PT Bold Heading" pitchFamily="2" charset="-78"/>
            </a:endParaRPr>
          </a:p>
          <a:p>
            <a:pPr algn="just"/>
            <a:endParaRPr lang="ar-EG" sz="2800" dirty="0" smtClean="0">
              <a:solidFill>
                <a:srgbClr val="C00000"/>
              </a:solidFill>
              <a:cs typeface="PT Bold Heading" pitchFamily="2" charset="-78"/>
            </a:endParaRPr>
          </a:p>
          <a:p>
            <a:pPr algn="just"/>
            <a:r>
              <a:rPr lang="ar-EG" sz="2800" dirty="0" smtClean="0">
                <a:solidFill>
                  <a:srgbClr val="C00000"/>
                </a:solidFill>
                <a:cs typeface="PT Bold Heading" pitchFamily="2" charset="-78"/>
              </a:rPr>
              <a:t>تعتمد </a:t>
            </a:r>
            <a:r>
              <a:rPr lang="ar-EG" sz="2800" dirty="0">
                <a:solidFill>
                  <a:srgbClr val="C00000"/>
                </a:solidFill>
                <a:cs typeface="PT Bold Heading" pitchFamily="2" charset="-78"/>
              </a:rPr>
              <a:t>تصورات أرسطو للمادة والصورة أو القوة و الفعل على وجهة نظره في التغير أو الصيرورة، لأن أي تغير يفترض الثبات وكل صيرورة تستلزم وجود شيء لا يصير.</a:t>
            </a:r>
          </a:p>
          <a:p>
            <a:pPr algn="just"/>
            <a:r>
              <a:rPr lang="ar-EG" sz="2800" dirty="0">
                <a:solidFill>
                  <a:srgbClr val="C00000"/>
                </a:solidFill>
                <a:cs typeface="PT Bold Heading" pitchFamily="2" charset="-78"/>
              </a:rPr>
              <a:t>ويرى </a:t>
            </a:r>
            <a:r>
              <a:rPr lang="ar-EG" sz="2800" dirty="0" err="1">
                <a:solidFill>
                  <a:srgbClr val="C00000"/>
                </a:solidFill>
                <a:cs typeface="PT Bold Heading" pitchFamily="2" charset="-78"/>
              </a:rPr>
              <a:t>ارسطو</a:t>
            </a:r>
            <a:r>
              <a:rPr lang="ar-EG" sz="2800" dirty="0">
                <a:solidFill>
                  <a:srgbClr val="C00000"/>
                </a:solidFill>
                <a:cs typeface="PT Bold Heading" pitchFamily="2" charset="-78"/>
              </a:rPr>
              <a:t> أن الضد لا يمكن أن يتحول إلى ضده مباشرة كما أن الوجود لا ينشأ عن اللاوجود، وإنما لابد من افتراض محل تتوالى عليه الأضداد، أما هذا المحل أو الحمل الذي تتولى عليه الأضداد فهو المادة أو الهيولى أما الأضداد فهي الصفات التي تتوالى على المادة . </a:t>
            </a:r>
          </a:p>
          <a:p>
            <a:pPr algn="just"/>
            <a:endParaRPr lang="ar-EG" sz="2800" dirty="0">
              <a:solidFill>
                <a:srgbClr val="C00000"/>
              </a:solidFill>
              <a:cs typeface="PT Bold Heading" pitchFamily="2" charset="-78"/>
            </a:endParaRPr>
          </a:p>
        </p:txBody>
      </p:sp>
    </p:spTree>
    <p:extLst>
      <p:ext uri="{BB962C8B-B14F-4D97-AF65-F5344CB8AC3E}">
        <p14:creationId xmlns:p14="http://schemas.microsoft.com/office/powerpoint/2010/main" val="20967567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446977" y="869471"/>
              <a:ext cx="4140453"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وكل جوهر أو موجود معين مركب من هذين المبدئين، مبدأ المادة الذي يقدم أساسا يصدر عنه وجوده كأن يكون البرونز مثلا مادة التمثال ومبدأ الصورة التي تحدد حقيقته وماهيته كأن تكون صورة التمثال هي الإله "</a:t>
              </a:r>
              <a:r>
                <a:rPr lang="ar-EG" sz="3200" b="1" dirty="0" err="1">
                  <a:solidFill>
                    <a:srgbClr val="00B050"/>
                  </a:solidFill>
                  <a:cs typeface="PT Bold Heading" pitchFamily="2" charset="-78"/>
                </a:rPr>
                <a:t>هرميس</a:t>
              </a:r>
              <a:r>
                <a:rPr lang="ar-EG" sz="3200" b="1" dirty="0">
                  <a:solidFill>
                    <a:srgbClr val="00B050"/>
                  </a:solidFill>
                  <a:cs typeface="PT Bold Heading" pitchFamily="2" charset="-78"/>
                </a:rPr>
                <a:t>" مثلا ولئن اتصفت الصورة بأنها الوجود إلا أن المادة ليست اللاوجود أو العدم المطلق، بل هي وسط بين الوجود واللاوجود، أي أن المادة هى مجموعة الشروط الواجب توافرها </a:t>
              </a:r>
              <a:r>
                <a:rPr lang="ar-EG" sz="3200" b="1" dirty="0" err="1">
                  <a:solidFill>
                    <a:srgbClr val="00B050"/>
                  </a:solidFill>
                  <a:cs typeface="PT Bold Heading" pitchFamily="2" charset="-78"/>
                </a:rPr>
                <a:t>کى</a:t>
              </a:r>
              <a:r>
                <a:rPr lang="ar-EG" sz="3200" b="1" dirty="0">
                  <a:solidFill>
                    <a:srgbClr val="00B050"/>
                  </a:solidFill>
                  <a:cs typeface="PT Bold Heading" pitchFamily="2" charset="-78"/>
                </a:rPr>
                <a:t> تظهر الصورة.</a:t>
              </a:r>
              <a:endParaRPr lang="ar-EG" sz="3200" b="1" dirty="0">
                <a:solidFill>
                  <a:srgbClr val="00B050"/>
                </a:solidFill>
                <a:cs typeface="PT Bold Heading" pitchFamily="2" charset="-78"/>
              </a:endParaRPr>
            </a:p>
          </p:txBody>
        </p:sp>
      </p:grpSp>
    </p:spTree>
    <p:extLst>
      <p:ext uri="{BB962C8B-B14F-4D97-AF65-F5344CB8AC3E}">
        <p14:creationId xmlns:p14="http://schemas.microsoft.com/office/powerpoint/2010/main" val="3888579891"/>
      </p:ext>
    </p:extLst>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357429" y="869471"/>
              <a:ext cx="4477348"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dirty="0">
                  <a:solidFill>
                    <a:srgbClr val="00B050"/>
                  </a:solidFill>
                  <a:cs typeface="PT Bold Heading" pitchFamily="2" charset="-78"/>
                </a:rPr>
                <a:t>ويرى أرسطو أن أي وجود لا ينشأ من العدم بل من إمكان.</a:t>
              </a:r>
            </a:p>
            <a:p>
              <a:pPr algn="just"/>
              <a:r>
                <a:rPr lang="ar-EG" sz="3200" dirty="0">
                  <a:solidFill>
                    <a:srgbClr val="00B050"/>
                  </a:solidFill>
                  <a:cs typeface="PT Bold Heading" pitchFamily="2" charset="-78"/>
                </a:rPr>
                <a:t>وغائية الكائن أن يصل إلى تمام صورته ونهاية التغير هي أن تحصل المادة على الصورة المناسبة لها، ومتى تم ذلك أصبح الوجود موجودا بالفعل فالفعل بالنسبة للقوة كالإنسان اليقظ بالنسبة للنائم أو كالبذرة بالنسبة للشجرة. </a:t>
              </a:r>
            </a:p>
            <a:p>
              <a:pPr algn="just"/>
              <a:r>
                <a:rPr lang="ar-EG" sz="3200" dirty="0">
                  <a:solidFill>
                    <a:srgbClr val="00B050"/>
                  </a:solidFill>
                  <a:cs typeface="PT Bold Heading" pitchFamily="2" charset="-78"/>
                </a:rPr>
                <a:t>لذلك فإن القوة لا معنى لها بذاتها وإنما تفهم بالنظرة وما ستصير إليه أو إلى الصورة.</a:t>
              </a:r>
              <a:endParaRPr lang="ar-EG" sz="3200" dirty="0">
                <a:solidFill>
                  <a:srgbClr val="00B050"/>
                </a:solidFill>
                <a:cs typeface="PT Bold Heading" pitchFamily="2" charset="-78"/>
              </a:endParaRPr>
            </a:p>
          </p:txBody>
        </p:sp>
      </p:grpSp>
    </p:spTree>
    <p:extLst>
      <p:ext uri="{BB962C8B-B14F-4D97-AF65-F5344CB8AC3E}">
        <p14:creationId xmlns:p14="http://schemas.microsoft.com/office/powerpoint/2010/main" val="25200586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وأنتهى أرسطو عند بحثه في العلل إلى التوحيد بين العلة الصورية والعلة الفاعلة والعلة الغائية . فالصورة هي الغاية في كل تغير لأن التغير يهدف إلى تحقيق الصورة وهي أيضا محركة وفاعلة. فصورة البيت الذي هي غاية البناء فاعلة من حيث أنها تتحد بفن العمارة، وصورة الإنسانية في الفرد علة محركة للتوالد لأن الأب يهب الابن صورته التي هي الغاية النهائية لوجوده.</a:t>
              </a:r>
              <a:endParaRPr lang="en-US" sz="3200" b="1" dirty="0">
                <a:solidFill>
                  <a:srgbClr val="00B050"/>
                </a:solidFill>
                <a:cs typeface="PT Bold Heading" pitchFamily="2" charset="-78"/>
              </a:endParaRPr>
            </a:p>
          </p:txBody>
        </p:sp>
      </p:grpSp>
    </p:spTree>
    <p:extLst>
      <p:ext uri="{BB962C8B-B14F-4D97-AF65-F5344CB8AC3E}">
        <p14:creationId xmlns:p14="http://schemas.microsoft.com/office/powerpoint/2010/main" val="41421454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402204" y="869471"/>
              <a:ext cx="4477350"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600" dirty="0">
                  <a:solidFill>
                    <a:srgbClr val="00B050"/>
                  </a:solidFill>
                  <a:cs typeface="PT Bold Heading" pitchFamily="2" charset="-78"/>
                </a:rPr>
                <a:t>لا يبقى إذن تعارض إلا بين علتين رئيسيتين هما الصورة والمادة. والصورة أكثر أهمية لأن المادة غير محددة ونسبية لا تعرف إلا بالقياس إلى الصورة. </a:t>
              </a:r>
            </a:p>
            <a:p>
              <a:pPr algn="just"/>
              <a:r>
                <a:rPr lang="ar-EG" sz="3600" dirty="0">
                  <a:solidFill>
                    <a:srgbClr val="00B050"/>
                  </a:solidFill>
                  <a:cs typeface="PT Bold Heading" pitchFamily="2" charset="-78"/>
                </a:rPr>
                <a:t>والصورة هى مبدأ لتحديد أي موجود و مبدأ معقوليته لأن العلم لا يعني بالمتغير أو بالعرض وإنما موضوع العلم هو الماهيات الثابتة الموجودة دائما على نحو. </a:t>
              </a:r>
              <a:endParaRPr lang="ar-EG" sz="3600" dirty="0">
                <a:solidFill>
                  <a:srgbClr val="00B050"/>
                </a:solidFill>
                <a:cs typeface="PT Bold Heading" pitchFamily="2" charset="-78"/>
              </a:endParaRPr>
            </a:p>
          </p:txBody>
        </p:sp>
      </p:grpSp>
    </p:spTree>
    <p:extLst>
      <p:ext uri="{BB962C8B-B14F-4D97-AF65-F5344CB8AC3E}">
        <p14:creationId xmlns:p14="http://schemas.microsoft.com/office/powerpoint/2010/main" val="67160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سمات المدارس الفلسفية المتأخرة:</a:t>
              </a:r>
            </a:p>
            <a:p>
              <a:pPr algn="just"/>
              <a:r>
                <a:rPr lang="ar-EG" sz="3200" b="1" dirty="0">
                  <a:solidFill>
                    <a:srgbClr val="00B050"/>
                  </a:solidFill>
                  <a:cs typeface="PT Bold Heading" pitchFamily="2" charset="-78"/>
                </a:rPr>
                <a:t>الجزئي موضع إمكانيات وأعراض سببها دخول المادة فيه إلى جانب الصورة أما النوع فتظهر فيه الضرورة والوجود الثابت الذي يكون دائما على نحو محدد بالضرورة. </a:t>
              </a:r>
              <a:endParaRPr lang="en-US" sz="3200" b="1" dirty="0">
                <a:solidFill>
                  <a:srgbClr val="00B050"/>
                </a:solidFill>
                <a:cs typeface="PT Bold Heading" pitchFamily="2" charset="-78"/>
              </a:endParaRPr>
            </a:p>
          </p:txBody>
        </p:sp>
      </p:grpSp>
    </p:spTree>
    <p:extLst>
      <p:ext uri="{BB962C8B-B14F-4D97-AF65-F5344CB8AC3E}">
        <p14:creationId xmlns:p14="http://schemas.microsoft.com/office/powerpoint/2010/main" val="13493818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tx1">
                <a:lumMod val="85000"/>
                <a:lumOff val="15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لذلك نجد أن الصورة هي مبدأ المعقولية والثبات في حد المركب من مادة وصورة، أما المادة فهى مبدأ النقص والتغيرات والإمكان المستمر وهي بهذا المعنى تتجاوز معنى الوجود بالقوة لأنها لا تتدخل إيجابيا في إحداث أنواع النقص التي تتصف بها الأفراد الجزئية المحسوسة لأنها تقاوم تحقق الصورة واكتمالها فهي مصدر الشذوذ والمصادفات وهي سبب تعدد الأفراد داخل النوع الواحد </a:t>
              </a:r>
              <a:endParaRPr lang="en-US" sz="3200" b="1" dirty="0">
                <a:solidFill>
                  <a:srgbClr val="00B050"/>
                </a:solidFill>
                <a:cs typeface="PT Bold Heading" pitchFamily="2" charset="-78"/>
              </a:endParaRPr>
            </a:p>
          </p:txBody>
        </p:sp>
      </p:grpSp>
    </p:spTree>
    <p:extLst>
      <p:ext uri="{BB962C8B-B14F-4D97-AF65-F5344CB8AC3E}">
        <p14:creationId xmlns:p14="http://schemas.microsoft.com/office/powerpoint/2010/main" val="11962617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accent1">
                <a:lumMod val="40000"/>
                <a:lumOff val="60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ctr" defTabSz="800100">
                <a:lnSpc>
                  <a:spcPct val="90000"/>
                </a:lnSpc>
                <a:spcBef>
                  <a:spcPct val="0"/>
                </a:spcBef>
                <a:spcAft>
                  <a:spcPct val="35000"/>
                </a:spcAft>
              </a:pPr>
              <a:r>
                <a:rPr lang="ar-EG" sz="4000" dirty="0">
                  <a:solidFill>
                    <a:srgbClr val="0000FF"/>
                  </a:solidFill>
                  <a:cs typeface="PT Bold Heading" pitchFamily="2" charset="-78"/>
                </a:rPr>
                <a:t>ومعنى المادة والصورة يتداخلان عند أرس فقد تكون الصورة مادة بالنسبة لصورة أخرى.</a:t>
              </a:r>
            </a:p>
            <a:p>
              <a:pPr algn="ctr" defTabSz="800100">
                <a:lnSpc>
                  <a:spcPct val="90000"/>
                </a:lnSpc>
                <a:spcBef>
                  <a:spcPct val="0"/>
                </a:spcBef>
                <a:spcAft>
                  <a:spcPct val="35000"/>
                </a:spcAft>
              </a:pPr>
              <a:r>
                <a:rPr lang="ar-EG" sz="4000" dirty="0">
                  <a:solidFill>
                    <a:srgbClr val="0000FF"/>
                  </a:solidFill>
                  <a:cs typeface="PT Bold Heading" pitchFamily="2" charset="-78"/>
                </a:rPr>
                <a:t>أما الصورة التي لا يصح أبدا أن تكون هيولى لغيرها والتي ينتهي عند تسلسل الصورة في الله أو المحرك الأول. </a:t>
              </a:r>
              <a:endParaRPr lang="ar-EG" sz="4000" dirty="0">
                <a:solidFill>
                  <a:srgbClr val="0000FF"/>
                </a:solidFill>
                <a:cs typeface="PT Bold Heading" pitchFamily="2" charset="-78"/>
              </a:endParaRPr>
            </a:p>
          </p:txBody>
        </p:sp>
      </p:grpSp>
    </p:spTree>
    <p:extLst>
      <p:ext uri="{BB962C8B-B14F-4D97-AF65-F5344CB8AC3E}">
        <p14:creationId xmlns:p14="http://schemas.microsoft.com/office/powerpoint/2010/main" val="3186932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10.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2.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3.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4.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5.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6.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7.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8.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9.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otalTime>69</TotalTime>
  <Words>4745</Words>
  <Application>Microsoft Office PowerPoint</Application>
  <PresentationFormat>On-screen Show (4:3)</PresentationFormat>
  <Paragraphs>224</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6_Office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DrMohsen</cp:lastModifiedBy>
  <cp:revision>14</cp:revision>
  <dcterms:created xsi:type="dcterms:W3CDTF">2020-03-20T16:32:53Z</dcterms:created>
  <dcterms:modified xsi:type="dcterms:W3CDTF">2020-04-01T11:47:11Z</dcterms:modified>
</cp:coreProperties>
</file>