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notesSlides/notesSlide3.xml" ContentType="application/vnd.openxmlformats-officedocument.presentationml.notesSlide+xml"/>
  <Override PartName="/ppt/theme/themeOverride4.xml" ContentType="application/vnd.openxmlformats-officedocument.themeOverride+xml"/>
  <Override PartName="/ppt/notesSlides/notesSlide4.xml" ContentType="application/vnd.openxmlformats-officedocument.presentationml.notesSlide+xml"/>
  <Override PartName="/ppt/theme/themeOverride5.xml" ContentType="application/vnd.openxmlformats-officedocument.themeOverride+xml"/>
  <Override PartName="/ppt/notesSlides/notesSlide5.xml" ContentType="application/vnd.openxmlformats-officedocument.presentationml.notesSlide+xml"/>
  <Override PartName="/ppt/theme/themeOverride6.xml" ContentType="application/vnd.openxmlformats-officedocument.themeOverride+xml"/>
  <Override PartName="/ppt/notesSlides/notesSlide6.xml" ContentType="application/vnd.openxmlformats-officedocument.presentationml.notesSlide+xml"/>
  <Override PartName="/ppt/theme/themeOverride7.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heme/themeOverride8.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heme/themeOverride9.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heme/themeOverride10.xml" ContentType="application/vnd.openxmlformats-officedocument.themeOverr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34"/>
  </p:notesMasterIdLst>
  <p:sldIdLst>
    <p:sldId id="257" r:id="rId2"/>
    <p:sldId id="302" r:id="rId3"/>
    <p:sldId id="303" r:id="rId4"/>
    <p:sldId id="304" r:id="rId5"/>
    <p:sldId id="305" r:id="rId6"/>
    <p:sldId id="306" r:id="rId7"/>
    <p:sldId id="307" r:id="rId8"/>
    <p:sldId id="308" r:id="rId9"/>
    <p:sldId id="309" r:id="rId10"/>
    <p:sldId id="277" r:id="rId11"/>
    <p:sldId id="278" r:id="rId12"/>
    <p:sldId id="279" r:id="rId13"/>
    <p:sldId id="280" r:id="rId14"/>
    <p:sldId id="281" r:id="rId15"/>
    <p:sldId id="282" r:id="rId16"/>
    <p:sldId id="283" r:id="rId17"/>
    <p:sldId id="286" r:id="rId18"/>
    <p:sldId id="287" r:id="rId19"/>
    <p:sldId id="288" r:id="rId20"/>
    <p:sldId id="289" r:id="rId21"/>
    <p:sldId id="290" r:id="rId22"/>
    <p:sldId id="291" r:id="rId23"/>
    <p:sldId id="292" r:id="rId24"/>
    <p:sldId id="293" r:id="rId25"/>
    <p:sldId id="294" r:id="rId26"/>
    <p:sldId id="295" r:id="rId27"/>
    <p:sldId id="296" r:id="rId28"/>
    <p:sldId id="297" r:id="rId29"/>
    <p:sldId id="298" r:id="rId30"/>
    <p:sldId id="299" r:id="rId31"/>
    <p:sldId id="300" r:id="rId32"/>
    <p:sldId id="301" r:id="rId33"/>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102" d="100"/>
          <a:sy n="102" d="100"/>
        </p:scale>
        <p:origin x="-23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5E61050-54E3-42E6-80C3-ED89EAA52FA5}" type="datetimeFigureOut">
              <a:rPr lang="ar-EG" smtClean="0"/>
              <a:t>26/07/1441</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6F483E9-50EE-4E4A-BA63-5496158D8D9B}" type="slidenum">
              <a:rPr lang="ar-EG" smtClean="0"/>
              <a:t>‹#›</a:t>
            </a:fld>
            <a:endParaRPr lang="ar-EG"/>
          </a:p>
        </p:txBody>
      </p:sp>
    </p:spTree>
    <p:extLst>
      <p:ext uri="{BB962C8B-B14F-4D97-AF65-F5344CB8AC3E}">
        <p14:creationId xmlns:p14="http://schemas.microsoft.com/office/powerpoint/2010/main" val="89226098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Autofit/>
          </a:bodyPr>
          <a:lstStyle/>
          <a:p>
            <a:pPr marL="228600" indent="-228600">
              <a:buFont typeface="+mj-lt"/>
              <a:buNone/>
            </a:pPr>
            <a:endParaRPr lang="en-US" sz="1200" dirty="0" smtClean="0"/>
          </a:p>
        </p:txBody>
      </p:sp>
      <p:sp>
        <p:nvSpPr>
          <p:cNvPr id="6" name="Slide Image Placeholder 5"/>
          <p:cNvSpPr>
            <a:spLocks noGrp="1" noRot="1" noChangeAspect="1"/>
          </p:cNvSpPr>
          <p:nvPr>
            <p:ph type="sldImg"/>
          </p:nvPr>
        </p:nvSpPr>
        <p:spPr>
          <a:xfrm>
            <a:off x="539750" y="503238"/>
            <a:ext cx="3143250" cy="2359025"/>
          </a:xfr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80035A-FD80-46DF-89C3-C164B8E26758}" type="datetimeFigureOut">
              <a:rPr lang="en-US" smtClean="0">
                <a:solidFill>
                  <a:prstClr val="black">
                    <a:tint val="75000"/>
                  </a:prstClr>
                </a:solidFill>
              </a:rPr>
              <a:pPr/>
              <a:t>3/20/2020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946CEB0F-6F70-4883-991C-25F76AF394E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8653325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CA80035A-FD80-46DF-89C3-C164B8E26758}" type="datetimeFigureOut">
              <a:rPr lang="en-US" smtClean="0">
                <a:solidFill>
                  <a:prstClr val="black">
                    <a:tint val="75000"/>
                  </a:prstClr>
                </a:solidFill>
              </a:rPr>
              <a:pPr rtl="0"/>
              <a:t>3/20/2020</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946CEB0F-6F70-4883-991C-25F76AF394E3}" type="slidenum">
              <a:rPr lang="en-US" smtClean="0">
                <a:solidFill>
                  <a:prstClr val="black">
                    <a:tint val="75000"/>
                  </a:prstClr>
                </a:solidFill>
              </a:rPr>
              <a:pPr rtl="0"/>
              <a:t>‹#›</a:t>
            </a:fld>
            <a:endParaRPr lang="en-US" dirty="0">
              <a:solidFill>
                <a:prstClr val="black">
                  <a:tint val="75000"/>
                </a:prstClr>
              </a:solidFill>
            </a:endParaRPr>
          </a:p>
        </p:txBody>
      </p:sp>
    </p:spTree>
    <p:extLst>
      <p:ext uri="{BB962C8B-B14F-4D97-AF65-F5344CB8AC3E}">
        <p14:creationId xmlns:p14="http://schemas.microsoft.com/office/powerpoint/2010/main" val="2309095476"/>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hemeOverride" Target="../theme/themeOverride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themeOverride" Target="../theme/themeOverride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hemeOverride" Target="../theme/themeOverride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hemeOverride" Target="../theme/themeOverride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lumMod val="75000"/>
              </a:schemeClr>
            </a:gs>
            <a:gs pos="100000">
              <a:schemeClr val="tx1"/>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3" name="Picture 2" descr="C:\Users\user\Desktop\PHOTO-2020-03-18-00-55-12.jpg"/>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36512" y="-27384"/>
            <a:ext cx="9180512" cy="688538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979712" y="3429457"/>
            <a:ext cx="7040290" cy="2554545"/>
          </a:xfrm>
          <a:prstGeom prst="rect">
            <a:avLst/>
          </a:prstGeom>
          <a:noFill/>
        </p:spPr>
        <p:txBody>
          <a:bodyPr wrap="square" rtlCol="1">
            <a:spAutoFit/>
          </a:bodyPr>
          <a:lstStyle/>
          <a:p>
            <a:pPr algn="ctr">
              <a:spcBef>
                <a:spcPts val="600"/>
              </a:spcBef>
              <a:spcAft>
                <a:spcPts val="600"/>
              </a:spcAft>
            </a:pPr>
            <a:r>
              <a:rPr lang="ar-EG" sz="6000" b="1" dirty="0">
                <a:solidFill>
                  <a:srgbClr val="0000FF"/>
                </a:solidFill>
                <a:cs typeface="PT Bold Heading" pitchFamily="2" charset="-78"/>
              </a:rPr>
              <a:t>أرسطو والمدارس المتأخرة</a:t>
            </a:r>
          </a:p>
          <a:p>
            <a:pPr algn="ctr">
              <a:spcBef>
                <a:spcPts val="600"/>
              </a:spcBef>
              <a:spcAft>
                <a:spcPts val="600"/>
              </a:spcAft>
            </a:pPr>
            <a:r>
              <a:rPr lang="ar-EG" sz="4800" b="1" dirty="0" err="1">
                <a:solidFill>
                  <a:srgbClr val="0000FF"/>
                </a:solidFill>
                <a:cs typeface="PT Bold Heading" pitchFamily="2" charset="-78"/>
              </a:rPr>
              <a:t>أ.د</a:t>
            </a:r>
            <a:r>
              <a:rPr lang="ar-EG" sz="4800" b="1" dirty="0">
                <a:solidFill>
                  <a:srgbClr val="0000FF"/>
                </a:solidFill>
                <a:cs typeface="PT Bold Heading" pitchFamily="2" charset="-78"/>
              </a:rPr>
              <a:t>/ عبير الرباط</a:t>
            </a:r>
          </a:p>
          <a:p>
            <a:pPr algn="ctr">
              <a:spcBef>
                <a:spcPts val="600"/>
              </a:spcBef>
              <a:spcAft>
                <a:spcPts val="600"/>
              </a:spcAft>
            </a:pPr>
            <a:r>
              <a:rPr lang="ar-EG" sz="3200" b="1" dirty="0">
                <a:solidFill>
                  <a:srgbClr val="0000FF"/>
                </a:solidFill>
                <a:cs typeface="PT Bold Heading" pitchFamily="2" charset="-78"/>
              </a:rPr>
              <a:t>المحاضرة </a:t>
            </a:r>
            <a:r>
              <a:rPr lang="ar-EG" sz="3200" b="1" dirty="0" smtClean="0">
                <a:solidFill>
                  <a:srgbClr val="0000FF"/>
                </a:solidFill>
                <a:cs typeface="PT Bold Heading" pitchFamily="2" charset="-78"/>
              </a:rPr>
              <a:t>الثانية</a:t>
            </a:r>
            <a:endParaRPr lang="ar-EG" sz="3200" b="1" dirty="0">
              <a:solidFill>
                <a:srgbClr val="0000FF"/>
              </a:solidFill>
              <a:cs typeface="PT Bold Heading" pitchFamily="2" charset="-78"/>
            </a:endParaRPr>
          </a:p>
        </p:txBody>
      </p:sp>
    </p:spTree>
    <p:extLst>
      <p:ext uri="{BB962C8B-B14F-4D97-AF65-F5344CB8AC3E}">
        <p14:creationId xmlns:p14="http://schemas.microsoft.com/office/powerpoint/2010/main" val="3347762288"/>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rtl="0"/>
            <a:r>
              <a:rPr lang="ar-EG" sz="4000" dirty="0">
                <a:solidFill>
                  <a:srgbClr val="00B050"/>
                </a:solidFill>
                <a:effectLst>
                  <a:innerShdw blurRad="63500" dist="50800" dir="13500000">
                    <a:prstClr val="black">
                      <a:alpha val="50000"/>
                    </a:prstClr>
                  </a:innerShdw>
                </a:effectLst>
                <a:cs typeface="PT Bold Heading" pitchFamily="2" charset="-78"/>
              </a:rPr>
              <a:t>أهم مشكلات هذا العلم فتدور فى ثلاث موضوعات</a:t>
            </a:r>
            <a:endParaRPr lang="en-US" sz="4000" dirty="0">
              <a:solidFill>
                <a:srgbClr val="00B050"/>
              </a:solidFill>
              <a:effectLst>
                <a:innerShdw blurRad="63500" dist="50800" dir="13500000">
                  <a:prstClr val="black">
                    <a:alpha val="50000"/>
                  </a:prstClr>
                </a:innerShdw>
              </a:effectLst>
              <a:cs typeface="PT Bold Heading" pitchFamily="2" charset="-78"/>
            </a:endParaRPr>
          </a:p>
          <a:p>
            <a:pPr algn="ctr" rtl="0"/>
            <a:endParaRPr lang="ar-EG" sz="4000" dirty="0">
              <a:solidFill>
                <a:srgbClr val="00B050"/>
              </a:solidFill>
              <a:effectLst>
                <a:innerShdw blurRad="63500" dist="50800" dir="13500000">
                  <a:prstClr val="black">
                    <a:alpha val="50000"/>
                  </a:prstClr>
                </a:innerShdw>
              </a:effectLst>
              <a:cs typeface="PT Bold Heading" pitchFamily="2" charset="-78"/>
            </a:endParaRPr>
          </a:p>
          <a:p>
            <a:pPr algn="ctr" rtl="0"/>
            <a:r>
              <a:rPr lang="ar-EG" sz="4000" dirty="0">
                <a:solidFill>
                  <a:srgbClr val="00B050"/>
                </a:solidFill>
                <a:effectLst>
                  <a:innerShdw blurRad="63500" dist="50800" dir="13500000">
                    <a:prstClr val="black">
                      <a:alpha val="50000"/>
                    </a:prstClr>
                  </a:innerShdw>
                </a:effectLst>
                <a:cs typeface="PT Bold Heading" pitchFamily="2" charset="-78"/>
              </a:rPr>
              <a:t>أولا: حول نظريته في الوجود أو الجوهر.</a:t>
            </a:r>
            <a:endParaRPr lang="en-US" sz="4000" dirty="0">
              <a:solidFill>
                <a:srgbClr val="00B050"/>
              </a:solidFill>
              <a:effectLst>
                <a:innerShdw blurRad="63500" dist="50800" dir="13500000">
                  <a:prstClr val="black">
                    <a:alpha val="50000"/>
                  </a:prstClr>
                </a:innerShdw>
              </a:effectLst>
              <a:cs typeface="PT Bold Heading" pitchFamily="2" charset="-78"/>
            </a:endParaRPr>
          </a:p>
          <a:p>
            <a:pPr algn="ctr" rtl="0"/>
            <a:endParaRPr lang="ar-EG" sz="4000" dirty="0">
              <a:solidFill>
                <a:srgbClr val="00B050"/>
              </a:solidFill>
              <a:effectLst>
                <a:innerShdw blurRad="63500" dist="50800" dir="13500000">
                  <a:prstClr val="black">
                    <a:alpha val="50000"/>
                  </a:prstClr>
                </a:innerShdw>
              </a:effectLst>
              <a:cs typeface="PT Bold Heading" pitchFamily="2" charset="-78"/>
            </a:endParaRPr>
          </a:p>
          <a:p>
            <a:pPr algn="ctr" rtl="0"/>
            <a:r>
              <a:rPr lang="ar-EG" sz="4000" dirty="0">
                <a:solidFill>
                  <a:srgbClr val="00B050"/>
                </a:solidFill>
                <a:effectLst>
                  <a:innerShdw blurRad="63500" dist="50800" dir="13500000">
                    <a:prstClr val="black">
                      <a:alpha val="50000"/>
                    </a:prstClr>
                  </a:innerShdw>
                </a:effectLst>
                <a:cs typeface="PT Bold Heading" pitchFamily="2" charset="-78"/>
              </a:rPr>
              <a:t>ثانيا: علل الوجود أو المادة والصورة والقوة والفعل.</a:t>
            </a:r>
            <a:endParaRPr lang="en-US" sz="4000" dirty="0">
              <a:solidFill>
                <a:srgbClr val="00B050"/>
              </a:solidFill>
              <a:effectLst>
                <a:innerShdw blurRad="63500" dist="50800" dir="13500000">
                  <a:prstClr val="black">
                    <a:alpha val="50000"/>
                  </a:prstClr>
                </a:innerShdw>
              </a:effectLst>
              <a:cs typeface="PT Bold Heading" pitchFamily="2" charset="-78"/>
            </a:endParaRPr>
          </a:p>
          <a:p>
            <a:pPr algn="ctr" rtl="0"/>
            <a:endParaRPr lang="ar-EG" sz="4000" dirty="0">
              <a:solidFill>
                <a:srgbClr val="00B050"/>
              </a:solidFill>
              <a:effectLst>
                <a:innerShdw blurRad="63500" dist="50800" dir="13500000">
                  <a:prstClr val="black">
                    <a:alpha val="50000"/>
                  </a:prstClr>
                </a:innerShdw>
              </a:effectLst>
              <a:cs typeface="PT Bold Heading" pitchFamily="2" charset="-78"/>
            </a:endParaRPr>
          </a:p>
          <a:p>
            <a:pPr algn="ctr" rtl="0"/>
            <a:r>
              <a:rPr lang="ar-EG" sz="4000" dirty="0">
                <a:solidFill>
                  <a:srgbClr val="00B050"/>
                </a:solidFill>
                <a:effectLst>
                  <a:innerShdw blurRad="63500" dist="50800" dir="13500000">
                    <a:prstClr val="black">
                      <a:alpha val="50000"/>
                    </a:prstClr>
                  </a:innerShdw>
                </a:effectLst>
                <a:cs typeface="PT Bold Heading" pitchFamily="2" charset="-78"/>
              </a:rPr>
              <a:t>ثالثا: نظريته في الألوهية.</a:t>
            </a:r>
          </a:p>
        </p:txBody>
      </p:sp>
    </p:spTree>
    <p:extLst>
      <p:ext uri="{BB962C8B-B14F-4D97-AF65-F5344CB8AC3E}">
        <p14:creationId xmlns:p14="http://schemas.microsoft.com/office/powerpoint/2010/main" val="221218578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rtl="0"/>
            <a:r>
              <a:rPr lang="ar-EG" sz="3600" dirty="0">
                <a:solidFill>
                  <a:srgbClr val="00B050"/>
                </a:solidFill>
                <a:effectLst>
                  <a:innerShdw blurRad="63500" dist="50800" dir="13500000">
                    <a:prstClr val="black">
                      <a:alpha val="50000"/>
                    </a:prstClr>
                  </a:innerShdw>
                </a:effectLst>
                <a:cs typeface="PT Bold Heading" pitchFamily="2" charset="-78"/>
              </a:rPr>
              <a:t>أولا: نظرية الجوهر </a:t>
            </a:r>
          </a:p>
          <a:p>
            <a:pPr algn="just"/>
            <a:r>
              <a:rPr lang="ar-EG" sz="3600" dirty="0">
                <a:solidFill>
                  <a:srgbClr val="00B050"/>
                </a:solidFill>
                <a:effectLst>
                  <a:innerShdw blurRad="63500" dist="50800" dir="13500000">
                    <a:prstClr val="black">
                      <a:alpha val="50000"/>
                    </a:prstClr>
                  </a:innerShdw>
                </a:effectLst>
                <a:cs typeface="PT Bold Heading" pitchFamily="2" charset="-78"/>
              </a:rPr>
              <a:t>كلمة الجوهر في اليونانية (</a:t>
            </a:r>
            <a:r>
              <a:rPr lang="en-US" sz="3600" dirty="0">
                <a:solidFill>
                  <a:srgbClr val="00B050"/>
                </a:solidFill>
                <a:effectLst>
                  <a:innerShdw blurRad="63500" dist="50800" dir="13500000">
                    <a:prstClr val="black">
                      <a:alpha val="50000"/>
                    </a:prstClr>
                  </a:innerShdw>
                </a:effectLst>
                <a:cs typeface="PT Bold Heading" pitchFamily="2" charset="-78"/>
              </a:rPr>
              <a:t>Substratum) </a:t>
            </a:r>
            <a:r>
              <a:rPr lang="ar-EG" sz="3600" dirty="0">
                <a:solidFill>
                  <a:srgbClr val="00B050"/>
                </a:solidFill>
                <a:effectLst>
                  <a:innerShdw blurRad="63500" dist="50800" dir="13500000">
                    <a:prstClr val="black">
                      <a:alpha val="50000"/>
                    </a:prstClr>
                  </a:innerShdw>
                </a:effectLst>
                <a:cs typeface="PT Bold Heading" pitchFamily="2" charset="-78"/>
              </a:rPr>
              <a:t>وهى تعنى الموجود. والوجود كما يرى أفلاطون يفيد المقول الثابت الذي يقابل المحسوس المتغير أو الصيرورة.</a:t>
            </a:r>
          </a:p>
          <a:p>
            <a:pPr algn="just"/>
            <a:r>
              <a:rPr lang="ar-EG" sz="3600" dirty="0">
                <a:solidFill>
                  <a:srgbClr val="00B050"/>
                </a:solidFill>
                <a:effectLst>
                  <a:innerShdw blurRad="63500" dist="50800" dir="13500000">
                    <a:prstClr val="black">
                      <a:alpha val="50000"/>
                    </a:prstClr>
                  </a:innerShdw>
                </a:effectLst>
                <a:cs typeface="PT Bold Heading" pitchFamily="2" charset="-78"/>
              </a:rPr>
              <a:t>أما أرسطو فقد عنى بتحليل معان الوجود المختلفة؛ لأن الوجود ليس واحد كما قال </a:t>
            </a:r>
            <a:r>
              <a:rPr lang="ar-EG" sz="3600" dirty="0" err="1">
                <a:solidFill>
                  <a:srgbClr val="00B050"/>
                </a:solidFill>
                <a:effectLst>
                  <a:innerShdw blurRad="63500" dist="50800" dir="13500000">
                    <a:prstClr val="black">
                      <a:alpha val="50000"/>
                    </a:prstClr>
                  </a:innerShdw>
                </a:effectLst>
                <a:cs typeface="PT Bold Heading" pitchFamily="2" charset="-78"/>
              </a:rPr>
              <a:t>بارمنیدس</a:t>
            </a:r>
            <a:r>
              <a:rPr lang="ar-EG" sz="3600" dirty="0">
                <a:solidFill>
                  <a:srgbClr val="00B050"/>
                </a:solidFill>
                <a:effectLst>
                  <a:innerShdw blurRad="63500" dist="50800" dir="13500000">
                    <a:prstClr val="black">
                      <a:alpha val="50000"/>
                    </a:prstClr>
                  </a:innerShdw>
                </a:effectLst>
                <a:cs typeface="PT Bold Heading" pitchFamily="2" charset="-78"/>
              </a:rPr>
              <a:t>؛ وإنما يحتمل معان متعددة. فثمة وجود الجوهر كما أن ثمة وجود لصفاته وأعراضه، وثمة وجود بالفعل ووجود بالقوة، غير أن الجوهر هو الموجود بالمعنى؛ إلا أن الأعراض والصفات التي أشار إليها أرسطو بالمقولات تفترض جميعا وجود الجوهر لأن وجودها متوقف على وجوده. </a:t>
            </a:r>
          </a:p>
        </p:txBody>
      </p:sp>
    </p:spTree>
    <p:extLst>
      <p:ext uri="{BB962C8B-B14F-4D97-AF65-F5344CB8AC3E}">
        <p14:creationId xmlns:p14="http://schemas.microsoft.com/office/powerpoint/2010/main" val="380102906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just"/>
            <a:r>
              <a:rPr lang="ar-EG" sz="2800" dirty="0">
                <a:solidFill>
                  <a:srgbClr val="00B050"/>
                </a:solidFill>
                <a:effectLst>
                  <a:innerShdw blurRad="63500" dist="50800" dir="13500000">
                    <a:prstClr val="black">
                      <a:alpha val="50000"/>
                    </a:prstClr>
                  </a:innerShdw>
                </a:effectLst>
                <a:cs typeface="PT Bold Heading" pitchFamily="2" charset="-78"/>
              </a:rPr>
              <a:t>وقبل بحث أرسطو في الجوهر بنقد نظرية المثل الأفلاطونية، فقد نسب الأفلاطونيون للمثل وجوداً مفارقاً على أساس أن الأشياء المتعددة المشتركة في صفة معينة تفترض هذه الصفة وجودا يعلو وجود هذه الأشياء.</a:t>
            </a:r>
          </a:p>
          <a:p>
            <a:pPr algn="just"/>
            <a:r>
              <a:rPr lang="ar-EG" sz="2800" dirty="0">
                <a:solidFill>
                  <a:srgbClr val="00B050"/>
                </a:solidFill>
                <a:effectLst>
                  <a:innerShdw blurRad="63500" dist="50800" dir="13500000">
                    <a:prstClr val="black">
                      <a:alpha val="50000"/>
                    </a:prstClr>
                  </a:innerShdw>
                </a:effectLst>
                <a:cs typeface="PT Bold Heading" pitchFamily="2" charset="-78"/>
              </a:rPr>
              <a:t>ولكن أرسطو اعترض على الأفلاطونيين مقررا أن المثل إن وجدت فلن تكون جوهراً أو موجودات قائمة بذاتها؛ وإنما تكون مثلا للجواهر أو للصفات أو العلاقات مثال الصفة تكون صفة وليس جوهرا، ومثال الجوهر لا يكون واحد.</a:t>
            </a:r>
          </a:p>
          <a:p>
            <a:pPr algn="just"/>
            <a:r>
              <a:rPr lang="ar-EG" sz="2800" dirty="0">
                <a:solidFill>
                  <a:srgbClr val="00B050"/>
                </a:solidFill>
                <a:effectLst>
                  <a:innerShdw blurRad="63500" dist="50800" dir="13500000">
                    <a:prstClr val="black">
                      <a:alpha val="50000"/>
                    </a:prstClr>
                  </a:innerShdw>
                </a:effectLst>
                <a:cs typeface="PT Bold Heading" pitchFamily="2" charset="-78"/>
              </a:rPr>
              <a:t>كما أن المثال الذي يعده الأفلاطونيون جوهرا يعرف بالجنس والفصل، فالإنسان مثلا يعرف بأنه حيوان مزدوج الساقين وكل شطرين شطري هذا التعريف حيوان مثلا ومزدوج الساقين يشير إلى مثال، أي إلى جوهر في، فيكون في الإنسان جوهر، وهذا يفضي إلى القول بأن ليس للإنسان جوهر واحد، لذلك يرى أرسطو أن الحد الكلي العام لا يكون جوهرا.</a:t>
            </a:r>
          </a:p>
        </p:txBody>
      </p:sp>
    </p:spTree>
    <p:extLst>
      <p:ext uri="{BB962C8B-B14F-4D97-AF65-F5344CB8AC3E}">
        <p14:creationId xmlns:p14="http://schemas.microsoft.com/office/powerpoint/2010/main" val="411070203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just"/>
            <a:r>
              <a:rPr lang="ar-EG" sz="3200" dirty="0">
                <a:solidFill>
                  <a:srgbClr val="00B050"/>
                </a:solidFill>
                <a:effectLst>
                  <a:innerShdw blurRad="63500" dist="50800" dir="13500000">
                    <a:prstClr val="black">
                      <a:alpha val="50000"/>
                    </a:prstClr>
                  </a:innerShdw>
                </a:effectLst>
                <a:cs typeface="PT Bold Heading" pitchFamily="2" charset="-78"/>
              </a:rPr>
              <a:t>يعترض أرسطو كذلك على الأفلاطونيين؛ لأنهم لم يستطيعوا تفسير فاعلية المثل بالنسبة للموجودات المحسوسة. فالمثل هى تصور ثابتا مجردة مفارقة فهى علة لثبات الأشياء ولكنها لا تفسر وجودها وحركتها وتغيرها؛ فالكلى المجرد لا يصلح علة المحسوس العينى لأننا نرى أن المهندس هو الذي يبني البيت، والرجل هو الذي ينجب الرجل وليس مثال الرجل. يقول أرسطو في هذا الصدد: أن السؤال الهام الذي نوجهه للمثل هو: ما الذي تفعله المثل للكائنات المحسوسة أو الخالدة؟</a:t>
            </a:r>
          </a:p>
          <a:p>
            <a:pPr algn="just"/>
            <a:r>
              <a:rPr lang="ar-EG" sz="3200" dirty="0">
                <a:solidFill>
                  <a:srgbClr val="00B050"/>
                </a:solidFill>
                <a:effectLst>
                  <a:innerShdw blurRad="63500" dist="50800" dir="13500000">
                    <a:prstClr val="black">
                      <a:alpha val="50000"/>
                    </a:prstClr>
                  </a:innerShdw>
                </a:effectLst>
                <a:cs typeface="PT Bold Heading" pitchFamily="2" charset="-78"/>
              </a:rPr>
              <a:t>إن هذه المثل ليست عللا تفسر لنسا حركة الأشياء أو تغيرها لأنها ليست مباطنة للأشياء فيها على نحو ما يكون البياض </a:t>
            </a:r>
            <a:r>
              <a:rPr lang="ar-EG" sz="3200" dirty="0" err="1">
                <a:solidFill>
                  <a:srgbClr val="00B050"/>
                </a:solidFill>
                <a:effectLst>
                  <a:innerShdw blurRad="63500" dist="50800" dir="13500000">
                    <a:prstClr val="black">
                      <a:alpha val="50000"/>
                    </a:prstClr>
                  </a:innerShdw>
                </a:effectLst>
                <a:cs typeface="PT Bold Heading" pitchFamily="2" charset="-78"/>
              </a:rPr>
              <a:t>مباینا</a:t>
            </a:r>
            <a:r>
              <a:rPr lang="ar-EG" sz="3200" dirty="0">
                <a:solidFill>
                  <a:srgbClr val="00B050"/>
                </a:solidFill>
                <a:effectLst>
                  <a:innerShdw blurRad="63500" dist="50800" dir="13500000">
                    <a:prstClr val="black">
                      <a:alpha val="50000"/>
                    </a:prstClr>
                  </a:innerShdw>
                </a:effectLst>
                <a:cs typeface="PT Bold Heading" pitchFamily="2" charset="-78"/>
              </a:rPr>
              <a:t> للكائن الأبيض.</a:t>
            </a:r>
          </a:p>
        </p:txBody>
      </p:sp>
    </p:spTree>
    <p:extLst>
      <p:ext uri="{BB962C8B-B14F-4D97-AF65-F5344CB8AC3E}">
        <p14:creationId xmlns:p14="http://schemas.microsoft.com/office/powerpoint/2010/main" val="71511810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just"/>
            <a:r>
              <a:rPr lang="ar-EG" sz="3200" dirty="0">
                <a:solidFill>
                  <a:srgbClr val="00B050"/>
                </a:solidFill>
                <a:effectLst>
                  <a:innerShdw blurRad="63500" dist="50800" dir="13500000">
                    <a:prstClr val="black">
                      <a:alpha val="50000"/>
                    </a:prstClr>
                  </a:innerShdw>
                </a:effectLst>
                <a:cs typeface="PT Bold Heading" pitchFamily="2" charset="-78"/>
              </a:rPr>
              <a:t>كما أن الأشياء لا تصدر عن المثل بأي معنى من المعاني، أما أن نقول أن المثل هي نماذج </a:t>
            </a:r>
            <a:r>
              <a:rPr lang="en-US" sz="3200" dirty="0">
                <a:solidFill>
                  <a:srgbClr val="00B050"/>
                </a:solidFill>
                <a:effectLst>
                  <a:innerShdw blurRad="63500" dist="50800" dir="13500000">
                    <a:prstClr val="black">
                      <a:alpha val="50000"/>
                    </a:prstClr>
                  </a:innerShdw>
                </a:effectLst>
                <a:cs typeface="PT Bold Heading" pitchFamily="2" charset="-78"/>
              </a:rPr>
              <a:t>paradigm </a:t>
            </a:r>
            <a:r>
              <a:rPr lang="ar-EG" sz="3200" dirty="0">
                <a:solidFill>
                  <a:srgbClr val="00B050"/>
                </a:solidFill>
                <a:effectLst>
                  <a:innerShdw blurRad="63500" dist="50800" dir="13500000">
                    <a:prstClr val="black">
                      <a:alpha val="50000"/>
                    </a:prstClr>
                  </a:innerShdw>
                </a:effectLst>
                <a:cs typeface="PT Bold Heading" pitchFamily="2" charset="-78"/>
              </a:rPr>
              <a:t>وأن الأشياء تشارك فيها فليس هذا إلا لتلفظ بكلمات جوفاء وتشبيهات شاعرية.</a:t>
            </a:r>
          </a:p>
          <a:p>
            <a:pPr algn="just"/>
            <a:r>
              <a:rPr lang="ar-EG" sz="3200" dirty="0">
                <a:solidFill>
                  <a:srgbClr val="00B050"/>
                </a:solidFill>
                <a:effectLst>
                  <a:innerShdw blurRad="63500" dist="50800" dir="13500000">
                    <a:prstClr val="black">
                      <a:alpha val="50000"/>
                    </a:prstClr>
                  </a:innerShdw>
                </a:effectLst>
                <a:cs typeface="PT Bold Heading" pitchFamily="2" charset="-78"/>
              </a:rPr>
              <a:t>وأخيرا يرى أرسطو أننا افترضنا مثالا مشتركا بين مجموعة من الأشياء المتشابهة فإننا سوف ننتهي آخر الأمر إلى افتراض عدد لا متناهي من المثل لكل فئة من الأشياء، فلن يكون المثال واحدا كما يذهب أفلاطون، وينطبق هذا مثلا على الرجل المحسوس ومثال الرجل لأنهما يفترضان مثالا ثالثا لرجل مشترك بينهما، ثم أن المجموعة المكونة من الثلاثة سوف تؤدي إلى افتراض رجل رابع وهكذا إلى ما لا نهاية.</a:t>
            </a:r>
          </a:p>
          <a:p>
            <a:pPr algn="just"/>
            <a:r>
              <a:rPr lang="ar-EG" sz="3200" dirty="0">
                <a:solidFill>
                  <a:srgbClr val="00B050"/>
                </a:solidFill>
                <a:effectLst>
                  <a:innerShdw blurRad="63500" dist="50800" dir="13500000">
                    <a:prstClr val="black">
                      <a:alpha val="50000"/>
                    </a:prstClr>
                  </a:innerShdw>
                </a:effectLst>
                <a:cs typeface="PT Bold Heading" pitchFamily="2" charset="-78"/>
              </a:rPr>
              <a:t>وكذلك رفض أرسطو أن يكون المثال الأفلاطونى جوهراً، ورفض أن يكون له وجود مستقل عن وجود الأفراد المحسوسة.</a:t>
            </a:r>
          </a:p>
        </p:txBody>
      </p:sp>
    </p:spTree>
    <p:extLst>
      <p:ext uri="{BB962C8B-B14F-4D97-AF65-F5344CB8AC3E}">
        <p14:creationId xmlns:p14="http://schemas.microsoft.com/office/powerpoint/2010/main" val="313649729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rtl="0"/>
            <a:r>
              <a:rPr lang="ar-EG" sz="4000" dirty="0">
                <a:solidFill>
                  <a:srgbClr val="00B050"/>
                </a:solidFill>
                <a:effectLst>
                  <a:innerShdw blurRad="63500" dist="50800" dir="13500000">
                    <a:prstClr val="black">
                      <a:alpha val="50000"/>
                    </a:prstClr>
                  </a:innerShdw>
                </a:effectLst>
                <a:cs typeface="PT Bold Heading" pitchFamily="2" charset="-78"/>
              </a:rPr>
              <a:t>والسؤال:</a:t>
            </a:r>
          </a:p>
          <a:p>
            <a:pPr algn="ctr" rtl="0"/>
            <a:endParaRPr lang="ar-EG" sz="4000" dirty="0">
              <a:solidFill>
                <a:srgbClr val="00B050"/>
              </a:solidFill>
              <a:effectLst>
                <a:innerShdw blurRad="63500" dist="50800" dir="13500000">
                  <a:prstClr val="black">
                    <a:alpha val="50000"/>
                  </a:prstClr>
                </a:innerShdw>
              </a:effectLst>
              <a:cs typeface="PT Bold Heading" pitchFamily="2" charset="-78"/>
            </a:endParaRPr>
          </a:p>
          <a:p>
            <a:pPr algn="just"/>
            <a:r>
              <a:rPr lang="ar-EG" sz="4000" dirty="0">
                <a:solidFill>
                  <a:srgbClr val="00B050"/>
                </a:solidFill>
                <a:effectLst>
                  <a:innerShdw blurRad="63500" dist="50800" dir="13500000">
                    <a:prstClr val="black">
                      <a:alpha val="50000"/>
                    </a:prstClr>
                  </a:innerShdw>
                </a:effectLst>
                <a:cs typeface="PT Bold Heading" pitchFamily="2" charset="-78"/>
              </a:rPr>
              <a:t>هل سار أرسطو في ثورته على الأفلاطونية إلى آخر الشوط ؟ وهل نجح في تقديم نظرية واقعية يعارض بها مثالية أفلاطون؟ </a:t>
            </a:r>
          </a:p>
          <a:p>
            <a:pPr algn="just"/>
            <a:endParaRPr lang="ar-EG" sz="4000" dirty="0">
              <a:solidFill>
                <a:srgbClr val="00B050"/>
              </a:solidFill>
              <a:effectLst>
                <a:innerShdw blurRad="63500" dist="50800" dir="13500000">
                  <a:prstClr val="black">
                    <a:alpha val="50000"/>
                  </a:prstClr>
                </a:innerShdw>
              </a:effectLst>
              <a:cs typeface="PT Bold Heading" pitchFamily="2" charset="-78"/>
            </a:endParaRPr>
          </a:p>
          <a:p>
            <a:pPr algn="just"/>
            <a:r>
              <a:rPr lang="ar-EG" sz="4000" dirty="0">
                <a:solidFill>
                  <a:srgbClr val="00B050"/>
                </a:solidFill>
                <a:effectLst>
                  <a:innerShdw blurRad="63500" dist="50800" dir="13500000">
                    <a:prstClr val="black">
                      <a:alpha val="50000"/>
                    </a:prstClr>
                  </a:innerShdw>
                </a:effectLst>
                <a:cs typeface="PT Bold Heading" pitchFamily="2" charset="-78"/>
              </a:rPr>
              <a:t>يبدو أنه ظل مترددا بين الواقعية والمثالية كما سوف وهو ما يتضح لمن يتتبع أقواله المتناثرة عن الجوهر في بحثيه المقولات والميتافيزيقا.</a:t>
            </a:r>
          </a:p>
        </p:txBody>
      </p:sp>
    </p:spTree>
    <p:extLst>
      <p:ext uri="{BB962C8B-B14F-4D97-AF65-F5344CB8AC3E}">
        <p14:creationId xmlns:p14="http://schemas.microsoft.com/office/powerpoint/2010/main" val="341328753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dirty="0">
                <a:solidFill>
                  <a:srgbClr val="C00000"/>
                </a:solidFill>
                <a:cs typeface="PT Bold Heading" pitchFamily="2" charset="-78"/>
              </a:rPr>
              <a:t>تعريف الجوهر: </a:t>
            </a:r>
            <a:endParaRPr lang="ar-EG" sz="3600" dirty="0" smtClean="0">
              <a:solidFill>
                <a:srgbClr val="C00000"/>
              </a:solidFill>
              <a:cs typeface="PT Bold Heading" pitchFamily="2" charset="-78"/>
            </a:endParaRPr>
          </a:p>
          <a:p>
            <a:pPr algn="ctr"/>
            <a:endParaRPr lang="ar-SA" sz="3600" dirty="0">
              <a:solidFill>
                <a:srgbClr val="C00000"/>
              </a:solidFill>
              <a:cs typeface="PT Bold Heading" pitchFamily="2" charset="-78"/>
            </a:endParaRPr>
          </a:p>
          <a:p>
            <a:pPr algn="just"/>
            <a:r>
              <a:rPr lang="ar-SA" sz="3600" dirty="0">
                <a:solidFill>
                  <a:srgbClr val="C00000"/>
                </a:solidFill>
                <a:cs typeface="PT Bold Heading" pitchFamily="2" charset="-78"/>
              </a:rPr>
              <a:t>يعرف أرسطو الجوهر بأنه مالا يحمل على موضوع ولا يحل موضوع أو هو الشيء القائم بذاته لا يوجد في غيره</a:t>
            </a:r>
          </a:p>
          <a:p>
            <a:pPr algn="just"/>
            <a:endParaRPr lang="ar-EG" sz="3600" dirty="0" smtClean="0">
              <a:solidFill>
                <a:srgbClr val="C00000"/>
              </a:solidFill>
              <a:cs typeface="PT Bold Heading" pitchFamily="2" charset="-78"/>
            </a:endParaRPr>
          </a:p>
          <a:p>
            <a:pPr algn="just"/>
            <a:r>
              <a:rPr lang="ar-SA" sz="3600" dirty="0" smtClean="0">
                <a:solidFill>
                  <a:srgbClr val="C00000"/>
                </a:solidFill>
                <a:cs typeface="PT Bold Heading" pitchFamily="2" charset="-78"/>
              </a:rPr>
              <a:t>وكما </a:t>
            </a:r>
            <a:r>
              <a:rPr lang="ar-SA" sz="3600" dirty="0">
                <a:solidFill>
                  <a:srgbClr val="C00000"/>
                </a:solidFill>
                <a:cs typeface="PT Bold Heading" pitchFamily="2" charset="-78"/>
              </a:rPr>
              <a:t>هو واضح فإن الأساس المنطقي لفكرة أرسطو في الجوهر مستمد من بحثه في اللغة؛ فاللغة ترتد إلى عبارات، والعبارة بدورها ترتد إلى موضوع ومحمول. </a:t>
            </a:r>
          </a:p>
          <a:p>
            <a:pPr algn="just"/>
            <a:endParaRPr lang="ar-EG" sz="3600" dirty="0" smtClean="0">
              <a:solidFill>
                <a:srgbClr val="C00000"/>
              </a:solidFill>
              <a:cs typeface="PT Bold Heading" pitchFamily="2" charset="-78"/>
            </a:endParaRPr>
          </a:p>
        </p:txBody>
      </p:sp>
    </p:spTree>
    <p:extLst>
      <p:ext uri="{BB962C8B-B14F-4D97-AF65-F5344CB8AC3E}">
        <p14:creationId xmlns:p14="http://schemas.microsoft.com/office/powerpoint/2010/main" val="2713775500"/>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3600" dirty="0">
                <a:solidFill>
                  <a:srgbClr val="C00000"/>
                </a:solidFill>
                <a:cs typeface="PT Bold Heading" pitchFamily="2" charset="-78"/>
              </a:rPr>
              <a:t>الموضوع هو الجوهر.</a:t>
            </a:r>
          </a:p>
          <a:p>
            <a:pPr algn="just"/>
            <a:endParaRPr lang="ar-EG" sz="3600" dirty="0" smtClean="0">
              <a:solidFill>
                <a:srgbClr val="C00000"/>
              </a:solidFill>
              <a:cs typeface="PT Bold Heading" pitchFamily="2" charset="-78"/>
            </a:endParaRPr>
          </a:p>
          <a:p>
            <a:pPr algn="just"/>
            <a:r>
              <a:rPr lang="ar-SA" sz="3600" dirty="0" smtClean="0">
                <a:solidFill>
                  <a:srgbClr val="C00000"/>
                </a:solidFill>
                <a:cs typeface="PT Bold Heading" pitchFamily="2" charset="-78"/>
              </a:rPr>
              <a:t>والمحمول </a:t>
            </a:r>
            <a:r>
              <a:rPr lang="ar-SA" sz="3600" dirty="0">
                <a:solidFill>
                  <a:srgbClr val="C00000"/>
                </a:solidFill>
                <a:cs typeface="PT Bold Heading" pitchFamily="2" charset="-78"/>
              </a:rPr>
              <a:t>هو ما يضاف إليه من صفات </a:t>
            </a:r>
          </a:p>
          <a:p>
            <a:pPr algn="just"/>
            <a:endParaRPr lang="ar-EG" sz="3600" dirty="0" smtClean="0">
              <a:solidFill>
                <a:srgbClr val="C00000"/>
              </a:solidFill>
              <a:cs typeface="PT Bold Heading" pitchFamily="2" charset="-78"/>
            </a:endParaRPr>
          </a:p>
          <a:p>
            <a:pPr algn="just"/>
            <a:r>
              <a:rPr lang="ar-SA" sz="3600" dirty="0" smtClean="0">
                <a:solidFill>
                  <a:srgbClr val="C00000"/>
                </a:solidFill>
                <a:cs typeface="PT Bold Heading" pitchFamily="2" charset="-78"/>
              </a:rPr>
              <a:t>مثال </a:t>
            </a:r>
            <a:r>
              <a:rPr lang="ar-SA" sz="3600" dirty="0">
                <a:solidFill>
                  <a:srgbClr val="C00000"/>
                </a:solidFill>
                <a:cs typeface="PT Bold Heading" pitchFamily="2" charset="-78"/>
              </a:rPr>
              <a:t>قولنا: هذا الحصان أبيض، أو قولنا سقراط في الحديقة، فهذا الحصان وسقراط جوهرا تحمل عليها صفات معينة وهي لا تحمل على شيء. </a:t>
            </a:r>
            <a:endParaRPr lang="ar-EG" sz="3600" dirty="0">
              <a:solidFill>
                <a:srgbClr val="C00000"/>
              </a:solidFill>
              <a:cs typeface="PT Bold Heading" pitchFamily="2" charset="-78"/>
            </a:endParaRPr>
          </a:p>
        </p:txBody>
      </p:sp>
    </p:spTree>
    <p:extLst>
      <p:ext uri="{BB962C8B-B14F-4D97-AF65-F5344CB8AC3E}">
        <p14:creationId xmlns:p14="http://schemas.microsoft.com/office/powerpoint/2010/main" val="4059348434"/>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3600" dirty="0">
                <a:solidFill>
                  <a:srgbClr val="C00000"/>
                </a:solidFill>
                <a:cs typeface="PT Bold Heading" pitchFamily="2" charset="-78"/>
              </a:rPr>
              <a:t>فالجوهر بهذا هو ما يشير إلى مفردات هذا العالم المحسوس فهو يقال على أنواع الحيوان والنبات، وأجزائهما، والأجسام الطبيعية كالعناصر الأربعة؛ أي أن كل ما في العالم الطبيعي من أشياء وعلى الكواكب كالشن والقمر وغيرها.</a:t>
            </a:r>
          </a:p>
          <a:p>
            <a:pPr algn="just"/>
            <a:endParaRPr lang="ar-SA" sz="3600" dirty="0">
              <a:solidFill>
                <a:srgbClr val="C00000"/>
              </a:solidFill>
              <a:cs typeface="PT Bold Heading" pitchFamily="2" charset="-78"/>
            </a:endParaRPr>
          </a:p>
          <a:p>
            <a:pPr algn="just"/>
            <a:r>
              <a:rPr lang="ar-SA" sz="3600" dirty="0">
                <a:solidFill>
                  <a:srgbClr val="C00000"/>
                </a:solidFill>
                <a:cs typeface="PT Bold Heading" pitchFamily="2" charset="-78"/>
              </a:rPr>
              <a:t>فالجوهر بمعناه الأول هو المفرد الجزئي المركب من مادة وصورة كسقراط أو هذا الحصان.</a:t>
            </a:r>
          </a:p>
        </p:txBody>
      </p:sp>
    </p:spTree>
    <p:extLst>
      <p:ext uri="{BB962C8B-B14F-4D97-AF65-F5344CB8AC3E}">
        <p14:creationId xmlns:p14="http://schemas.microsoft.com/office/powerpoint/2010/main" val="4059348434"/>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3200" dirty="0">
                <a:solidFill>
                  <a:srgbClr val="C00000"/>
                </a:solidFill>
                <a:cs typeface="PT Bold Heading" pitchFamily="2" charset="-78"/>
              </a:rPr>
              <a:t>وقد ينصرف الجوهر لمعنى آخر فيشير إلى النوع أو الجنس كقولنا إنسان أو حيوان؛ إذ يجوز أن يكون النوع أو الجنس موضوعين في عبارتان فيكونا جوهرين ولكن بالمعنى الثاني.</a:t>
            </a:r>
          </a:p>
          <a:p>
            <a:pPr algn="just"/>
            <a:endParaRPr lang="ar-EG" sz="3200" dirty="0" smtClean="0">
              <a:solidFill>
                <a:srgbClr val="C00000"/>
              </a:solidFill>
              <a:cs typeface="PT Bold Heading" pitchFamily="2" charset="-78"/>
            </a:endParaRPr>
          </a:p>
          <a:p>
            <a:pPr algn="just"/>
            <a:r>
              <a:rPr lang="ar-SA" sz="3200" dirty="0" smtClean="0">
                <a:solidFill>
                  <a:srgbClr val="C00000"/>
                </a:solidFill>
                <a:cs typeface="PT Bold Heading" pitchFamily="2" charset="-78"/>
              </a:rPr>
              <a:t>يقول </a:t>
            </a:r>
            <a:r>
              <a:rPr lang="ar-SA" sz="3200" dirty="0">
                <a:solidFill>
                  <a:srgbClr val="C00000"/>
                </a:solidFill>
                <a:cs typeface="PT Bold Heading" pitchFamily="2" charset="-78"/>
              </a:rPr>
              <a:t>أرسطو: يتحدث الناس ع الجوهر الثاني الذي قد يكون تارة نوعا </a:t>
            </a:r>
            <a:r>
              <a:rPr lang="en-US" sz="3200" dirty="0" err="1">
                <a:solidFill>
                  <a:srgbClr val="C00000"/>
                </a:solidFill>
                <a:cs typeface="PT Bold Heading" pitchFamily="2" charset="-78"/>
              </a:rPr>
              <a:t>Speciess</a:t>
            </a:r>
            <a:r>
              <a:rPr lang="en-US" sz="3200" dirty="0">
                <a:solidFill>
                  <a:srgbClr val="C00000"/>
                </a:solidFill>
                <a:cs typeface="PT Bold Heading" pitchFamily="2" charset="-78"/>
              </a:rPr>
              <a:t> </a:t>
            </a:r>
            <a:r>
              <a:rPr lang="ar-SA" sz="3200" dirty="0">
                <a:solidFill>
                  <a:srgbClr val="C00000"/>
                </a:solidFill>
                <a:cs typeface="PT Bold Heading" pitchFamily="2" charset="-78"/>
              </a:rPr>
              <a:t>يشتمل على أفراد أو جنس يشتمل على أنواع، فالنوع إنسان مثلا يشمل رجلا معينا كما أن الجنس حيوان يشتمل أيضا هذا الرجل، فإنسان وحيوان يتصفان بأنهما جواهر ثانية. وحيوان تنطبق على إنسان كما تنطبق أيضا على رجل معين لأنها لم لو تكن تنطبق على رجل معين لما انطبقت على إنسان، لذلك فلو لم يوجد الجوهر الأول لما وجد شيء على الإطلاق.</a:t>
            </a:r>
          </a:p>
        </p:txBody>
      </p:sp>
    </p:spTree>
    <p:extLst>
      <p:ext uri="{BB962C8B-B14F-4D97-AF65-F5344CB8AC3E}">
        <p14:creationId xmlns:p14="http://schemas.microsoft.com/office/powerpoint/2010/main" val="2777530284"/>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Rectangle 2"/>
          <p:cNvSpPr/>
          <p:nvPr/>
        </p:nvSpPr>
        <p:spPr>
          <a:xfrm>
            <a:off x="971600" y="1268760"/>
            <a:ext cx="7344816" cy="396044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2800" dirty="0">
                <a:solidFill>
                  <a:srgbClr val="C00000"/>
                </a:solidFill>
                <a:cs typeface="PT Bold Heading" pitchFamily="2" charset="-78"/>
              </a:rPr>
              <a:t>ترجع نشأة بحث أرسطو فيما بعد الطبيعة من تحليله لنظرية أفلاطون فى (المثل) حيث تناول بيان ما فيها من أخطاء، وقام بالرد عليها.</a:t>
            </a:r>
          </a:p>
          <a:p>
            <a:pPr algn="just"/>
            <a:r>
              <a:rPr lang="ar-SA" sz="2800" dirty="0">
                <a:solidFill>
                  <a:srgbClr val="C00000"/>
                </a:solidFill>
                <a:cs typeface="PT Bold Heading" pitchFamily="2" charset="-78"/>
              </a:rPr>
              <a:t>ويمكن بيان الملاحظات التى تناولت رده على هذه النظرية حيث تتضمن عدد من النقاط أهمها:</a:t>
            </a:r>
            <a:endParaRPr lang="ar-EG" sz="2800" dirty="0">
              <a:solidFill>
                <a:srgbClr val="C00000"/>
              </a:solidFill>
              <a:cs typeface="PT Bold Heading" pitchFamily="2" charset="-78"/>
            </a:endParaRPr>
          </a:p>
        </p:txBody>
      </p:sp>
    </p:spTree>
    <p:extLst>
      <p:ext uri="{BB962C8B-B14F-4D97-AF65-F5344CB8AC3E}">
        <p14:creationId xmlns:p14="http://schemas.microsoft.com/office/powerpoint/2010/main" val="209675677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3600" dirty="0">
                <a:solidFill>
                  <a:srgbClr val="C00000"/>
                </a:solidFill>
                <a:cs typeface="PT Bold Heading" pitchFamily="2" charset="-78"/>
              </a:rPr>
              <a:t>وفيما يتعلق بالجواهر الثانية يعد النوع </a:t>
            </a:r>
            <a:r>
              <a:rPr lang="en-US" sz="3600" dirty="0">
                <a:solidFill>
                  <a:srgbClr val="C00000"/>
                </a:solidFill>
                <a:cs typeface="PT Bold Heading" pitchFamily="2" charset="-78"/>
              </a:rPr>
              <a:t>Species </a:t>
            </a:r>
            <a:r>
              <a:rPr lang="ar-SA" sz="3600" dirty="0">
                <a:solidFill>
                  <a:srgbClr val="C00000"/>
                </a:solidFill>
                <a:cs typeface="PT Bold Heading" pitchFamily="2" charset="-78"/>
              </a:rPr>
              <a:t>جوهرا أكثر من الجنس لأنه أقرب إلى الجوهر الأول، لأنه إذا أراد أحد أن يصف حقيقة الجوهر الأول فإنه يفسره بذكر نوعه أكثر مما يفسره لو أنه ذكر جنسه، مثلا يكون الوصف أكثر دلالة إذا وصفنا رجلا معينا بأنه إنسان أكثر مما لو وصفناه بأنه حيوان، وكذلك أيضا يكون الوصف أكثر دلالة عن حقيقة شجرة معينة إذا قلنا أنها شجرة عما لو قلنا أنها نبات. </a:t>
            </a:r>
          </a:p>
        </p:txBody>
      </p:sp>
    </p:spTree>
    <p:extLst>
      <p:ext uri="{BB962C8B-B14F-4D97-AF65-F5344CB8AC3E}">
        <p14:creationId xmlns:p14="http://schemas.microsoft.com/office/powerpoint/2010/main" val="277753028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3600" dirty="0">
                <a:solidFill>
                  <a:srgbClr val="C00000"/>
                </a:solidFill>
                <a:cs typeface="PT Bold Heading" pitchFamily="2" charset="-78"/>
              </a:rPr>
              <a:t>لكن الجوهر الثاني حين يحمل على الجوهر الأول كما في سقراط إنسان لا يكون شأنه شأن أي صفة أخرى تحمل على سقراط، مثل سقراط أبيض أو يلبس الفراء</a:t>
            </a:r>
            <a:r>
              <a:rPr lang="ar-SA" sz="3600" dirty="0" smtClean="0">
                <a:solidFill>
                  <a:srgbClr val="C00000"/>
                </a:solidFill>
                <a:cs typeface="PT Bold Heading" pitchFamily="2" charset="-78"/>
              </a:rPr>
              <a:t>.</a:t>
            </a:r>
            <a:endParaRPr lang="ar-EG" sz="3600" dirty="0" smtClean="0">
              <a:solidFill>
                <a:srgbClr val="C00000"/>
              </a:solidFill>
              <a:cs typeface="PT Bold Heading" pitchFamily="2" charset="-78"/>
            </a:endParaRPr>
          </a:p>
          <a:p>
            <a:pPr algn="just"/>
            <a:endParaRPr lang="ar-SA" sz="3600" dirty="0">
              <a:solidFill>
                <a:srgbClr val="C00000"/>
              </a:solidFill>
              <a:cs typeface="PT Bold Heading" pitchFamily="2" charset="-78"/>
            </a:endParaRPr>
          </a:p>
          <a:p>
            <a:pPr algn="just"/>
            <a:r>
              <a:rPr lang="ar-SA" sz="3600" dirty="0">
                <a:solidFill>
                  <a:srgbClr val="C00000"/>
                </a:solidFill>
                <a:cs typeface="PT Bold Heading" pitchFamily="2" charset="-78"/>
              </a:rPr>
              <a:t>فهناك فرق بين وصف سقراط بأنه إنسان ووصفه بأنه أبيض أو يلبس الفراء لأنه إنسان تكون ماهية سقراط، أي حقيقته الثابتة التي يكون بها تعريف صورته.</a:t>
            </a:r>
          </a:p>
        </p:txBody>
      </p:sp>
    </p:spTree>
    <p:extLst>
      <p:ext uri="{BB962C8B-B14F-4D97-AF65-F5344CB8AC3E}">
        <p14:creationId xmlns:p14="http://schemas.microsoft.com/office/powerpoint/2010/main" val="2777530284"/>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3600" dirty="0">
                <a:solidFill>
                  <a:srgbClr val="C00000"/>
                </a:solidFill>
                <a:cs typeface="PT Bold Heading" pitchFamily="2" charset="-78"/>
              </a:rPr>
              <a:t>ومن خصائص الجوهر سواء كان أولا أو ثانيا أنه لا ضد له فما هو مثلا ضد الإنسان أو ضد سقراط . </a:t>
            </a:r>
          </a:p>
          <a:p>
            <a:pPr algn="just"/>
            <a:r>
              <a:rPr lang="ar-SA" sz="3600" dirty="0">
                <a:solidFill>
                  <a:srgbClr val="C00000"/>
                </a:solidFill>
                <a:cs typeface="PT Bold Heading" pitchFamily="2" charset="-78"/>
              </a:rPr>
              <a:t>كذلك لا يقبل الجوهر التدرج، فرجل معين ليس أكثر أو أقل في وقت ما عنه في وقت آخر، كما أنه لا يكون أكثر أو أقل من رجل آخر. </a:t>
            </a:r>
          </a:p>
        </p:txBody>
      </p:sp>
    </p:spTree>
    <p:extLst>
      <p:ext uri="{BB962C8B-B14F-4D97-AF65-F5344CB8AC3E}">
        <p14:creationId xmlns:p14="http://schemas.microsoft.com/office/powerpoint/2010/main" val="2777530284"/>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3600" dirty="0">
                <a:solidFill>
                  <a:srgbClr val="C00000"/>
                </a:solidFill>
                <a:cs typeface="PT Bold Heading" pitchFamily="2" charset="-78"/>
              </a:rPr>
              <a:t>ويتميز الجوهر بأنه يظل ثابتا وواحدا، في حين تتوالى عليه الصفات المتضادة.</a:t>
            </a:r>
          </a:p>
          <a:p>
            <a:pPr algn="just"/>
            <a:endParaRPr lang="ar-EG" sz="3600" dirty="0" smtClean="0">
              <a:solidFill>
                <a:srgbClr val="C00000"/>
              </a:solidFill>
              <a:cs typeface="PT Bold Heading" pitchFamily="2" charset="-78"/>
            </a:endParaRPr>
          </a:p>
          <a:p>
            <a:pPr algn="just"/>
            <a:r>
              <a:rPr lang="ar-SA" sz="3600" dirty="0" smtClean="0">
                <a:solidFill>
                  <a:srgbClr val="C00000"/>
                </a:solidFill>
                <a:cs typeface="PT Bold Heading" pitchFamily="2" charset="-78"/>
              </a:rPr>
              <a:t>كالرجل </a:t>
            </a:r>
            <a:r>
              <a:rPr lang="ar-SA" sz="3600" dirty="0">
                <a:solidFill>
                  <a:srgbClr val="C00000"/>
                </a:solidFill>
                <a:cs typeface="PT Bold Heading" pitchFamily="2" charset="-78"/>
              </a:rPr>
              <a:t>قد يكون خيرا وقد يكون سيئا</a:t>
            </a:r>
          </a:p>
          <a:p>
            <a:pPr algn="just"/>
            <a:endParaRPr lang="ar-EG" sz="3600" dirty="0" smtClean="0">
              <a:solidFill>
                <a:srgbClr val="C00000"/>
              </a:solidFill>
              <a:cs typeface="PT Bold Heading" pitchFamily="2" charset="-78"/>
            </a:endParaRPr>
          </a:p>
          <a:p>
            <a:pPr algn="just"/>
            <a:r>
              <a:rPr lang="ar-SA" sz="3600" dirty="0" smtClean="0">
                <a:solidFill>
                  <a:srgbClr val="C00000"/>
                </a:solidFill>
                <a:cs typeface="PT Bold Heading" pitchFamily="2" charset="-78"/>
              </a:rPr>
              <a:t>أما </a:t>
            </a:r>
            <a:r>
              <a:rPr lang="ar-SA" sz="3600" dirty="0">
                <a:solidFill>
                  <a:srgbClr val="C00000"/>
                </a:solidFill>
                <a:cs typeface="PT Bold Heading" pitchFamily="2" charset="-78"/>
              </a:rPr>
              <a:t>الأبيض فلا يمكن أن يتحول لضده دون أن بفقد ذاتيته</a:t>
            </a:r>
          </a:p>
        </p:txBody>
      </p:sp>
    </p:spTree>
    <p:extLst>
      <p:ext uri="{BB962C8B-B14F-4D97-AF65-F5344CB8AC3E}">
        <p14:creationId xmlns:p14="http://schemas.microsoft.com/office/powerpoint/2010/main" val="2777530284"/>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3600" dirty="0">
                <a:solidFill>
                  <a:srgbClr val="C00000"/>
                </a:solidFill>
                <a:cs typeface="PT Bold Heading" pitchFamily="2" charset="-78"/>
              </a:rPr>
              <a:t>أما ما يمكن يتصف بأنه جوهر من الموجودات كما يرى أرسطو </a:t>
            </a:r>
          </a:p>
          <a:p>
            <a:pPr algn="just"/>
            <a:endParaRPr lang="ar-EG" sz="3600" dirty="0" smtClean="0">
              <a:solidFill>
                <a:srgbClr val="C00000"/>
              </a:solidFill>
              <a:cs typeface="PT Bold Heading" pitchFamily="2" charset="-78"/>
            </a:endParaRPr>
          </a:p>
          <a:p>
            <a:pPr algn="just"/>
            <a:r>
              <a:rPr lang="ar-SA" sz="3600" dirty="0" smtClean="0">
                <a:solidFill>
                  <a:srgbClr val="C00000"/>
                </a:solidFill>
                <a:cs typeface="PT Bold Heading" pitchFamily="2" charset="-78"/>
              </a:rPr>
              <a:t>فيرى </a:t>
            </a:r>
            <a:r>
              <a:rPr lang="ar-SA" sz="3600" dirty="0">
                <a:solidFill>
                  <a:srgbClr val="C00000"/>
                </a:solidFill>
                <a:cs typeface="PT Bold Heading" pitchFamily="2" charset="-78"/>
              </a:rPr>
              <a:t>أن المادة ينطبق عليها وصف الجوهر فهى ثابتة تتلقى الصور المختلفة</a:t>
            </a:r>
          </a:p>
          <a:p>
            <a:pPr algn="just"/>
            <a:endParaRPr lang="ar-EG" sz="3600" dirty="0" smtClean="0">
              <a:solidFill>
                <a:srgbClr val="C00000"/>
              </a:solidFill>
              <a:cs typeface="PT Bold Heading" pitchFamily="2" charset="-78"/>
            </a:endParaRPr>
          </a:p>
          <a:p>
            <a:pPr algn="just"/>
            <a:r>
              <a:rPr lang="ar-SA" sz="3600" dirty="0" smtClean="0">
                <a:solidFill>
                  <a:srgbClr val="C00000"/>
                </a:solidFill>
                <a:cs typeface="PT Bold Heading" pitchFamily="2" charset="-78"/>
              </a:rPr>
              <a:t>ولكن </a:t>
            </a:r>
            <a:r>
              <a:rPr lang="ar-SA" sz="3600" dirty="0">
                <a:solidFill>
                  <a:srgbClr val="C00000"/>
                </a:solidFill>
                <a:cs typeface="PT Bold Heading" pitchFamily="2" charset="-78"/>
              </a:rPr>
              <a:t>المادة غير محددة، ولا تكون موجودة بالفعل إلا إذا حددتها الصورة؛</a:t>
            </a:r>
          </a:p>
          <a:p>
            <a:pPr algn="just"/>
            <a:endParaRPr lang="ar-EG" sz="3600" dirty="0" smtClean="0">
              <a:solidFill>
                <a:srgbClr val="C00000"/>
              </a:solidFill>
              <a:cs typeface="PT Bold Heading" pitchFamily="2" charset="-78"/>
            </a:endParaRPr>
          </a:p>
          <a:p>
            <a:pPr algn="just"/>
            <a:r>
              <a:rPr lang="ar-SA" sz="3600" dirty="0" smtClean="0">
                <a:solidFill>
                  <a:srgbClr val="C00000"/>
                </a:solidFill>
                <a:cs typeface="PT Bold Heading" pitchFamily="2" charset="-78"/>
              </a:rPr>
              <a:t>لذلك </a:t>
            </a:r>
            <a:r>
              <a:rPr lang="ar-SA" sz="3600" dirty="0">
                <a:solidFill>
                  <a:srgbClr val="C00000"/>
                </a:solidFill>
                <a:cs typeface="PT Bold Heading" pitchFamily="2" charset="-78"/>
              </a:rPr>
              <a:t>فهى ليست جوهرا حقيقيا.</a:t>
            </a:r>
          </a:p>
        </p:txBody>
      </p:sp>
    </p:spTree>
    <p:extLst>
      <p:ext uri="{BB962C8B-B14F-4D97-AF65-F5344CB8AC3E}">
        <p14:creationId xmlns:p14="http://schemas.microsoft.com/office/powerpoint/2010/main" val="2777530284"/>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3600" dirty="0">
                <a:solidFill>
                  <a:srgbClr val="C00000"/>
                </a:solidFill>
                <a:cs typeface="PT Bold Heading" pitchFamily="2" charset="-78"/>
              </a:rPr>
              <a:t>فالجوهر يكون هو الصورة أو المركب من مادة وصورة.</a:t>
            </a:r>
          </a:p>
          <a:p>
            <a:pPr algn="just"/>
            <a:r>
              <a:rPr lang="ar-SA" sz="3600" dirty="0">
                <a:solidFill>
                  <a:srgbClr val="C00000"/>
                </a:solidFill>
                <a:cs typeface="PT Bold Heading" pitchFamily="2" charset="-78"/>
              </a:rPr>
              <a:t>والصورة هى المبدأ الأهم في وجود الأشياء، </a:t>
            </a:r>
          </a:p>
          <a:p>
            <a:pPr algn="just"/>
            <a:endParaRPr lang="ar-EG" sz="3600" dirty="0" smtClean="0">
              <a:solidFill>
                <a:srgbClr val="C00000"/>
              </a:solidFill>
              <a:cs typeface="PT Bold Heading" pitchFamily="2" charset="-78"/>
            </a:endParaRPr>
          </a:p>
          <a:p>
            <a:pPr algn="just"/>
            <a:r>
              <a:rPr lang="ar-SA" sz="3600" dirty="0" smtClean="0">
                <a:solidFill>
                  <a:srgbClr val="C00000"/>
                </a:solidFill>
                <a:cs typeface="PT Bold Heading" pitchFamily="2" charset="-78"/>
              </a:rPr>
              <a:t>وهو </a:t>
            </a:r>
            <a:r>
              <a:rPr lang="ar-SA" sz="3600" dirty="0">
                <a:solidFill>
                  <a:srgbClr val="C00000"/>
                </a:solidFill>
                <a:cs typeface="PT Bold Heading" pitchFamily="2" charset="-78"/>
              </a:rPr>
              <a:t>ما يوضحه السؤال:</a:t>
            </a:r>
          </a:p>
          <a:p>
            <a:pPr algn="just"/>
            <a:r>
              <a:rPr lang="ar-SA" sz="3600" dirty="0">
                <a:solidFill>
                  <a:srgbClr val="C00000"/>
                </a:solidFill>
                <a:cs typeface="PT Bold Heading" pitchFamily="2" charset="-78"/>
              </a:rPr>
              <a:t>لماذا يكون هذا الشيء حصان؟</a:t>
            </a:r>
          </a:p>
          <a:p>
            <a:pPr algn="just"/>
            <a:endParaRPr lang="ar-EG" sz="3600" dirty="0" smtClean="0">
              <a:solidFill>
                <a:srgbClr val="C00000"/>
              </a:solidFill>
              <a:cs typeface="PT Bold Heading" pitchFamily="2" charset="-78"/>
            </a:endParaRPr>
          </a:p>
          <a:p>
            <a:pPr algn="just"/>
            <a:r>
              <a:rPr lang="ar-SA" sz="3600" dirty="0" smtClean="0">
                <a:solidFill>
                  <a:srgbClr val="C00000"/>
                </a:solidFill>
                <a:cs typeface="PT Bold Heading" pitchFamily="2" charset="-78"/>
              </a:rPr>
              <a:t>السبب </a:t>
            </a:r>
            <a:r>
              <a:rPr lang="ar-SA" sz="3600" dirty="0">
                <a:solidFill>
                  <a:srgbClr val="C00000"/>
                </a:solidFill>
                <a:cs typeface="PT Bold Heading" pitchFamily="2" charset="-78"/>
              </a:rPr>
              <a:t>والعلة هى صورة الحصان التى هى في نفس الوقت ماهيته </a:t>
            </a:r>
          </a:p>
        </p:txBody>
      </p:sp>
    </p:spTree>
    <p:extLst>
      <p:ext uri="{BB962C8B-B14F-4D97-AF65-F5344CB8AC3E}">
        <p14:creationId xmlns:p14="http://schemas.microsoft.com/office/powerpoint/2010/main" val="2777530284"/>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3600" dirty="0">
                <a:solidFill>
                  <a:srgbClr val="C00000"/>
                </a:solidFill>
                <a:cs typeface="PT Bold Heading" pitchFamily="2" charset="-78"/>
              </a:rPr>
              <a:t>والصورة الثانية هى مبدأ وحدة الكائن</a:t>
            </a:r>
          </a:p>
          <a:p>
            <a:pPr algn="just"/>
            <a:endParaRPr lang="ar-EG" sz="3600" dirty="0" smtClean="0">
              <a:solidFill>
                <a:srgbClr val="C00000"/>
              </a:solidFill>
              <a:cs typeface="PT Bold Heading" pitchFamily="2" charset="-78"/>
            </a:endParaRPr>
          </a:p>
          <a:p>
            <a:pPr algn="just"/>
            <a:r>
              <a:rPr lang="ar-SA" sz="3600" dirty="0" smtClean="0">
                <a:solidFill>
                  <a:srgbClr val="C00000"/>
                </a:solidFill>
                <a:cs typeface="PT Bold Heading" pitchFamily="2" charset="-78"/>
              </a:rPr>
              <a:t>فأى </a:t>
            </a:r>
            <a:r>
              <a:rPr lang="ar-SA" sz="3600" dirty="0">
                <a:solidFill>
                  <a:srgbClr val="C00000"/>
                </a:solidFill>
                <a:cs typeface="PT Bold Heading" pitchFamily="2" charset="-78"/>
              </a:rPr>
              <a:t>جوهر فردى مركب من عناصر مادية كالمقطع في الكلمة يتركب من مجموعة حروف.</a:t>
            </a:r>
          </a:p>
          <a:p>
            <a:pPr algn="just"/>
            <a:endParaRPr lang="ar-EG" sz="3600" dirty="0" smtClean="0">
              <a:solidFill>
                <a:srgbClr val="C00000"/>
              </a:solidFill>
              <a:cs typeface="PT Bold Heading" pitchFamily="2" charset="-78"/>
            </a:endParaRPr>
          </a:p>
          <a:p>
            <a:pPr algn="just"/>
            <a:r>
              <a:rPr lang="ar-SA" sz="3600" dirty="0" smtClean="0">
                <a:solidFill>
                  <a:srgbClr val="C00000"/>
                </a:solidFill>
                <a:cs typeface="PT Bold Heading" pitchFamily="2" charset="-78"/>
              </a:rPr>
              <a:t>فالصورة </a:t>
            </a:r>
            <a:r>
              <a:rPr lang="ar-SA" sz="3600" dirty="0">
                <a:solidFill>
                  <a:srgbClr val="C00000"/>
                </a:solidFill>
                <a:cs typeface="PT Bold Heading" pitchFamily="2" charset="-78"/>
              </a:rPr>
              <a:t>هى تلك المبدأ الذى يتحول بفضله عناصر مادية إلى كائن محدد قائم بذاته؟</a:t>
            </a:r>
          </a:p>
        </p:txBody>
      </p:sp>
    </p:spTree>
    <p:extLst>
      <p:ext uri="{BB962C8B-B14F-4D97-AF65-F5344CB8AC3E}">
        <p14:creationId xmlns:p14="http://schemas.microsoft.com/office/powerpoint/2010/main" val="3170444891"/>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3200" dirty="0">
                <a:solidFill>
                  <a:srgbClr val="C00000"/>
                </a:solidFill>
                <a:cs typeface="PT Bold Heading" pitchFamily="2" charset="-78"/>
              </a:rPr>
              <a:t>والصورة بعد ذلك هو موضوع العلم، فالعلم لا يعنى بسقراط وأفلاطون، وإنما يعنى بمعرفة ماهيتهم، أى بالإنسان أو الحصان....  </a:t>
            </a:r>
          </a:p>
          <a:p>
            <a:pPr algn="just"/>
            <a:endParaRPr lang="ar-EG" sz="3200" dirty="0" smtClean="0">
              <a:solidFill>
                <a:srgbClr val="C00000"/>
              </a:solidFill>
              <a:cs typeface="PT Bold Heading" pitchFamily="2" charset="-78"/>
            </a:endParaRPr>
          </a:p>
          <a:p>
            <a:pPr algn="just"/>
            <a:r>
              <a:rPr lang="ar-SA" sz="3200" dirty="0" smtClean="0">
                <a:solidFill>
                  <a:srgbClr val="C00000"/>
                </a:solidFill>
                <a:cs typeface="PT Bold Heading" pitchFamily="2" charset="-78"/>
              </a:rPr>
              <a:t>ويهدف </a:t>
            </a:r>
            <a:r>
              <a:rPr lang="ar-SA" sz="3200" dirty="0">
                <a:solidFill>
                  <a:srgbClr val="C00000"/>
                </a:solidFill>
                <a:cs typeface="PT Bold Heading" pitchFamily="2" charset="-78"/>
              </a:rPr>
              <a:t>إلى إثبات أو نفى صفات معينة تتعلق بكل نوع منها من خلال البرهنة التي تستخدم الحد الأوسط. لذلك فإن الكلي الذي هو موضوع العلم عند أرسطو هو النوع القريب الذي لا يوجد في ذاته وإنما يوجد في الأفراد.</a:t>
            </a:r>
          </a:p>
          <a:p>
            <a:pPr algn="just"/>
            <a:endParaRPr lang="ar-EG" sz="3200" dirty="0" smtClean="0">
              <a:solidFill>
                <a:srgbClr val="C00000"/>
              </a:solidFill>
              <a:cs typeface="PT Bold Heading" pitchFamily="2" charset="-78"/>
            </a:endParaRPr>
          </a:p>
          <a:p>
            <a:pPr algn="just"/>
            <a:r>
              <a:rPr lang="ar-SA" sz="3200" dirty="0" smtClean="0">
                <a:solidFill>
                  <a:srgbClr val="C00000"/>
                </a:solidFill>
                <a:cs typeface="PT Bold Heading" pitchFamily="2" charset="-78"/>
              </a:rPr>
              <a:t>ولم </a:t>
            </a:r>
            <a:r>
              <a:rPr lang="ar-SA" sz="3200" dirty="0">
                <a:solidFill>
                  <a:srgbClr val="C00000"/>
                </a:solidFill>
                <a:cs typeface="PT Bold Heading" pitchFamily="2" charset="-78"/>
              </a:rPr>
              <a:t>يختلف وأرسطو عن أفلاطون في هذا فرأى الحقيقة الثابتة في الصورة، ولكنه من ناحية أخرى اختلف عنه عندما لم يجعل للصور عالما منفصلا، حيث رأى أن ماهية الإنسان وأكثر حقيقة من سقراط ولكنها لا توجد إلا بهما.</a:t>
            </a:r>
          </a:p>
        </p:txBody>
      </p:sp>
    </p:spTree>
    <p:extLst>
      <p:ext uri="{BB962C8B-B14F-4D97-AF65-F5344CB8AC3E}">
        <p14:creationId xmlns:p14="http://schemas.microsoft.com/office/powerpoint/2010/main" val="1605436337"/>
      </p:ext>
    </p:extLst>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3600" dirty="0">
                <a:solidFill>
                  <a:srgbClr val="C00000"/>
                </a:solidFill>
                <a:cs typeface="PT Bold Heading" pitchFamily="2" charset="-78"/>
              </a:rPr>
              <a:t>يرى أرسطو أن الماهية ليست مركبة من أجزاء مادية، فاللحم والعظام مثلا في أجزاء مادية تدخل في تكوين الإنسان ولكنها لا تدخل في تعريف ماهية الإنسان. </a:t>
            </a:r>
          </a:p>
          <a:p>
            <a:pPr algn="just"/>
            <a:endParaRPr lang="ar-EG" sz="3600" dirty="0" smtClean="0">
              <a:solidFill>
                <a:srgbClr val="C00000"/>
              </a:solidFill>
              <a:cs typeface="PT Bold Heading" pitchFamily="2" charset="-78"/>
            </a:endParaRPr>
          </a:p>
          <a:p>
            <a:pPr algn="just"/>
            <a:r>
              <a:rPr lang="ar-SA" sz="3600" dirty="0" smtClean="0">
                <a:solidFill>
                  <a:srgbClr val="C00000"/>
                </a:solidFill>
                <a:cs typeface="PT Bold Heading" pitchFamily="2" charset="-78"/>
              </a:rPr>
              <a:t>فالماهية </a:t>
            </a:r>
            <a:r>
              <a:rPr lang="ar-SA" sz="3600" dirty="0">
                <a:solidFill>
                  <a:srgbClr val="C00000"/>
                </a:solidFill>
                <a:cs typeface="PT Bold Heading" pitchFamily="2" charset="-78"/>
              </a:rPr>
              <a:t>لا تنتج عن مجرد تجميع الأجزاء المادية لشيء ما، فالواقع أن الأجزاء العادية لشيء ما لاحقه على وجود هذا الشيء، لأن الكل سابق على الجزء، فالجسم مثلا سابق في وجوده على وجود اليد أو باقي الأجزاء، وإنما تتركب الماهية من أجزاء منطقية هي الجنس والفصل. </a:t>
            </a:r>
          </a:p>
        </p:txBody>
      </p:sp>
    </p:spTree>
    <p:extLst>
      <p:ext uri="{BB962C8B-B14F-4D97-AF65-F5344CB8AC3E}">
        <p14:creationId xmlns:p14="http://schemas.microsoft.com/office/powerpoint/2010/main" val="1040122193"/>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3600" dirty="0">
                <a:solidFill>
                  <a:srgbClr val="C00000"/>
                </a:solidFill>
                <a:cs typeface="PT Bold Heading" pitchFamily="2" charset="-78"/>
              </a:rPr>
              <a:t>السؤال:</a:t>
            </a:r>
          </a:p>
          <a:p>
            <a:pPr algn="just"/>
            <a:r>
              <a:rPr lang="ar-SA" sz="3600" dirty="0">
                <a:solidFill>
                  <a:srgbClr val="C00000"/>
                </a:solidFill>
                <a:cs typeface="PT Bold Heading" pitchFamily="2" charset="-78"/>
              </a:rPr>
              <a:t>كيف يتحد الجنس بالفصل </a:t>
            </a:r>
            <a:r>
              <a:rPr lang="ar-SA" sz="3600" dirty="0" err="1">
                <a:solidFill>
                  <a:srgbClr val="C00000"/>
                </a:solidFill>
                <a:cs typeface="PT Bold Heading" pitchFamily="2" charset="-78"/>
              </a:rPr>
              <a:t>وینتجا</a:t>
            </a:r>
            <a:r>
              <a:rPr lang="ar-SA" sz="3600" dirty="0">
                <a:solidFill>
                  <a:srgbClr val="C00000"/>
                </a:solidFill>
                <a:cs typeface="PT Bold Heading" pitchFamily="2" charset="-78"/>
              </a:rPr>
              <a:t> ماهية واحدة؟</a:t>
            </a:r>
          </a:p>
          <a:p>
            <a:pPr algn="just"/>
            <a:endParaRPr lang="ar-EG" sz="3600" dirty="0" smtClean="0">
              <a:solidFill>
                <a:srgbClr val="C00000"/>
              </a:solidFill>
              <a:cs typeface="PT Bold Heading" pitchFamily="2" charset="-78"/>
            </a:endParaRPr>
          </a:p>
          <a:p>
            <a:pPr algn="just"/>
            <a:endParaRPr lang="ar-EG" sz="3600" dirty="0">
              <a:solidFill>
                <a:srgbClr val="C00000"/>
              </a:solidFill>
              <a:cs typeface="PT Bold Heading" pitchFamily="2" charset="-78"/>
            </a:endParaRPr>
          </a:p>
          <a:p>
            <a:pPr algn="just"/>
            <a:r>
              <a:rPr lang="ar-SA" sz="3600" dirty="0" smtClean="0">
                <a:solidFill>
                  <a:srgbClr val="C00000"/>
                </a:solidFill>
                <a:cs typeface="PT Bold Heading" pitchFamily="2" charset="-78"/>
              </a:rPr>
              <a:t>يقول </a:t>
            </a:r>
            <a:r>
              <a:rPr lang="ar-SA" sz="3600" dirty="0">
                <a:solidFill>
                  <a:srgbClr val="C00000"/>
                </a:solidFill>
                <a:cs typeface="PT Bold Heading" pitchFamily="2" charset="-78"/>
              </a:rPr>
              <a:t>أرسطو أن إضافة الفصل إلى الجنس ليست شأنها أن إضافة أي صفة إلى موصوف لأن إضافة صفة إلى موصوف قد تعني إما إدخال الموصوف ضمن هذه الصفة كقولنا: الحصان أبيض، أو قد تعني أن الموصوف يتضمن هذه الصفة كقولنا: الاثنين عدد زوجى.</a:t>
            </a:r>
          </a:p>
        </p:txBody>
      </p:sp>
    </p:spTree>
    <p:extLst>
      <p:ext uri="{BB962C8B-B14F-4D97-AF65-F5344CB8AC3E}">
        <p14:creationId xmlns:p14="http://schemas.microsoft.com/office/powerpoint/2010/main" val="2804703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olidFill>
            <a:schemeClr val="tx2">
              <a:lumMod val="75000"/>
            </a:schemeClr>
          </a:solidFill>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grp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582708" y="869471"/>
              <a:ext cx="4004722" cy="1947708"/>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algn="just"/>
              <a:r>
                <a:rPr lang="ar-EG" sz="3200" b="1" dirty="0">
                  <a:solidFill>
                    <a:srgbClr val="00B050"/>
                  </a:solidFill>
                  <a:cs typeface="PT Bold Heading" pitchFamily="2" charset="-78"/>
                </a:rPr>
                <a:t>لم توضح نظرية المثل لأفلاطون مشكلة كيف نشأ هذا العالم مع أن هذه المسألة هى أهم مسألة في نظر الفلسفة، فلا يمكن فهم كلام أفلاطون، ولا يمكننا أن نفهم العلاقة بين المثال وأشيائه. بل إن العبارة التى وردت كما يقول أرسطو - عبارة شعرية: لا توضح العلاقة ولا تبين أساس الوجود.</a:t>
              </a:r>
              <a:endParaRPr lang="en-US" sz="3200" b="1" dirty="0">
                <a:solidFill>
                  <a:srgbClr val="00B050"/>
                </a:solidFill>
                <a:cs typeface="PT Bold Heading" pitchFamily="2" charset="-78"/>
              </a:endParaRPr>
            </a:p>
          </p:txBody>
        </p:sp>
      </p:grpSp>
    </p:spTree>
    <p:extLst>
      <p:ext uri="{BB962C8B-B14F-4D97-AF65-F5344CB8AC3E}">
        <p14:creationId xmlns:p14="http://schemas.microsoft.com/office/powerpoint/2010/main" val="3888579891"/>
      </p:ext>
    </p:extLst>
  </p:cSld>
  <p:clrMapOvr>
    <a:overrideClrMapping bg1="lt1" tx1="dk1" bg2="lt2" tx2="dk2" accent1="accent1" accent2="accent2" accent3="accent3" accent4="accent4" accent5="accent5" accent6="accent6" hlink="hlink" folHlink="folHlink"/>
  </p:clrMapOvr>
  <p:transition spd="slow">
    <p:pull/>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3600" dirty="0">
                <a:solidFill>
                  <a:srgbClr val="C00000"/>
                </a:solidFill>
                <a:cs typeface="PT Bold Heading" pitchFamily="2" charset="-78"/>
              </a:rPr>
              <a:t>ولكن اتحاد الفصل المميز بالجنس عند تعريف ماهية الإنسان مثلا لا يفيد أي نحو من النحوين السابقين، إذ يترتب على ذلك أن الجنس سوف يشارك في فصول متعددة متعارضة، وسوف يتضمن فصول متضادة، كما لو قلنا مثلا أن الحيوان قد يكون تارة مزدوج الساقين وتارة ذا أربعة أقدام. </a:t>
            </a:r>
          </a:p>
        </p:txBody>
      </p:sp>
    </p:spTree>
    <p:extLst>
      <p:ext uri="{BB962C8B-B14F-4D97-AF65-F5344CB8AC3E}">
        <p14:creationId xmlns:p14="http://schemas.microsoft.com/office/powerpoint/2010/main" val="2737290394"/>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3600" dirty="0">
                <a:solidFill>
                  <a:srgbClr val="C00000"/>
                </a:solidFill>
                <a:cs typeface="PT Bold Heading" pitchFamily="2" charset="-78"/>
              </a:rPr>
              <a:t>ويحل أرسطو الأشكال حين يذهب إلى أن أتحاد الجنس بالفصل هو اتصال أوثق من ارتباط أي صفة بموصوف، لأن الحس حيوان مثلا والفصل مفكر لا يشيران إلى شيئين منفصلين بل يشيران إلى شيء واحد يبدو تارة لا محدد عند ذكر مادته أو عند وجوده بالقوة، ويبدو تارة أخرى محدداً حين يعبر عن صورته ووجوده بالفعل؛ فالتعريف إذن هو قول واحد يشير إلى كائن واحد ويحدده أولا بطريقة ناقصة عندما يذكر الجنس كحيوان وبطريقة كاملة حين يضيف إلى الجنس الفصل الذي يحدده كمفكر</a:t>
            </a:r>
            <a:r>
              <a:rPr lang="ar-SA" sz="3600" dirty="0" smtClean="0">
                <a:solidFill>
                  <a:srgbClr val="C00000"/>
                </a:solidFill>
                <a:cs typeface="PT Bold Heading" pitchFamily="2" charset="-78"/>
              </a:rPr>
              <a:t>.</a:t>
            </a:r>
            <a:endParaRPr lang="ar-SA" sz="3600" dirty="0">
              <a:solidFill>
                <a:srgbClr val="C00000"/>
              </a:solidFill>
              <a:cs typeface="PT Bold Heading" pitchFamily="2" charset="-78"/>
            </a:endParaRPr>
          </a:p>
        </p:txBody>
      </p:sp>
    </p:spTree>
    <p:extLst>
      <p:ext uri="{BB962C8B-B14F-4D97-AF65-F5344CB8AC3E}">
        <p14:creationId xmlns:p14="http://schemas.microsoft.com/office/powerpoint/2010/main" val="1497024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3600" dirty="0" smtClean="0">
                <a:solidFill>
                  <a:srgbClr val="C00000"/>
                </a:solidFill>
                <a:cs typeface="PT Bold Heading" pitchFamily="2" charset="-78"/>
              </a:rPr>
              <a:t>كذلك </a:t>
            </a:r>
            <a:r>
              <a:rPr lang="ar-SA" sz="3600" dirty="0">
                <a:solidFill>
                  <a:srgbClr val="C00000"/>
                </a:solidFill>
                <a:cs typeface="PT Bold Heading" pitchFamily="2" charset="-78"/>
              </a:rPr>
              <a:t>فإن تحليل التعريف ليس تقسيما له لأن الماهية لا تعرف إلا بطريقة مباشرة يسميها أرسطو بالحدث العقلي الذي يدرك </a:t>
            </a:r>
            <a:r>
              <a:rPr lang="ar-SA" sz="3600" dirty="0" err="1">
                <a:solidFill>
                  <a:srgbClr val="C00000"/>
                </a:solidFill>
                <a:cs typeface="PT Bold Heading" pitchFamily="2" charset="-78"/>
              </a:rPr>
              <a:t>اللامنقسمة</a:t>
            </a:r>
            <a:r>
              <a:rPr lang="ar-SA" sz="3600" dirty="0">
                <a:solidFill>
                  <a:srgbClr val="C00000"/>
                </a:solidFill>
                <a:cs typeface="PT Bold Heading" pitchFamily="2" charset="-78"/>
              </a:rPr>
              <a:t> كما يدرك البصر اللون.</a:t>
            </a:r>
          </a:p>
        </p:txBody>
      </p:sp>
    </p:spTree>
    <p:extLst>
      <p:ext uri="{BB962C8B-B14F-4D97-AF65-F5344CB8AC3E}">
        <p14:creationId xmlns:p14="http://schemas.microsoft.com/office/powerpoint/2010/main" val="1776952940"/>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olidFill>
            <a:schemeClr val="tx2">
              <a:lumMod val="75000"/>
            </a:schemeClr>
          </a:solidFill>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grp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582708" y="869471"/>
              <a:ext cx="4004722" cy="1947708"/>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algn="just"/>
              <a:r>
                <a:rPr lang="ar-EG" sz="3200" dirty="0">
                  <a:solidFill>
                    <a:srgbClr val="00B050"/>
                  </a:solidFill>
                  <a:cs typeface="PT Bold Heading" pitchFamily="2" charset="-78"/>
                </a:rPr>
                <a:t>وبفرض أن هذه الأشياء وضحت بنظرية المثل، فأفلاطون يرى أن المثل ثابتة على حالة لا تتغير، فهى ساكنة غير متحركة. وبالمثل لو كانت كذلك فيجب أن تكون صورها - وهي الأشياء – كمثالها ثابتة ساكنة، ولكننا نرى النقيض من ذلك فالعالم متغيرا متحركا؛ والأشياء ترتقي وتنحط ولا تستقر على حال فلم تتغير مع أن أصلها - وهو المثل - ليست متغيرة؟</a:t>
              </a:r>
              <a:endParaRPr lang="en-US" sz="3200" dirty="0">
                <a:solidFill>
                  <a:srgbClr val="00B050"/>
                </a:solidFill>
                <a:cs typeface="PT Bold Heading" pitchFamily="2" charset="-78"/>
              </a:endParaRPr>
            </a:p>
          </p:txBody>
        </p:sp>
      </p:grpSp>
    </p:spTree>
    <p:extLst>
      <p:ext uri="{BB962C8B-B14F-4D97-AF65-F5344CB8AC3E}">
        <p14:creationId xmlns:p14="http://schemas.microsoft.com/office/powerpoint/2010/main" val="252005869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olidFill>
            <a:schemeClr val="tx2">
              <a:lumMod val="75000"/>
            </a:schemeClr>
          </a:solidFill>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grp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582708" y="869471"/>
              <a:ext cx="4004722" cy="1947708"/>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algn="just"/>
              <a:r>
                <a:rPr lang="ar-EG" sz="3200" b="1" dirty="0">
                  <a:solidFill>
                    <a:srgbClr val="00B050"/>
                  </a:solidFill>
                  <a:cs typeface="PT Bold Heading" pitchFamily="2" charset="-78"/>
                </a:rPr>
                <a:t>إن الوجود نفسه يمتلئ بأشياء كثيرة؛ ومهمة الفلسفة ودورها هو أن تبين كيف وجدت هذه الأشياء، ونظرية أفلاطون لا تبين إلا أن وراء هذه الأشياء عالما آخر هو عالم المثل، وهذا الرأي الذي قاله أفلاطون زاد الارتباك في منشئها، فقال أرسطو: أن مثل أفلاطون في هذا كمثل شخص صعب عليه أن يعد عدد محدود من الأشياء فقام بمضاعفة العدد حتى يسهل عليه عدها.</a:t>
              </a:r>
              <a:endParaRPr lang="en-US" sz="3200" b="1" dirty="0">
                <a:solidFill>
                  <a:srgbClr val="00B050"/>
                </a:solidFill>
                <a:cs typeface="PT Bold Heading" pitchFamily="2" charset="-78"/>
              </a:endParaRPr>
            </a:p>
          </p:txBody>
        </p:sp>
      </p:grpSp>
    </p:spTree>
    <p:extLst>
      <p:ext uri="{BB962C8B-B14F-4D97-AF65-F5344CB8AC3E}">
        <p14:creationId xmlns:p14="http://schemas.microsoft.com/office/powerpoint/2010/main" val="414214547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olidFill>
            <a:schemeClr val="tx2">
              <a:lumMod val="75000"/>
            </a:schemeClr>
          </a:solidFill>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grp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582708" y="869471"/>
              <a:ext cx="4004722" cy="1947708"/>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algn="just"/>
              <a:r>
                <a:rPr lang="ar-EG" sz="3600" dirty="0">
                  <a:solidFill>
                    <a:srgbClr val="00B050"/>
                  </a:solidFill>
                  <a:cs typeface="PT Bold Heading" pitchFamily="2" charset="-78"/>
                </a:rPr>
                <a:t>يرى أفلاطون أن المثل لا تدرك بالحس، ولكنها حقيقة تدرك بالحس؛ فهو في الحقيقة أخذ الأشياء التى تدرك بالحس وسماها ثابتة. ويقول أفلاطون أن الأشياء صورة من المثل، والحق أن المثل صورة من الأشياء.</a:t>
              </a:r>
              <a:endParaRPr lang="en-US" sz="3600" dirty="0">
                <a:solidFill>
                  <a:srgbClr val="00B050"/>
                </a:solidFill>
                <a:cs typeface="PT Bold Heading" pitchFamily="2" charset="-78"/>
              </a:endParaRPr>
            </a:p>
          </p:txBody>
        </p:sp>
      </p:grpSp>
    </p:spTree>
    <p:extLst>
      <p:ext uri="{BB962C8B-B14F-4D97-AF65-F5344CB8AC3E}">
        <p14:creationId xmlns:p14="http://schemas.microsoft.com/office/powerpoint/2010/main" val="671600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olidFill>
            <a:schemeClr val="tx2">
              <a:lumMod val="75000"/>
            </a:schemeClr>
          </a:solidFill>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grp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582708" y="869471"/>
              <a:ext cx="4004722" cy="1947708"/>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algn="just"/>
              <a:r>
                <a:rPr lang="ar-EG" sz="2800" b="1" dirty="0">
                  <a:solidFill>
                    <a:srgbClr val="00B050"/>
                  </a:solidFill>
                  <a:cs typeface="PT Bold Heading" pitchFamily="2" charset="-78"/>
                </a:rPr>
                <a:t>نقد أرسطو نظرية المثل بما سماه "الإنسان الثالث" وذلك أن المثال يشرح القدر المشترك بين الأشياء؛ فكلما كان هناك قدر مشترك كان هناك مثال، فهناك قدر مشترك بين الناس بين الفرد من الناس وبين مثال الناس، فيجب أن يكون لذلك مثال يشرحه، وهذا هو مسماه "الإنسان الثالث" وهناك كذلك قدر مشترك بين هذا الإنسان الثالث والفرد من الناس فيجب أن يكون له كذلك مثال، وهذا إلى ما لا نهاية، في هذا التسلسل وهو محال.</a:t>
              </a:r>
              <a:endParaRPr lang="en-US" sz="2800" b="1" dirty="0">
                <a:solidFill>
                  <a:srgbClr val="00B050"/>
                </a:solidFill>
                <a:cs typeface="PT Bold Heading" pitchFamily="2" charset="-78"/>
              </a:endParaRPr>
            </a:p>
          </p:txBody>
        </p:sp>
      </p:grpSp>
    </p:spTree>
    <p:extLst>
      <p:ext uri="{BB962C8B-B14F-4D97-AF65-F5344CB8AC3E}">
        <p14:creationId xmlns:p14="http://schemas.microsoft.com/office/powerpoint/2010/main" val="134938181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solidFill>
              <a:schemeClr val="tx1">
                <a:lumMod val="85000"/>
                <a:lumOff val="15000"/>
              </a:schemeClr>
            </a:solid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582708" y="869471"/>
              <a:ext cx="4004722" cy="194770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r>
                <a:rPr lang="ar-EG" sz="3200" dirty="0">
                  <a:solidFill>
                    <a:srgbClr val="00B050"/>
                  </a:solidFill>
                  <a:cs typeface="PT Bold Heading" pitchFamily="2" charset="-78"/>
                </a:rPr>
                <a:t>أخيرا وهو أهم اعتراضات أرسطو أن المثل على رأي أفلاطون روح الأشياء، وروح الأشياء يجب أن يكون فيها لا خارجا عنها، ولكن أفلاطون فصل المثل عن الأشياء وجعلها عالما مستقلا، وجعل لكل مثال وجودا مستقلا إلخ ... </a:t>
              </a:r>
              <a:endParaRPr lang="en-US" sz="3200" dirty="0">
                <a:solidFill>
                  <a:srgbClr val="00B050"/>
                </a:solidFill>
                <a:cs typeface="PT Bold Heading" pitchFamily="2" charset="-78"/>
              </a:endParaRPr>
            </a:p>
          </p:txBody>
        </p:sp>
      </p:grpSp>
    </p:spTree>
    <p:extLst>
      <p:ext uri="{BB962C8B-B14F-4D97-AF65-F5344CB8AC3E}">
        <p14:creationId xmlns:p14="http://schemas.microsoft.com/office/powerpoint/2010/main" val="119626179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solidFill>
              <a:schemeClr val="accent1">
                <a:lumMod val="40000"/>
                <a:lumOff val="60000"/>
              </a:schemeClr>
            </a:solid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582708" y="869471"/>
              <a:ext cx="4004722" cy="194770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algn="ctr" defTabSz="800100">
                <a:lnSpc>
                  <a:spcPct val="90000"/>
                </a:lnSpc>
                <a:spcBef>
                  <a:spcPct val="0"/>
                </a:spcBef>
                <a:spcAft>
                  <a:spcPct val="35000"/>
                </a:spcAft>
              </a:pPr>
              <a:r>
                <a:rPr lang="ar-EG" sz="2200" dirty="0">
                  <a:solidFill>
                    <a:srgbClr val="0000FF"/>
                  </a:solidFill>
                  <a:cs typeface="PT Bold Heading" pitchFamily="2" charset="-78"/>
                </a:rPr>
                <a:t>وانتقل أرسطو بعد ذلك إلى بيان أن الحقائق الكلية كالعدل والحرارة والبرودة وحقيقة الإنسان ليس لها وجود خارجى، وإنما الموجود في الخارج هو المفردات كالشيء الحار والشيء البارد، والإنسان أعلى أفراده أما الحقائق الكلية ليس لها وجود إلا في أذهاننا، فمثلا حقيقة الإنسان هي القدر المشترك بين الناس وهو الذي نسميه الإنسانية، والإنسانية لا توجد مستقلة وحدها إنما توجد في الأفراد كالحرارة توجد في الحار والبرودة في البارد وهكذا، وبالتالى يمكن القول أن الإنسانية لابد أن تتحقق في كل فرد ليكون إنسانا، وليس بالضرورة ما ذهب أفلاطون إليه من أن كل ما تتصوره لابد أن يكون له صورة موجودة قائمة في نفسها في الخارج؛ فنحن قد نصور ما ليس له وجود خارجى أو حقيقى، كجبل من الياقوت وبحر من الزئبق إلى غير ذلك مما لم نراه أو ليس له وجود في الواقع، وهو ما تناوله وشرحه وقام بالبرهنة عللى كلامه وهو ما لا يتسع له مقام العرض في هذا البيان المختصر. </a:t>
              </a:r>
            </a:p>
          </p:txBody>
        </p:sp>
      </p:grpSp>
    </p:spTree>
    <p:extLst>
      <p:ext uri="{BB962C8B-B14F-4D97-AF65-F5344CB8AC3E}">
        <p14:creationId xmlns:p14="http://schemas.microsoft.com/office/powerpoint/2010/main" val="31869327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10.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2.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3.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4.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5.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6.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7.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8.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9.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docProps/app.xml><?xml version="1.0" encoding="utf-8"?>
<Properties xmlns="http://schemas.openxmlformats.org/officeDocument/2006/extended-properties" xmlns:vt="http://schemas.openxmlformats.org/officeDocument/2006/docPropsVTypes">
  <TotalTime>64</TotalTime>
  <Words>18151</Words>
  <Application>Microsoft Office PowerPoint</Application>
  <PresentationFormat>On-screen Show (4:3)</PresentationFormat>
  <Paragraphs>879</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6_Office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DrMohsen</dc:creator>
  <cp:lastModifiedBy>DrMohsen</cp:lastModifiedBy>
  <cp:revision>12</cp:revision>
  <dcterms:created xsi:type="dcterms:W3CDTF">2020-03-20T16:32:53Z</dcterms:created>
  <dcterms:modified xsi:type="dcterms:W3CDTF">2020-03-20T21:27:40Z</dcterms:modified>
</cp:coreProperties>
</file>