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732" r:id="rId1"/>
  </p:sldMasterIdLst>
  <p:sldIdLst>
    <p:sldId id="295" r:id="rId2"/>
    <p:sldId id="272" r:id="rId3"/>
    <p:sldId id="277" r:id="rId4"/>
    <p:sldId id="296" r:id="rId5"/>
    <p:sldId id="284" r:id="rId6"/>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13" autoAdjust="0"/>
    <p:restoredTop sz="94727" autoAdjust="0"/>
  </p:normalViewPr>
  <p:slideViewPr>
    <p:cSldViewPr>
      <p:cViewPr>
        <p:scale>
          <a:sx n="70" d="100"/>
          <a:sy n="70" d="100"/>
        </p:scale>
        <p:origin x="-1152" y="-45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401242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3640059"/>
            <a:ext cx="8458200" cy="916781"/>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2914650"/>
            <a:ext cx="8458200" cy="6858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8023609-8E8D-45EC-8F09-C6477E215499}" type="datetimeFigureOut">
              <a:rPr lang="en-US" smtClean="0"/>
              <a:pPr/>
              <a:t>3/30/2020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4855464"/>
            <a:ext cx="758952" cy="185166"/>
          </a:xfrm>
        </p:spPr>
        <p:txBody>
          <a:bodyPr/>
          <a:lstStyle/>
          <a:p>
            <a:fld id="{38809463-2358-4EEF-81BF-41ACCF54AE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023609-8E8D-45EC-8F09-C6477E21549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09463-2358-4EEF-81BF-41ACCF54AE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411957"/>
            <a:ext cx="18288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411957"/>
            <a:ext cx="62484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023609-8E8D-45EC-8F09-C6477E21549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09463-2358-4EEF-81BF-41ACCF54AE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8023609-8E8D-45EC-8F09-C6477E215499}" type="datetimeFigureOut">
              <a:rPr lang="en-US" smtClean="0"/>
              <a:pPr/>
              <a:t>3/30/2020</a:t>
            </a:fld>
            <a:endParaRPr lang="en-US"/>
          </a:p>
        </p:txBody>
      </p:sp>
      <p:sp>
        <p:nvSpPr>
          <p:cNvPr id="19" name="Footer Placeholder 18"/>
          <p:cNvSpPr>
            <a:spLocks noGrp="1"/>
          </p:cNvSpPr>
          <p:nvPr>
            <p:ph type="ftr" sz="quarter" idx="11"/>
          </p:nvPr>
        </p:nvSpPr>
        <p:spPr>
          <a:xfrm>
            <a:off x="3581400" y="57150"/>
            <a:ext cx="2895600" cy="216694"/>
          </a:xfrm>
        </p:spPr>
        <p:txBody>
          <a:bodyPr/>
          <a:lstStyle/>
          <a:p>
            <a:endParaRPr lang="en-US"/>
          </a:p>
        </p:txBody>
      </p:sp>
      <p:sp>
        <p:nvSpPr>
          <p:cNvPr id="16" name="Slide Number Placeholder 15"/>
          <p:cNvSpPr>
            <a:spLocks noGrp="1"/>
          </p:cNvSpPr>
          <p:nvPr>
            <p:ph type="sldNum" sz="quarter" idx="12"/>
          </p:nvPr>
        </p:nvSpPr>
        <p:spPr>
          <a:xfrm>
            <a:off x="8229600" y="4855464"/>
            <a:ext cx="758952" cy="185166"/>
          </a:xfrm>
        </p:spPr>
        <p:txBody>
          <a:bodyPr/>
          <a:lstStyle/>
          <a:p>
            <a:fld id="{38809463-2358-4EEF-81BF-41ACCF54AE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2583677"/>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257300"/>
            <a:ext cx="8458200" cy="9144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8023609-8E8D-45EC-8F09-C6477E215499}" type="datetimeFigureOut">
              <a:rPr lang="en-US" smtClean="0"/>
              <a:pPr/>
              <a:t>3/30/2020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8809463-2358-4EEF-81BF-41ACCF54AE38}" type="slidenum">
              <a:rPr lang="en-US" smtClean="0"/>
              <a:pPr/>
              <a:t>‹#›</a:t>
            </a:fld>
            <a:endParaRPr lang="en-US"/>
          </a:p>
        </p:txBody>
      </p:sp>
      <p:sp>
        <p:nvSpPr>
          <p:cNvPr id="8" name="Title 7"/>
          <p:cNvSpPr>
            <a:spLocks noGrp="1"/>
          </p:cNvSpPr>
          <p:nvPr>
            <p:ph type="title"/>
          </p:nvPr>
        </p:nvSpPr>
        <p:spPr>
          <a:xfrm>
            <a:off x="180475" y="2210314"/>
            <a:ext cx="8686800" cy="888619"/>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342900"/>
            <a:ext cx="8686800" cy="630936"/>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200150"/>
            <a:ext cx="4191000" cy="35433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200150"/>
            <a:ext cx="4343400" cy="35433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8023609-8E8D-45EC-8F09-C6477E215499}" type="datetimeFigureOut">
              <a:rPr lang="en-US" smtClean="0"/>
              <a:pPr/>
              <a:t>3/30/2020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8809463-2358-4EEF-81BF-41ACCF54AE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4057650"/>
            <a:ext cx="8610600" cy="661988"/>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500062"/>
            <a:ext cx="4290556"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6" y="500062"/>
            <a:ext cx="4292241" cy="47982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987028"/>
            <a:ext cx="4290556"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987028"/>
            <a:ext cx="4288536" cy="295632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D8023609-8E8D-45EC-8F09-C6477E21549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4857750"/>
            <a:ext cx="762000" cy="185166"/>
          </a:xfrm>
        </p:spPr>
        <p:txBody>
          <a:bodyPr/>
          <a:lstStyle/>
          <a:p>
            <a:fld id="{38809463-2358-4EEF-81BF-41ACCF54AE38}" type="slidenum">
              <a:rPr lang="en-US" smtClean="0"/>
              <a:pPr/>
              <a:t>‹#›</a:t>
            </a:fld>
            <a:endParaRPr lang="en-US"/>
          </a:p>
        </p:txBody>
      </p:sp>
      <p:sp>
        <p:nvSpPr>
          <p:cNvPr id="11" name="Straight Connector 10"/>
          <p:cNvSpPr>
            <a:spLocks noChangeShapeType="1"/>
          </p:cNvSpPr>
          <p:nvPr/>
        </p:nvSpPr>
        <p:spPr bwMode="auto">
          <a:xfrm>
            <a:off x="514350" y="451485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342900"/>
            <a:ext cx="8686800" cy="630936"/>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8023609-8E8D-45EC-8F09-C6477E215499}" type="datetimeFigureOut">
              <a:rPr lang="en-US" smtClean="0"/>
              <a:pPr/>
              <a:t>3/30/2020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809463-2358-4EEF-81BF-41ACCF54AE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8023609-8E8D-45EC-8F09-C6477E215499}" type="datetimeFigureOut">
              <a:rPr lang="en-US" smtClean="0"/>
              <a:pPr/>
              <a:t>3/30/2020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09463-2358-4EEF-81BF-41ACCF54AE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4386838"/>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4114800"/>
            <a:ext cx="8458200" cy="390525"/>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1" y="457200"/>
            <a:ext cx="3008313" cy="360045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457200"/>
            <a:ext cx="5340350" cy="360045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8023609-8E8D-45EC-8F09-C6477E215499}" type="datetimeFigureOut">
              <a:rPr lang="en-US" smtClean="0"/>
              <a:pPr/>
              <a:t>3/30/2020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809463-2358-4EEF-81BF-41ACCF54AE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462476"/>
            <a:ext cx="5029200" cy="27432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D8023609-8E8D-45EC-8F09-C6477E21549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8809463-2358-4EEF-81BF-41ACCF54AE38}" type="slidenum">
              <a:rPr lang="en-US" smtClean="0"/>
              <a:pPr/>
              <a:t>‹#›</a:t>
            </a:fld>
            <a:endParaRPr lang="en-US"/>
          </a:p>
        </p:txBody>
      </p:sp>
      <p:sp>
        <p:nvSpPr>
          <p:cNvPr id="17" name="Title 16"/>
          <p:cNvSpPr>
            <a:spLocks noGrp="1"/>
          </p:cNvSpPr>
          <p:nvPr>
            <p:ph type="title"/>
          </p:nvPr>
        </p:nvSpPr>
        <p:spPr>
          <a:xfrm>
            <a:off x="381000" y="3745320"/>
            <a:ext cx="5867400" cy="391716"/>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4149913"/>
            <a:ext cx="5867400" cy="576263"/>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165622"/>
            <a:ext cx="8686800" cy="33944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57150"/>
            <a:ext cx="2514600" cy="216694"/>
          </a:xfrm>
          <a:prstGeom prst="rect">
            <a:avLst/>
          </a:prstGeom>
        </p:spPr>
        <p:txBody>
          <a:bodyPr vert="horz"/>
          <a:lstStyle>
            <a:lvl1pPr algn="l" eaLnBrk="1" latinLnBrk="0" hangingPunct="1">
              <a:defRPr kumimoji="0" sz="1200">
                <a:solidFill>
                  <a:schemeClr val="accent1">
                    <a:shade val="75000"/>
                  </a:schemeClr>
                </a:solidFill>
              </a:defRPr>
            </a:lvl1pPr>
          </a:lstStyle>
          <a:p>
            <a:fld id="{D8023609-8E8D-45EC-8F09-C6477E215499}" type="datetimeFigureOut">
              <a:rPr lang="en-US" smtClean="0"/>
              <a:pPr/>
              <a:t>3/30/2020</a:t>
            </a:fld>
            <a:endParaRPr lang="en-US"/>
          </a:p>
        </p:txBody>
      </p:sp>
      <p:sp>
        <p:nvSpPr>
          <p:cNvPr id="28" name="Footer Placeholder 27"/>
          <p:cNvSpPr>
            <a:spLocks noGrp="1"/>
          </p:cNvSpPr>
          <p:nvPr>
            <p:ph type="ftr" sz="quarter" idx="3"/>
          </p:nvPr>
        </p:nvSpPr>
        <p:spPr>
          <a:xfrm>
            <a:off x="3124200" y="57150"/>
            <a:ext cx="3352800" cy="216694"/>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4857751"/>
            <a:ext cx="762000" cy="183356"/>
          </a:xfrm>
          <a:prstGeom prst="rect">
            <a:avLst/>
          </a:prstGeom>
        </p:spPr>
        <p:txBody>
          <a:bodyPr vert="horz"/>
          <a:lstStyle>
            <a:lvl1pPr algn="r" eaLnBrk="1" latinLnBrk="0" hangingPunct="1">
              <a:defRPr kumimoji="0" sz="1200">
                <a:solidFill>
                  <a:schemeClr val="accent1">
                    <a:shade val="75000"/>
                  </a:schemeClr>
                </a:solidFill>
              </a:defRPr>
            </a:lvl1pPr>
          </a:lstStyle>
          <a:p>
            <a:fld id="{38809463-2358-4EEF-81BF-41ACCF54AE38}" type="slidenum">
              <a:rPr lang="en-US" smtClean="0"/>
              <a:pPr/>
              <a:t>‹#›</a:t>
            </a:fld>
            <a:endParaRPr lang="en-US"/>
          </a:p>
        </p:txBody>
      </p:sp>
      <p:sp>
        <p:nvSpPr>
          <p:cNvPr id="10" name="Title Placeholder 9"/>
          <p:cNvSpPr>
            <a:spLocks noGrp="1"/>
          </p:cNvSpPr>
          <p:nvPr>
            <p:ph type="title"/>
          </p:nvPr>
        </p:nvSpPr>
        <p:spPr>
          <a:xfrm>
            <a:off x="304800" y="342900"/>
            <a:ext cx="8686800" cy="62865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788174"/>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793490"/>
            <a:ext cx="8629650" cy="1786"/>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982200" cy="642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0" y="1556088"/>
            <a:ext cx="4572000" cy="3539430"/>
          </a:xfrm>
          <a:prstGeom prst="rect">
            <a:avLst/>
          </a:prstGeom>
        </p:spPr>
        <p:txBody>
          <a:bodyPr>
            <a:spAutoFit/>
          </a:bodyPr>
          <a:lstStyle/>
          <a:p>
            <a:pPr algn="ctr"/>
            <a:r>
              <a:rPr lang="ar-EG" dirty="0"/>
              <a:t> </a:t>
            </a:r>
            <a:r>
              <a:rPr lang="ar-EG" sz="2800" b="1" dirty="0"/>
              <a:t>كلية التربية</a:t>
            </a:r>
          </a:p>
          <a:p>
            <a:pPr algn="ctr"/>
            <a:r>
              <a:rPr lang="ar-EG" sz="2800" b="1" dirty="0"/>
              <a:t>تربية عام  </a:t>
            </a:r>
          </a:p>
          <a:p>
            <a:pPr algn="ctr"/>
            <a:r>
              <a:rPr lang="ar-EG" sz="2800" b="1" dirty="0"/>
              <a:t> مادة تاريخ أوروبا الوسيط </a:t>
            </a:r>
          </a:p>
          <a:p>
            <a:pPr algn="ctr"/>
            <a:r>
              <a:rPr lang="ar-EG" sz="2800" b="1" dirty="0"/>
              <a:t>الفرقة الأولي  </a:t>
            </a:r>
          </a:p>
          <a:p>
            <a:pPr algn="ctr"/>
            <a:r>
              <a:rPr lang="ar-EG" sz="2800" b="1" dirty="0" smtClean="0"/>
              <a:t>المحاضرة الثانية</a:t>
            </a:r>
          </a:p>
          <a:p>
            <a:pPr algn="ctr"/>
            <a:r>
              <a:rPr lang="ar-EG" sz="2800" b="1" dirty="0" smtClean="0"/>
              <a:t>د.ممدوح هلول </a:t>
            </a:r>
            <a:endParaRPr lang="ar-EG" sz="2800" b="1" dirty="0"/>
          </a:p>
          <a:p>
            <a:pPr algn="ctr"/>
            <a:r>
              <a:rPr lang="ar-EG" sz="2800" b="1" dirty="0"/>
              <a:t>د.انجي محمد محمد </a:t>
            </a:r>
            <a:r>
              <a:rPr lang="ar-EG" sz="2800" b="1" dirty="0" smtClean="0"/>
              <a:t>حلمي</a:t>
            </a:r>
            <a:r>
              <a:rPr lang="ar-EG" b="1" dirty="0" smtClean="0"/>
              <a:t> </a:t>
            </a:r>
            <a:endParaRPr lang="ar-EG" b="1" dirty="0"/>
          </a:p>
        </p:txBody>
      </p:sp>
    </p:spTree>
    <p:extLst>
      <p:ext uri="{BB962C8B-B14F-4D97-AF65-F5344CB8AC3E}">
        <p14:creationId xmlns:p14="http://schemas.microsoft.com/office/powerpoint/2010/main" val="1260550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133350"/>
            <a:ext cx="7162800" cy="4893647"/>
          </a:xfrm>
          <a:prstGeom prst="rect">
            <a:avLst/>
          </a:prstGeom>
        </p:spPr>
        <p:txBody>
          <a:bodyPr wrap="square">
            <a:spAutoFit/>
          </a:bodyPr>
          <a:lstStyle/>
          <a:p>
            <a:pPr algn="ctr" rtl="1"/>
            <a:r>
              <a:rPr lang="ar-EG" sz="2400" b="1" dirty="0" smtClean="0"/>
              <a:t>الإمبراطورية الرومانية في القرن الثالث الميلادي</a:t>
            </a:r>
          </a:p>
          <a:p>
            <a:pPr algn="ctr" rtl="1"/>
            <a:r>
              <a:rPr lang="ar-EG" sz="2400" b="1" dirty="0" smtClean="0"/>
              <a:t>الإمبراطور دقلديانوس  </a:t>
            </a:r>
          </a:p>
          <a:p>
            <a:pPr algn="ctr" rtl="1"/>
            <a:endParaRPr lang="ar-EG" sz="2400" b="1" dirty="0" smtClean="0"/>
          </a:p>
          <a:p>
            <a:pPr algn="just" rtl="1"/>
            <a:r>
              <a:rPr lang="ar-EG" sz="2400" b="1" dirty="0" smtClean="0"/>
              <a:t> </a:t>
            </a:r>
            <a:r>
              <a:rPr lang="ar-EG" sz="2400" b="1" dirty="0"/>
              <a:t>ولد عام 245 م في مدينة سالونا بولاية دالماشيا بإقليم ايلليريا المطلّ على البحر الأدرياتي غرب كرواتيا، وكان أبواه فقيرين، وكان يعمل في اسطبلات الإمبراطورية كسائس للأحصنة. وانضم إلى طبقة الفرسان ووصل إلى رتبة دوق في ولاية ميسيا، ثم أصبح قائد قوات الحرس الإمبراطوري الخاص وهي من الوظائف الخطيرة، وتجلت كفاءته العسكرية في حرب فارس. بعد موت الإمبراطور نوريانوس (283 – 284 م) اعترف به بأنه أجدر شخص بعرش الإمبراطورية.</a:t>
            </a:r>
            <a:endParaRPr lang="ar-EG"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85750"/>
            <a:ext cx="7315200" cy="2246769"/>
          </a:xfrm>
          <a:prstGeom prst="rect">
            <a:avLst/>
          </a:prstGeom>
        </p:spPr>
        <p:txBody>
          <a:bodyPr wrap="square">
            <a:spAutoFit/>
          </a:bodyPr>
          <a:lstStyle/>
          <a:p>
            <a:pPr algn="just" rtl="1"/>
            <a:r>
              <a:rPr lang="ar-EG" sz="2000" b="1" dirty="0" smtClean="0"/>
              <a:t>  </a:t>
            </a:r>
          </a:p>
          <a:p>
            <a:pPr algn="just" rtl="1"/>
            <a:r>
              <a:rPr lang="ar-EG" sz="2000" b="1" dirty="0" smtClean="0"/>
              <a:t> </a:t>
            </a:r>
          </a:p>
          <a:p>
            <a:pPr algn="just" rtl="1"/>
            <a:r>
              <a:rPr lang="ar-EG" sz="2000" b="1" dirty="0" smtClean="0"/>
              <a:t> </a:t>
            </a:r>
          </a:p>
          <a:p>
            <a:pPr algn="just" rtl="1"/>
            <a:endParaRPr lang="ar-SA" sz="2000" b="1" dirty="0" smtClean="0"/>
          </a:p>
          <a:p>
            <a:pPr algn="just" rtl="1"/>
            <a:endParaRPr lang="ar-SA" sz="2000" b="1" dirty="0" smtClean="0"/>
          </a:p>
          <a:p>
            <a:pPr algn="just" rtl="1"/>
            <a:r>
              <a:rPr lang="ar-SA" sz="2000" b="1" dirty="0" smtClean="0"/>
              <a:t> </a:t>
            </a:r>
          </a:p>
          <a:p>
            <a:pPr algn="just" rtl="1"/>
            <a:endParaRPr lang="en-US" sz="2000" dirty="0"/>
          </a:p>
        </p:txBody>
      </p:sp>
      <p:sp>
        <p:nvSpPr>
          <p:cNvPr id="3" name="Rectangle 2"/>
          <p:cNvSpPr/>
          <p:nvPr/>
        </p:nvSpPr>
        <p:spPr>
          <a:xfrm>
            <a:off x="457200" y="438150"/>
            <a:ext cx="8534400" cy="523220"/>
          </a:xfrm>
          <a:prstGeom prst="rect">
            <a:avLst/>
          </a:prstGeom>
        </p:spPr>
        <p:txBody>
          <a:bodyPr wrap="square">
            <a:spAutoFit/>
          </a:bodyPr>
          <a:lstStyle/>
          <a:p>
            <a:pPr algn="just" rtl="1"/>
            <a:r>
              <a:rPr lang="ar-EG" sz="2800" b="1" dirty="0" smtClean="0"/>
              <a:t> </a:t>
            </a:r>
            <a:endParaRPr lang="ar-EG" sz="2800" b="1" dirty="0"/>
          </a:p>
        </p:txBody>
      </p:sp>
      <p:sp>
        <p:nvSpPr>
          <p:cNvPr id="4" name="Rectangle 3"/>
          <p:cNvSpPr/>
          <p:nvPr/>
        </p:nvSpPr>
        <p:spPr>
          <a:xfrm>
            <a:off x="228600" y="309593"/>
            <a:ext cx="8763000" cy="1938992"/>
          </a:xfrm>
          <a:prstGeom prst="rect">
            <a:avLst/>
          </a:prstGeom>
        </p:spPr>
        <p:txBody>
          <a:bodyPr wrap="square">
            <a:spAutoFit/>
          </a:bodyPr>
          <a:lstStyle/>
          <a:p>
            <a:pPr algn="just" rtl="1"/>
            <a:r>
              <a:rPr lang="ar-EG" sz="2400" b="1" dirty="0"/>
              <a:t>وكان عصر </a:t>
            </a:r>
            <a:r>
              <a:rPr lang="ar-EG" sz="2400" b="1" dirty="0" smtClean="0"/>
              <a:t>دقلديانوس </a:t>
            </a:r>
            <a:r>
              <a:rPr lang="ar-EG" sz="2400" b="1" dirty="0"/>
              <a:t>نقطة تحول في التاريخ القديم من عصر الإمبراطورية الرومانية إلى العصر البيزنطي عندما اعتلى عرش الأمبراطورية الرومانية في سنة 284 ميلادية حاول إدخال بعض الإصلاحات بإدماج ولايات وتقسيم ولايات أخرى. وكان مكسيميانوس شريك ديوكلتيانوس في حكم الغرب.</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85750"/>
            <a:ext cx="7315200" cy="2246769"/>
          </a:xfrm>
          <a:prstGeom prst="rect">
            <a:avLst/>
          </a:prstGeom>
        </p:spPr>
        <p:txBody>
          <a:bodyPr wrap="square">
            <a:spAutoFit/>
          </a:bodyPr>
          <a:lstStyle/>
          <a:p>
            <a:pPr algn="just" rtl="1"/>
            <a:r>
              <a:rPr lang="ar-EG" sz="2000" b="1" dirty="0" smtClean="0"/>
              <a:t>  </a:t>
            </a:r>
          </a:p>
          <a:p>
            <a:pPr algn="just" rtl="1"/>
            <a:r>
              <a:rPr lang="ar-EG" sz="2000" b="1" dirty="0" smtClean="0"/>
              <a:t> </a:t>
            </a:r>
          </a:p>
          <a:p>
            <a:pPr algn="just" rtl="1"/>
            <a:r>
              <a:rPr lang="ar-EG" sz="2000" b="1" dirty="0" smtClean="0"/>
              <a:t> </a:t>
            </a:r>
          </a:p>
          <a:p>
            <a:pPr algn="just" rtl="1"/>
            <a:endParaRPr lang="ar-SA" sz="2000" b="1" dirty="0" smtClean="0"/>
          </a:p>
          <a:p>
            <a:pPr algn="just" rtl="1"/>
            <a:endParaRPr lang="ar-SA" sz="2000" b="1" dirty="0" smtClean="0"/>
          </a:p>
          <a:p>
            <a:pPr algn="just" rtl="1"/>
            <a:r>
              <a:rPr lang="ar-SA" sz="2000" b="1" dirty="0" smtClean="0"/>
              <a:t> </a:t>
            </a:r>
          </a:p>
          <a:p>
            <a:pPr algn="just" rtl="1"/>
            <a:endParaRPr lang="en-US" sz="2000" dirty="0"/>
          </a:p>
        </p:txBody>
      </p:sp>
      <p:sp>
        <p:nvSpPr>
          <p:cNvPr id="3" name="Rectangle 2"/>
          <p:cNvSpPr/>
          <p:nvPr/>
        </p:nvSpPr>
        <p:spPr>
          <a:xfrm>
            <a:off x="457200" y="438150"/>
            <a:ext cx="8534400" cy="523220"/>
          </a:xfrm>
          <a:prstGeom prst="rect">
            <a:avLst/>
          </a:prstGeom>
        </p:spPr>
        <p:txBody>
          <a:bodyPr wrap="square">
            <a:spAutoFit/>
          </a:bodyPr>
          <a:lstStyle/>
          <a:p>
            <a:pPr algn="just" rtl="1"/>
            <a:r>
              <a:rPr lang="ar-EG" sz="2800" b="1" dirty="0" smtClean="0"/>
              <a:t> </a:t>
            </a:r>
            <a:endParaRPr lang="ar-EG" sz="2800" b="1" dirty="0"/>
          </a:p>
        </p:txBody>
      </p:sp>
      <p:sp>
        <p:nvSpPr>
          <p:cNvPr id="4" name="Rectangle 3"/>
          <p:cNvSpPr/>
          <p:nvPr/>
        </p:nvSpPr>
        <p:spPr>
          <a:xfrm>
            <a:off x="840475" y="764029"/>
            <a:ext cx="7772400" cy="2308324"/>
          </a:xfrm>
          <a:prstGeom prst="rect">
            <a:avLst/>
          </a:prstGeom>
        </p:spPr>
        <p:txBody>
          <a:bodyPr wrap="square">
            <a:spAutoFit/>
          </a:bodyPr>
          <a:lstStyle/>
          <a:p>
            <a:pPr algn="just" rtl="1"/>
            <a:r>
              <a:rPr lang="ar-EG" b="1" dirty="0"/>
              <a:t>حرص ديوكلتيانوس معظم سنوات حكمه على اتباع سياسة تسامح ديني مع المسيحيين، ثم تحولت سياسته ضد المسيحيين في أواخر حكمه، فأصدر دقلديانوس أربعة مراسيم فيما بين سنتي 302-305 م تحث على اضطهاد المسيحيين، وقد شهدت هذه المراسيم حرق الأناجيل والكتب الدينية ومنع المسيحيين من التجمع وهدم الكنائس وقتل أكثر من ألف مسيحي وتحريم القيام بأي صلوات أو طقوس دينية، وقتل كل رجال الدين المسيحي وصادر جميع أملاك الكنيسة وانتهى هذا الإضطهاد على يد الملك قسطنطين وسمي عصر الإضطهاد بعصر الشهداء.</a:t>
            </a:r>
          </a:p>
        </p:txBody>
      </p:sp>
    </p:spTree>
    <p:extLst>
      <p:ext uri="{BB962C8B-B14F-4D97-AF65-F5344CB8AC3E}">
        <p14:creationId xmlns:p14="http://schemas.microsoft.com/office/powerpoint/2010/main" val="970337601"/>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85750"/>
            <a:ext cx="7315200" cy="2862322"/>
          </a:xfrm>
          <a:prstGeom prst="rect">
            <a:avLst/>
          </a:prstGeom>
        </p:spPr>
        <p:txBody>
          <a:bodyPr wrap="square">
            <a:spAutoFit/>
          </a:bodyPr>
          <a:lstStyle/>
          <a:p>
            <a:pPr algn="just" rtl="1"/>
            <a:r>
              <a:rPr lang="ar-EG" sz="2000" b="1" dirty="0"/>
              <a:t>في أول مايو سنة 305 م تنازل ديوكلتيانوس عن العرش هو ومكسيميان، أي بعد سنتين من تاريخ إصدار أول أوامره.</a:t>
            </a:r>
          </a:p>
          <a:p>
            <a:pPr algn="just" rtl="1"/>
            <a:endParaRPr lang="ar-EG" sz="2000" b="1" dirty="0"/>
          </a:p>
          <a:p>
            <a:pPr algn="just" rtl="1"/>
            <a:r>
              <a:rPr lang="ar-EG" sz="2000" b="1" dirty="0"/>
              <a:t>تربى قسطنطين في بلاط ديوكلتيانوس وهرب إلى بريطانيا وهناك نودي به إمبراطورا على غاليا وأسبانيا وبريطانيا في عام 306 م خلفا لوالده. عبر جبال الألب وانتصر على منافسه مكسنتيوس بن مكسيميانوس شريك ديوكلتيانوس في حكم الغرب عند قنطرة ملفيا علي بعد ميل واحد من روما، وقتل هذا مكسنتيوس وجيشه في مياه نهر التيبر في أكتوبر عام 312</a:t>
            </a:r>
            <a:endParaRPr lang="ar-EG" sz="2800" b="1" dirty="0"/>
          </a:p>
        </p:txBody>
      </p:sp>
      <p:sp>
        <p:nvSpPr>
          <p:cNvPr id="3" name="Rectangle 2"/>
          <p:cNvSpPr/>
          <p:nvPr/>
        </p:nvSpPr>
        <p:spPr>
          <a:xfrm>
            <a:off x="0" y="485806"/>
            <a:ext cx="8991600" cy="461665"/>
          </a:xfrm>
          <a:prstGeom prst="rect">
            <a:avLst/>
          </a:prstGeom>
        </p:spPr>
        <p:txBody>
          <a:bodyPr wrap="square">
            <a:spAutoFit/>
          </a:bodyPr>
          <a:lstStyle/>
          <a:p>
            <a:pPr algn="just" rtl="1"/>
            <a:r>
              <a:rPr lang="ar-EG" sz="2400" b="1" dirty="0"/>
              <a:t> </a:t>
            </a:r>
          </a:p>
        </p:txBody>
      </p:sp>
    </p:spTree>
    <p:extLst>
      <p:ext uri="{BB962C8B-B14F-4D97-AF65-F5344CB8AC3E}">
        <p14:creationId xmlns:p14="http://schemas.microsoft.com/office/powerpoint/2010/main" val="576019815"/>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3969</TotalTime>
  <Words>327</Words>
  <Application>Microsoft Office PowerPoint</Application>
  <PresentationFormat>On-screen Show (16:9)</PresentationFormat>
  <Paragraphs>31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Trek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ahmed</dc:creator>
  <cp:lastModifiedBy>Right-Click</cp:lastModifiedBy>
  <cp:revision>397</cp:revision>
  <dcterms:created xsi:type="dcterms:W3CDTF">2018-04-18T18:34:16Z</dcterms:created>
  <dcterms:modified xsi:type="dcterms:W3CDTF">2020-03-30T19:54:41Z</dcterms:modified>
</cp:coreProperties>
</file>