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732" r:id="rId1"/>
  </p:sldMasterIdLst>
  <p:sldIdLst>
    <p:sldId id="295" r:id="rId2"/>
    <p:sldId id="272" r:id="rId3"/>
    <p:sldId id="277" r:id="rId4"/>
    <p:sldId id="296" r:id="rId5"/>
    <p:sldId id="284" r:id="rId6"/>
  </p:sldIdLst>
  <p:sldSz cx="9144000" cy="5143500" type="screen16x9"/>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13" autoAdjust="0"/>
    <p:restoredTop sz="94727" autoAdjust="0"/>
  </p:normalViewPr>
  <p:slideViewPr>
    <p:cSldViewPr>
      <p:cViewPr>
        <p:scale>
          <a:sx n="70" d="100"/>
          <a:sy n="70" d="100"/>
        </p:scale>
        <p:origin x="-1152" y="-45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4012427"/>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3640059"/>
            <a:ext cx="8458200" cy="916781"/>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2914650"/>
            <a:ext cx="8458200" cy="6858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8023609-8E8D-45EC-8F09-C6477E215499}" type="datetimeFigureOut">
              <a:rPr lang="en-US" smtClean="0"/>
              <a:pPr/>
              <a:t>3/29/2020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4855464"/>
            <a:ext cx="758952" cy="185166"/>
          </a:xfrm>
        </p:spPr>
        <p:txBody>
          <a:bodyPr/>
          <a:lstStyle/>
          <a:p>
            <a:fld id="{38809463-2358-4EEF-81BF-41ACCF54AE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023609-8E8D-45EC-8F09-C6477E21549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09463-2358-4EEF-81BF-41ACCF54AE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411957"/>
            <a:ext cx="18288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411957"/>
            <a:ext cx="62484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023609-8E8D-45EC-8F09-C6477E21549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09463-2358-4EEF-81BF-41ACCF54AE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8023609-8E8D-45EC-8F09-C6477E215499}" type="datetimeFigureOut">
              <a:rPr lang="en-US" smtClean="0"/>
              <a:pPr/>
              <a:t>3/29/2020</a:t>
            </a:fld>
            <a:endParaRPr lang="en-US"/>
          </a:p>
        </p:txBody>
      </p:sp>
      <p:sp>
        <p:nvSpPr>
          <p:cNvPr id="19" name="Footer Placeholder 18"/>
          <p:cNvSpPr>
            <a:spLocks noGrp="1"/>
          </p:cNvSpPr>
          <p:nvPr>
            <p:ph type="ftr" sz="quarter" idx="11"/>
          </p:nvPr>
        </p:nvSpPr>
        <p:spPr>
          <a:xfrm>
            <a:off x="3581400" y="57150"/>
            <a:ext cx="2895600" cy="216694"/>
          </a:xfrm>
        </p:spPr>
        <p:txBody>
          <a:bodyPr/>
          <a:lstStyle/>
          <a:p>
            <a:endParaRPr lang="en-US"/>
          </a:p>
        </p:txBody>
      </p:sp>
      <p:sp>
        <p:nvSpPr>
          <p:cNvPr id="16" name="Slide Number Placeholder 15"/>
          <p:cNvSpPr>
            <a:spLocks noGrp="1"/>
          </p:cNvSpPr>
          <p:nvPr>
            <p:ph type="sldNum" sz="quarter" idx="12"/>
          </p:nvPr>
        </p:nvSpPr>
        <p:spPr>
          <a:xfrm>
            <a:off x="8229600" y="4855464"/>
            <a:ext cx="758952" cy="185166"/>
          </a:xfrm>
        </p:spPr>
        <p:txBody>
          <a:bodyPr/>
          <a:lstStyle/>
          <a:p>
            <a:fld id="{38809463-2358-4EEF-81BF-41ACCF54AE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2583677"/>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257300"/>
            <a:ext cx="8458200" cy="9144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8023609-8E8D-45EC-8F09-C6477E215499}" type="datetimeFigureOut">
              <a:rPr lang="en-US" smtClean="0"/>
              <a:pPr/>
              <a:t>3/29/2020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8809463-2358-4EEF-81BF-41ACCF54AE38}" type="slidenum">
              <a:rPr lang="en-US" smtClean="0"/>
              <a:pPr/>
              <a:t>‹#›</a:t>
            </a:fld>
            <a:endParaRPr lang="en-US"/>
          </a:p>
        </p:txBody>
      </p:sp>
      <p:sp>
        <p:nvSpPr>
          <p:cNvPr id="8" name="Title 7"/>
          <p:cNvSpPr>
            <a:spLocks noGrp="1"/>
          </p:cNvSpPr>
          <p:nvPr>
            <p:ph type="title"/>
          </p:nvPr>
        </p:nvSpPr>
        <p:spPr>
          <a:xfrm>
            <a:off x="180475" y="2210314"/>
            <a:ext cx="8686800" cy="888619"/>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342900"/>
            <a:ext cx="8686800" cy="630936"/>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200150"/>
            <a:ext cx="4191000" cy="35433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200150"/>
            <a:ext cx="4343400" cy="35433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8023609-8E8D-45EC-8F09-C6477E215499}" type="datetimeFigureOut">
              <a:rPr lang="en-US" smtClean="0"/>
              <a:pPr/>
              <a:t>3/29/2020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8809463-2358-4EEF-81BF-41ACCF54AE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4057650"/>
            <a:ext cx="8610600" cy="661988"/>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500062"/>
            <a:ext cx="4290556" cy="47982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6" y="500062"/>
            <a:ext cx="4292241" cy="47982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987028"/>
            <a:ext cx="4290556"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987028"/>
            <a:ext cx="4288536"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8023609-8E8D-45EC-8F09-C6477E21549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4857750"/>
            <a:ext cx="762000" cy="185166"/>
          </a:xfrm>
        </p:spPr>
        <p:txBody>
          <a:bodyPr/>
          <a:lstStyle/>
          <a:p>
            <a:fld id="{38809463-2358-4EEF-81BF-41ACCF54AE38}" type="slidenum">
              <a:rPr lang="en-US" smtClean="0"/>
              <a:pPr/>
              <a:t>‹#›</a:t>
            </a:fld>
            <a:endParaRPr lang="en-US"/>
          </a:p>
        </p:txBody>
      </p:sp>
      <p:sp>
        <p:nvSpPr>
          <p:cNvPr id="11" name="Straight Connector 10"/>
          <p:cNvSpPr>
            <a:spLocks noChangeShapeType="1"/>
          </p:cNvSpPr>
          <p:nvPr/>
        </p:nvSpPr>
        <p:spPr bwMode="auto">
          <a:xfrm>
            <a:off x="514350" y="4514850"/>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342900"/>
            <a:ext cx="8686800" cy="630936"/>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8023609-8E8D-45EC-8F09-C6477E215499}" type="datetimeFigureOut">
              <a:rPr lang="en-US" smtClean="0"/>
              <a:pPr/>
              <a:t>3/29/2020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09463-2358-4EEF-81BF-41ACCF54AE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8023609-8E8D-45EC-8F09-C6477E215499}" type="datetimeFigureOut">
              <a:rPr lang="en-US" smtClean="0"/>
              <a:pPr/>
              <a:t>3/29/2020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09463-2358-4EEF-81BF-41ACCF54AE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4386838"/>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4114800"/>
            <a:ext cx="8458200" cy="390525"/>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1" y="457200"/>
            <a:ext cx="3008313" cy="360045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457200"/>
            <a:ext cx="5340350" cy="360045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8023609-8E8D-45EC-8F09-C6477E215499}" type="datetimeFigureOut">
              <a:rPr lang="en-US" smtClean="0"/>
              <a:pPr/>
              <a:t>3/29/2020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09463-2358-4EEF-81BF-41ACCF54AE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462476"/>
            <a:ext cx="5029200" cy="27432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8023609-8E8D-45EC-8F09-C6477E21549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8809463-2358-4EEF-81BF-41ACCF54AE38}" type="slidenum">
              <a:rPr lang="en-US" smtClean="0"/>
              <a:pPr/>
              <a:t>‹#›</a:t>
            </a:fld>
            <a:endParaRPr lang="en-US"/>
          </a:p>
        </p:txBody>
      </p:sp>
      <p:sp>
        <p:nvSpPr>
          <p:cNvPr id="17" name="Title 16"/>
          <p:cNvSpPr>
            <a:spLocks noGrp="1"/>
          </p:cNvSpPr>
          <p:nvPr>
            <p:ph type="title"/>
          </p:nvPr>
        </p:nvSpPr>
        <p:spPr>
          <a:xfrm>
            <a:off x="381000" y="3745320"/>
            <a:ext cx="5867400" cy="391716"/>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4149913"/>
            <a:ext cx="5867400" cy="576263"/>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788174"/>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165622"/>
            <a:ext cx="8686800" cy="339447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57150"/>
            <a:ext cx="2514600" cy="216694"/>
          </a:xfrm>
          <a:prstGeom prst="rect">
            <a:avLst/>
          </a:prstGeom>
        </p:spPr>
        <p:txBody>
          <a:bodyPr vert="horz"/>
          <a:lstStyle>
            <a:lvl1pPr algn="l" eaLnBrk="1" latinLnBrk="0" hangingPunct="1">
              <a:defRPr kumimoji="0" sz="1200">
                <a:solidFill>
                  <a:schemeClr val="accent1">
                    <a:shade val="75000"/>
                  </a:schemeClr>
                </a:solidFill>
              </a:defRPr>
            </a:lvl1pPr>
          </a:lstStyle>
          <a:p>
            <a:fld id="{D8023609-8E8D-45EC-8F09-C6477E215499}" type="datetimeFigureOut">
              <a:rPr lang="en-US" smtClean="0"/>
              <a:pPr/>
              <a:t>3/29/2020</a:t>
            </a:fld>
            <a:endParaRPr lang="en-US"/>
          </a:p>
        </p:txBody>
      </p:sp>
      <p:sp>
        <p:nvSpPr>
          <p:cNvPr id="28" name="Footer Placeholder 27"/>
          <p:cNvSpPr>
            <a:spLocks noGrp="1"/>
          </p:cNvSpPr>
          <p:nvPr>
            <p:ph type="ftr" sz="quarter" idx="3"/>
          </p:nvPr>
        </p:nvSpPr>
        <p:spPr>
          <a:xfrm>
            <a:off x="3124200" y="57150"/>
            <a:ext cx="3352800" cy="216694"/>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4857751"/>
            <a:ext cx="762000" cy="183356"/>
          </a:xfrm>
          <a:prstGeom prst="rect">
            <a:avLst/>
          </a:prstGeom>
        </p:spPr>
        <p:txBody>
          <a:bodyPr vert="horz"/>
          <a:lstStyle>
            <a:lvl1pPr algn="r" eaLnBrk="1" latinLnBrk="0" hangingPunct="1">
              <a:defRPr kumimoji="0" sz="1200">
                <a:solidFill>
                  <a:schemeClr val="accent1">
                    <a:shade val="75000"/>
                  </a:schemeClr>
                </a:solidFill>
              </a:defRPr>
            </a:lvl1pPr>
          </a:lstStyle>
          <a:p>
            <a:fld id="{38809463-2358-4EEF-81BF-41ACCF54AE38}" type="slidenum">
              <a:rPr lang="en-US" smtClean="0"/>
              <a:pPr/>
              <a:t>‹#›</a:t>
            </a:fld>
            <a:endParaRPr lang="en-US"/>
          </a:p>
        </p:txBody>
      </p:sp>
      <p:sp>
        <p:nvSpPr>
          <p:cNvPr id="10" name="Title Placeholder 9"/>
          <p:cNvSpPr>
            <a:spLocks noGrp="1"/>
          </p:cNvSpPr>
          <p:nvPr>
            <p:ph type="title"/>
          </p:nvPr>
        </p:nvSpPr>
        <p:spPr>
          <a:xfrm>
            <a:off x="304800" y="342900"/>
            <a:ext cx="8686800" cy="62865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788174"/>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793490"/>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982200" cy="642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286000" y="1556088"/>
            <a:ext cx="4572000" cy="3108543"/>
          </a:xfrm>
          <a:prstGeom prst="rect">
            <a:avLst/>
          </a:prstGeom>
        </p:spPr>
        <p:txBody>
          <a:bodyPr>
            <a:spAutoFit/>
          </a:bodyPr>
          <a:lstStyle/>
          <a:p>
            <a:pPr algn="ctr"/>
            <a:r>
              <a:rPr lang="ar-EG" dirty="0"/>
              <a:t> </a:t>
            </a:r>
            <a:r>
              <a:rPr lang="ar-EG" sz="2800" b="1" dirty="0"/>
              <a:t>كلية التربية</a:t>
            </a:r>
          </a:p>
          <a:p>
            <a:pPr algn="ctr"/>
            <a:r>
              <a:rPr lang="ar-EG" sz="2800" b="1" dirty="0"/>
              <a:t>تربية عام  </a:t>
            </a:r>
          </a:p>
          <a:p>
            <a:pPr algn="ctr"/>
            <a:r>
              <a:rPr lang="ar-EG" sz="2800" b="1" dirty="0"/>
              <a:t> مادة تاريخ أوروبا الوسيط </a:t>
            </a:r>
          </a:p>
          <a:p>
            <a:pPr algn="ctr"/>
            <a:r>
              <a:rPr lang="ar-EG" sz="2800" b="1" dirty="0"/>
              <a:t>الفرقة الأولي  </a:t>
            </a:r>
          </a:p>
          <a:p>
            <a:pPr algn="ctr"/>
            <a:r>
              <a:rPr lang="ar-EG" sz="2800" b="1"/>
              <a:t>المحاضرة </a:t>
            </a:r>
            <a:r>
              <a:rPr lang="ar-EG" sz="2800" b="1" smtClean="0"/>
              <a:t>الثانية </a:t>
            </a:r>
            <a:endParaRPr lang="ar-EG" sz="2800" b="1" dirty="0"/>
          </a:p>
          <a:p>
            <a:pPr algn="ctr"/>
            <a:r>
              <a:rPr lang="ar-EG" sz="2800" b="1" dirty="0"/>
              <a:t>د.انجي محمد محمد </a:t>
            </a:r>
            <a:r>
              <a:rPr lang="ar-EG" sz="2800" b="1" dirty="0" smtClean="0"/>
              <a:t>حلمي</a:t>
            </a:r>
            <a:r>
              <a:rPr lang="ar-EG" b="1" dirty="0" smtClean="0"/>
              <a:t> </a:t>
            </a:r>
            <a:endParaRPr lang="ar-EG" b="1" dirty="0"/>
          </a:p>
        </p:txBody>
      </p:sp>
    </p:spTree>
    <p:extLst>
      <p:ext uri="{BB962C8B-B14F-4D97-AF65-F5344CB8AC3E}">
        <p14:creationId xmlns:p14="http://schemas.microsoft.com/office/powerpoint/2010/main" val="1260550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133350"/>
            <a:ext cx="7162800" cy="5262979"/>
          </a:xfrm>
          <a:prstGeom prst="rect">
            <a:avLst/>
          </a:prstGeom>
        </p:spPr>
        <p:txBody>
          <a:bodyPr wrap="square">
            <a:spAutoFit/>
          </a:bodyPr>
          <a:lstStyle/>
          <a:p>
            <a:pPr algn="ctr" rtl="1"/>
            <a:r>
              <a:rPr lang="ar-EG" sz="2400" b="1" dirty="0" smtClean="0"/>
              <a:t>المملكة الميروفنجية </a:t>
            </a:r>
          </a:p>
          <a:p>
            <a:pPr algn="just" rtl="1"/>
            <a:r>
              <a:rPr lang="ar-EG" sz="2400" b="1" dirty="0" smtClean="0"/>
              <a:t> </a:t>
            </a:r>
            <a:r>
              <a:rPr lang="ar-EG" sz="2400" b="1" dirty="0"/>
              <a:t>يعد كلوفيس المؤسس الحقيقي لدولة الفرنجة، فقد استطاع أن يوحد غاليا كلها في دولة واحدة تحت سلطته، بعد أن كانت مجزأة إلى أربع ممالك (مملكة القوط الغربيين، مملكة البرغنديين، مملكة غاليا الرومانية، مملكة الفرنجة)، فقد أنهى كلوفيس السلطة القوطية والبرغندية والرومانية في غاليا، كما تخلص من بعض زعماء الفرنجة المنافسين له، ووحّد قبائل الفرنجة المتفرقة كلها في شعب واحد تحت زعامته، واعتنق مع شعبه الديانة المسيحية على المذهب الكاثوليكي السائد في روما، في حين كانت الشعوب البربرية الأخرى قد اعتنقت المسيحية على المذهب الآريوسي</a:t>
            </a:r>
            <a:endParaRPr lang="ar-EG"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85750"/>
            <a:ext cx="7315200" cy="2246769"/>
          </a:xfrm>
          <a:prstGeom prst="rect">
            <a:avLst/>
          </a:prstGeom>
        </p:spPr>
        <p:txBody>
          <a:bodyPr wrap="square">
            <a:spAutoFit/>
          </a:bodyPr>
          <a:lstStyle/>
          <a:p>
            <a:pPr algn="just" rtl="1"/>
            <a:r>
              <a:rPr lang="ar-EG" sz="2000" b="1" dirty="0" smtClean="0"/>
              <a:t>  </a:t>
            </a:r>
          </a:p>
          <a:p>
            <a:pPr algn="just" rtl="1"/>
            <a:r>
              <a:rPr lang="ar-EG" sz="2000" b="1" dirty="0" smtClean="0"/>
              <a:t> </a:t>
            </a:r>
          </a:p>
          <a:p>
            <a:pPr algn="just" rtl="1"/>
            <a:r>
              <a:rPr lang="ar-EG" sz="2000" b="1" dirty="0" smtClean="0"/>
              <a:t> </a:t>
            </a:r>
          </a:p>
          <a:p>
            <a:pPr algn="just" rtl="1"/>
            <a:endParaRPr lang="ar-SA" sz="2000" b="1" dirty="0" smtClean="0"/>
          </a:p>
          <a:p>
            <a:pPr algn="just" rtl="1"/>
            <a:endParaRPr lang="ar-SA" sz="2000" b="1" dirty="0" smtClean="0"/>
          </a:p>
          <a:p>
            <a:pPr algn="just" rtl="1"/>
            <a:r>
              <a:rPr lang="ar-SA" sz="2000" b="1" dirty="0" smtClean="0"/>
              <a:t> </a:t>
            </a:r>
          </a:p>
          <a:p>
            <a:pPr algn="just" rtl="1"/>
            <a:endParaRPr lang="en-US" sz="2000" dirty="0"/>
          </a:p>
        </p:txBody>
      </p:sp>
      <p:sp>
        <p:nvSpPr>
          <p:cNvPr id="3" name="Rectangle 2"/>
          <p:cNvSpPr/>
          <p:nvPr/>
        </p:nvSpPr>
        <p:spPr>
          <a:xfrm>
            <a:off x="457200" y="438150"/>
            <a:ext cx="8534400" cy="523220"/>
          </a:xfrm>
          <a:prstGeom prst="rect">
            <a:avLst/>
          </a:prstGeom>
        </p:spPr>
        <p:txBody>
          <a:bodyPr wrap="square">
            <a:spAutoFit/>
          </a:bodyPr>
          <a:lstStyle/>
          <a:p>
            <a:pPr algn="just" rtl="1"/>
            <a:r>
              <a:rPr lang="ar-EG" sz="2800" b="1" dirty="0" smtClean="0"/>
              <a:t> </a:t>
            </a:r>
            <a:endParaRPr lang="ar-EG" sz="2800" b="1" dirty="0"/>
          </a:p>
        </p:txBody>
      </p:sp>
      <p:sp>
        <p:nvSpPr>
          <p:cNvPr id="4" name="Rectangle 3"/>
          <p:cNvSpPr/>
          <p:nvPr/>
        </p:nvSpPr>
        <p:spPr>
          <a:xfrm>
            <a:off x="228600" y="309593"/>
            <a:ext cx="8763000" cy="1938992"/>
          </a:xfrm>
          <a:prstGeom prst="rect">
            <a:avLst/>
          </a:prstGeom>
        </p:spPr>
        <p:txBody>
          <a:bodyPr wrap="square">
            <a:spAutoFit/>
          </a:bodyPr>
          <a:lstStyle/>
          <a:p>
            <a:pPr algn="just" rtl="1"/>
            <a:r>
              <a:rPr lang="ar-EG" sz="2400" b="1" dirty="0"/>
              <a:t>وبذلك كسب كلوفيس الكنيسة الرومانية ورجال الدين إلى جانبه، فأيدوه في مشروعاته التوسعية، وهو بالمقابل أصبح المدافع الأول عن أملاكـهم وثروات كنائسهم. مات كـلوفيس سنة 511م، فحكم بعده ملوك من أولاده وأحفاده، واستمر حكمهم حتى سنة 752م.</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85750"/>
            <a:ext cx="7315200" cy="2246769"/>
          </a:xfrm>
          <a:prstGeom prst="rect">
            <a:avLst/>
          </a:prstGeom>
        </p:spPr>
        <p:txBody>
          <a:bodyPr wrap="square">
            <a:spAutoFit/>
          </a:bodyPr>
          <a:lstStyle/>
          <a:p>
            <a:pPr algn="just" rtl="1"/>
            <a:r>
              <a:rPr lang="ar-EG" sz="2000" b="1" dirty="0" smtClean="0"/>
              <a:t>  </a:t>
            </a:r>
          </a:p>
          <a:p>
            <a:pPr algn="just" rtl="1"/>
            <a:r>
              <a:rPr lang="ar-EG" sz="2000" b="1" dirty="0" smtClean="0"/>
              <a:t> </a:t>
            </a:r>
          </a:p>
          <a:p>
            <a:pPr algn="just" rtl="1"/>
            <a:r>
              <a:rPr lang="ar-EG" sz="2000" b="1" dirty="0" smtClean="0"/>
              <a:t> </a:t>
            </a:r>
          </a:p>
          <a:p>
            <a:pPr algn="just" rtl="1"/>
            <a:endParaRPr lang="ar-SA" sz="2000" b="1" dirty="0" smtClean="0"/>
          </a:p>
          <a:p>
            <a:pPr algn="just" rtl="1"/>
            <a:endParaRPr lang="ar-SA" sz="2000" b="1" dirty="0" smtClean="0"/>
          </a:p>
          <a:p>
            <a:pPr algn="just" rtl="1"/>
            <a:r>
              <a:rPr lang="ar-SA" sz="2000" b="1" dirty="0" smtClean="0"/>
              <a:t> </a:t>
            </a:r>
          </a:p>
          <a:p>
            <a:pPr algn="just" rtl="1"/>
            <a:endParaRPr lang="en-US" sz="2000" dirty="0"/>
          </a:p>
        </p:txBody>
      </p:sp>
      <p:sp>
        <p:nvSpPr>
          <p:cNvPr id="3" name="Rectangle 2"/>
          <p:cNvSpPr/>
          <p:nvPr/>
        </p:nvSpPr>
        <p:spPr>
          <a:xfrm>
            <a:off x="457200" y="438150"/>
            <a:ext cx="8534400" cy="523220"/>
          </a:xfrm>
          <a:prstGeom prst="rect">
            <a:avLst/>
          </a:prstGeom>
        </p:spPr>
        <p:txBody>
          <a:bodyPr wrap="square">
            <a:spAutoFit/>
          </a:bodyPr>
          <a:lstStyle/>
          <a:p>
            <a:pPr algn="just" rtl="1"/>
            <a:r>
              <a:rPr lang="ar-EG" sz="2800" b="1" dirty="0" smtClean="0"/>
              <a:t> </a:t>
            </a:r>
            <a:endParaRPr lang="ar-EG" sz="2800" b="1" dirty="0"/>
          </a:p>
        </p:txBody>
      </p:sp>
      <p:sp>
        <p:nvSpPr>
          <p:cNvPr id="4" name="Rectangle 3"/>
          <p:cNvSpPr/>
          <p:nvPr/>
        </p:nvSpPr>
        <p:spPr>
          <a:xfrm>
            <a:off x="840475" y="764029"/>
            <a:ext cx="7772400" cy="2862322"/>
          </a:xfrm>
          <a:prstGeom prst="rect">
            <a:avLst/>
          </a:prstGeom>
        </p:spPr>
        <p:txBody>
          <a:bodyPr wrap="square">
            <a:spAutoFit/>
          </a:bodyPr>
          <a:lstStyle/>
          <a:p>
            <a:pPr algn="just" rtl="1"/>
            <a:r>
              <a:rPr lang="ar-EG" b="1" dirty="0" smtClean="0"/>
              <a:t>يمكن </a:t>
            </a:r>
            <a:r>
              <a:rPr lang="ar-EG" b="1" dirty="0"/>
              <a:t>تقسيم تاريخ مملكة الفرنجة في عهد الدولة الميروفنجية إلى دورين:</a:t>
            </a:r>
          </a:p>
          <a:p>
            <a:pPr algn="just" rtl="1"/>
            <a:r>
              <a:rPr lang="ar-EG" b="1" dirty="0"/>
              <a:t>- دور القوة والتوسع (511-639م): تألفت مملكة الفرنجة في هذا الدور من ثلاث مقاطعات كبيرة هي:</a:t>
            </a:r>
          </a:p>
          <a:p>
            <a:pPr algn="just" rtl="1"/>
            <a:r>
              <a:rPr lang="ar-EG" b="1" dirty="0"/>
              <a:t>- مقاطعة أوسترازيا (شمال شرقي غاليا) ومقاطعة نوستريا (شمال غربي غاليا) ومقاطعة برغنديا (جنوب شرقي غاليا). وكانت هذه المقاطعات تتناحر فيما بينها، كما كان الصراع يدور داخل كل مقاطعة بين ملك المقاطعة من جهة، وبين كبار الإقطاعيين من جهة أخرى، وكان داغوبير بن كلوتير الثاني هو آخر ملك قوي من ملوك هذه الأسرة، وبموته سنة 639م بدأ دور الضعف والانحلال.</a:t>
            </a:r>
          </a:p>
        </p:txBody>
      </p:sp>
    </p:spTree>
    <p:extLst>
      <p:ext uri="{BB962C8B-B14F-4D97-AF65-F5344CB8AC3E}">
        <p14:creationId xmlns:p14="http://schemas.microsoft.com/office/powerpoint/2010/main" val="970337601"/>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85750"/>
            <a:ext cx="7315200" cy="400110"/>
          </a:xfrm>
          <a:prstGeom prst="rect">
            <a:avLst/>
          </a:prstGeom>
        </p:spPr>
        <p:txBody>
          <a:bodyPr wrap="square">
            <a:spAutoFit/>
          </a:bodyPr>
          <a:lstStyle/>
          <a:p>
            <a:pPr algn="just" rtl="1"/>
            <a:r>
              <a:rPr lang="ar-EG" sz="2000" dirty="0"/>
              <a:t> </a:t>
            </a:r>
            <a:endParaRPr lang="ar-EG" sz="2800" b="1" dirty="0"/>
          </a:p>
        </p:txBody>
      </p:sp>
      <p:sp>
        <p:nvSpPr>
          <p:cNvPr id="3" name="Rectangle 2"/>
          <p:cNvSpPr/>
          <p:nvPr/>
        </p:nvSpPr>
        <p:spPr>
          <a:xfrm>
            <a:off x="0" y="485806"/>
            <a:ext cx="8991600" cy="4154984"/>
          </a:xfrm>
          <a:prstGeom prst="rect">
            <a:avLst/>
          </a:prstGeom>
        </p:spPr>
        <p:txBody>
          <a:bodyPr wrap="square">
            <a:spAutoFit/>
          </a:bodyPr>
          <a:lstStyle/>
          <a:p>
            <a:pPr algn="just" rtl="1"/>
            <a:r>
              <a:rPr lang="ar-EG" sz="2400" b="1" dirty="0"/>
              <a:t> دور الضعف وحكم الملوك الكسالى (639-752م): في هذا العهد تجزأت مملكة الفرنجة إلى ممالك عدة متصارعة، وضعفت السلطة الملكية كثيراً وأصبح حاجب القصر (رئيس البلاط الملكي) هو الحاكم الفعلي في كل مملكة، ونشب الصراع بين حجّاب القصور، وانتصر حاجب قصر أوسترازيا (بيبن الثاني) وأصبح السيد الوحيد في الممالك الثلاث، وبذلك لم يعد تاريخ الميروفنجيين مرتبطاً بالملوك، بل برؤساء البلاط. وفي سنة 714م توفي بيبن الثاني فخلفه ابنه شارل مارتل الذي قام بإنقاذ البلاد من الفوضى الداخلية، وحمايتها من الأخطار الخارجية التي تمثلت بغارات الشعوب المجاورة، مثل السكسون والألمان والبافار والفريز (من الشمال والغرب).</a:t>
            </a:r>
          </a:p>
        </p:txBody>
      </p:sp>
    </p:spTree>
    <p:extLst>
      <p:ext uri="{BB962C8B-B14F-4D97-AF65-F5344CB8AC3E}">
        <p14:creationId xmlns:p14="http://schemas.microsoft.com/office/powerpoint/2010/main" val="576019815"/>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3946</TotalTime>
  <Words>382</Words>
  <Application>Microsoft Office PowerPoint</Application>
  <PresentationFormat>On-screen Show (16:9)</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Trek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ahmed</dc:creator>
  <cp:lastModifiedBy>Right-Click</cp:lastModifiedBy>
  <cp:revision>393</cp:revision>
  <dcterms:created xsi:type="dcterms:W3CDTF">2018-04-18T18:34:16Z</dcterms:created>
  <dcterms:modified xsi:type="dcterms:W3CDTF">2020-03-29T21:27:55Z</dcterms:modified>
</cp:coreProperties>
</file>