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732" r:id="rId1"/>
  </p:sldMasterIdLst>
  <p:sldIdLst>
    <p:sldId id="295" r:id="rId2"/>
    <p:sldId id="272" r:id="rId3"/>
    <p:sldId id="277" r:id="rId4"/>
    <p:sldId id="296" r:id="rId5"/>
    <p:sldId id="284" r:id="rId6"/>
    <p:sldId id="297" r:id="rId7"/>
  </p:sldIdLst>
  <p:sldSz cx="9144000" cy="5143500" type="screen16x9"/>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13" autoAdjust="0"/>
    <p:restoredTop sz="94727" autoAdjust="0"/>
  </p:normalViewPr>
  <p:slideViewPr>
    <p:cSldViewPr>
      <p:cViewPr>
        <p:scale>
          <a:sx n="70" d="100"/>
          <a:sy n="70" d="100"/>
        </p:scale>
        <p:origin x="-1152" y="-46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4012427"/>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3640059"/>
            <a:ext cx="8458200" cy="916781"/>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2914650"/>
            <a:ext cx="8458200" cy="6858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8023609-8E8D-45EC-8F09-C6477E215499}" type="datetimeFigureOut">
              <a:rPr lang="en-US" smtClean="0"/>
              <a:pPr/>
              <a:t>3/29/2020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4855464"/>
            <a:ext cx="758952" cy="185166"/>
          </a:xfrm>
        </p:spPr>
        <p:txBody>
          <a:bodyPr/>
          <a:lstStyle/>
          <a:p>
            <a:fld id="{38809463-2358-4EEF-81BF-41ACCF54AE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023609-8E8D-45EC-8F09-C6477E21549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09463-2358-4EEF-81BF-41ACCF54AE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411957"/>
            <a:ext cx="18288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411957"/>
            <a:ext cx="62484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023609-8E8D-45EC-8F09-C6477E21549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09463-2358-4EEF-81BF-41ACCF54AE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8023609-8E8D-45EC-8F09-C6477E215499}" type="datetimeFigureOut">
              <a:rPr lang="en-US" smtClean="0"/>
              <a:pPr/>
              <a:t>3/29/2020</a:t>
            </a:fld>
            <a:endParaRPr lang="en-US"/>
          </a:p>
        </p:txBody>
      </p:sp>
      <p:sp>
        <p:nvSpPr>
          <p:cNvPr id="19" name="Footer Placeholder 18"/>
          <p:cNvSpPr>
            <a:spLocks noGrp="1"/>
          </p:cNvSpPr>
          <p:nvPr>
            <p:ph type="ftr" sz="quarter" idx="11"/>
          </p:nvPr>
        </p:nvSpPr>
        <p:spPr>
          <a:xfrm>
            <a:off x="3581400" y="57150"/>
            <a:ext cx="2895600" cy="216694"/>
          </a:xfrm>
        </p:spPr>
        <p:txBody>
          <a:bodyPr/>
          <a:lstStyle/>
          <a:p>
            <a:endParaRPr lang="en-US"/>
          </a:p>
        </p:txBody>
      </p:sp>
      <p:sp>
        <p:nvSpPr>
          <p:cNvPr id="16" name="Slide Number Placeholder 15"/>
          <p:cNvSpPr>
            <a:spLocks noGrp="1"/>
          </p:cNvSpPr>
          <p:nvPr>
            <p:ph type="sldNum" sz="quarter" idx="12"/>
          </p:nvPr>
        </p:nvSpPr>
        <p:spPr>
          <a:xfrm>
            <a:off x="8229600" y="4855464"/>
            <a:ext cx="758952" cy="185166"/>
          </a:xfrm>
        </p:spPr>
        <p:txBody>
          <a:bodyPr/>
          <a:lstStyle/>
          <a:p>
            <a:fld id="{38809463-2358-4EEF-81BF-41ACCF54AE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2583677"/>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257300"/>
            <a:ext cx="8458200" cy="9144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8023609-8E8D-45EC-8F09-C6477E215499}" type="datetimeFigureOut">
              <a:rPr lang="en-US" smtClean="0"/>
              <a:pPr/>
              <a:t>3/29/2020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8809463-2358-4EEF-81BF-41ACCF54AE38}" type="slidenum">
              <a:rPr lang="en-US" smtClean="0"/>
              <a:pPr/>
              <a:t>‹#›</a:t>
            </a:fld>
            <a:endParaRPr lang="en-US"/>
          </a:p>
        </p:txBody>
      </p:sp>
      <p:sp>
        <p:nvSpPr>
          <p:cNvPr id="8" name="Title 7"/>
          <p:cNvSpPr>
            <a:spLocks noGrp="1"/>
          </p:cNvSpPr>
          <p:nvPr>
            <p:ph type="title"/>
          </p:nvPr>
        </p:nvSpPr>
        <p:spPr>
          <a:xfrm>
            <a:off x="180475" y="2210314"/>
            <a:ext cx="8686800" cy="888619"/>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342900"/>
            <a:ext cx="8686800" cy="630936"/>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200150"/>
            <a:ext cx="4191000" cy="35433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200150"/>
            <a:ext cx="4343400" cy="35433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8023609-8E8D-45EC-8F09-C6477E215499}" type="datetimeFigureOut">
              <a:rPr lang="en-US" smtClean="0"/>
              <a:pPr/>
              <a:t>3/29/2020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8809463-2358-4EEF-81BF-41ACCF54AE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4057650"/>
            <a:ext cx="8610600" cy="661988"/>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500062"/>
            <a:ext cx="4290556" cy="47982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6" y="500062"/>
            <a:ext cx="4292241" cy="47982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987028"/>
            <a:ext cx="4290556"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987028"/>
            <a:ext cx="4288536"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8023609-8E8D-45EC-8F09-C6477E21549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4857750"/>
            <a:ext cx="762000" cy="185166"/>
          </a:xfrm>
        </p:spPr>
        <p:txBody>
          <a:bodyPr/>
          <a:lstStyle/>
          <a:p>
            <a:fld id="{38809463-2358-4EEF-81BF-41ACCF54AE38}" type="slidenum">
              <a:rPr lang="en-US" smtClean="0"/>
              <a:pPr/>
              <a:t>‹#›</a:t>
            </a:fld>
            <a:endParaRPr lang="en-US"/>
          </a:p>
        </p:txBody>
      </p:sp>
      <p:sp>
        <p:nvSpPr>
          <p:cNvPr id="11" name="Straight Connector 10"/>
          <p:cNvSpPr>
            <a:spLocks noChangeShapeType="1"/>
          </p:cNvSpPr>
          <p:nvPr/>
        </p:nvSpPr>
        <p:spPr bwMode="auto">
          <a:xfrm>
            <a:off x="514350" y="4514850"/>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342900"/>
            <a:ext cx="8686800" cy="630936"/>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8023609-8E8D-45EC-8F09-C6477E215499}" type="datetimeFigureOut">
              <a:rPr lang="en-US" smtClean="0"/>
              <a:pPr/>
              <a:t>3/29/2020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09463-2358-4EEF-81BF-41ACCF54AE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8023609-8E8D-45EC-8F09-C6477E215499}" type="datetimeFigureOut">
              <a:rPr lang="en-US" smtClean="0"/>
              <a:pPr/>
              <a:t>3/29/2020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09463-2358-4EEF-81BF-41ACCF54AE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4386838"/>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4114800"/>
            <a:ext cx="8458200" cy="390525"/>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1" y="457200"/>
            <a:ext cx="3008313" cy="360045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457200"/>
            <a:ext cx="5340350" cy="360045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8023609-8E8D-45EC-8F09-C6477E215499}" type="datetimeFigureOut">
              <a:rPr lang="en-US" smtClean="0"/>
              <a:pPr/>
              <a:t>3/29/2020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09463-2358-4EEF-81BF-41ACCF54AE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462476"/>
            <a:ext cx="5029200" cy="27432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8023609-8E8D-45EC-8F09-C6477E21549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8809463-2358-4EEF-81BF-41ACCF54AE38}" type="slidenum">
              <a:rPr lang="en-US" smtClean="0"/>
              <a:pPr/>
              <a:t>‹#›</a:t>
            </a:fld>
            <a:endParaRPr lang="en-US"/>
          </a:p>
        </p:txBody>
      </p:sp>
      <p:sp>
        <p:nvSpPr>
          <p:cNvPr id="17" name="Title 16"/>
          <p:cNvSpPr>
            <a:spLocks noGrp="1"/>
          </p:cNvSpPr>
          <p:nvPr>
            <p:ph type="title"/>
          </p:nvPr>
        </p:nvSpPr>
        <p:spPr>
          <a:xfrm>
            <a:off x="381000" y="3745320"/>
            <a:ext cx="5867400" cy="391716"/>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4149913"/>
            <a:ext cx="5867400" cy="576263"/>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788174"/>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165622"/>
            <a:ext cx="8686800" cy="339447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57150"/>
            <a:ext cx="2514600" cy="216694"/>
          </a:xfrm>
          <a:prstGeom prst="rect">
            <a:avLst/>
          </a:prstGeom>
        </p:spPr>
        <p:txBody>
          <a:bodyPr vert="horz"/>
          <a:lstStyle>
            <a:lvl1pPr algn="l" eaLnBrk="1" latinLnBrk="0" hangingPunct="1">
              <a:defRPr kumimoji="0" sz="1200">
                <a:solidFill>
                  <a:schemeClr val="accent1">
                    <a:shade val="75000"/>
                  </a:schemeClr>
                </a:solidFill>
              </a:defRPr>
            </a:lvl1pPr>
          </a:lstStyle>
          <a:p>
            <a:fld id="{D8023609-8E8D-45EC-8F09-C6477E215499}" type="datetimeFigureOut">
              <a:rPr lang="en-US" smtClean="0"/>
              <a:pPr/>
              <a:t>3/29/2020</a:t>
            </a:fld>
            <a:endParaRPr lang="en-US"/>
          </a:p>
        </p:txBody>
      </p:sp>
      <p:sp>
        <p:nvSpPr>
          <p:cNvPr id="28" name="Footer Placeholder 27"/>
          <p:cNvSpPr>
            <a:spLocks noGrp="1"/>
          </p:cNvSpPr>
          <p:nvPr>
            <p:ph type="ftr" sz="quarter" idx="3"/>
          </p:nvPr>
        </p:nvSpPr>
        <p:spPr>
          <a:xfrm>
            <a:off x="3124200" y="57150"/>
            <a:ext cx="3352800" cy="216694"/>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4857751"/>
            <a:ext cx="762000" cy="183356"/>
          </a:xfrm>
          <a:prstGeom prst="rect">
            <a:avLst/>
          </a:prstGeom>
        </p:spPr>
        <p:txBody>
          <a:bodyPr vert="horz"/>
          <a:lstStyle>
            <a:lvl1pPr algn="r" eaLnBrk="1" latinLnBrk="0" hangingPunct="1">
              <a:defRPr kumimoji="0" sz="1200">
                <a:solidFill>
                  <a:schemeClr val="accent1">
                    <a:shade val="75000"/>
                  </a:schemeClr>
                </a:solidFill>
              </a:defRPr>
            </a:lvl1pPr>
          </a:lstStyle>
          <a:p>
            <a:fld id="{38809463-2358-4EEF-81BF-41ACCF54AE38}" type="slidenum">
              <a:rPr lang="en-US" smtClean="0"/>
              <a:pPr/>
              <a:t>‹#›</a:t>
            </a:fld>
            <a:endParaRPr lang="en-US"/>
          </a:p>
        </p:txBody>
      </p:sp>
      <p:sp>
        <p:nvSpPr>
          <p:cNvPr id="10" name="Title Placeholder 9"/>
          <p:cNvSpPr>
            <a:spLocks noGrp="1"/>
          </p:cNvSpPr>
          <p:nvPr>
            <p:ph type="title"/>
          </p:nvPr>
        </p:nvSpPr>
        <p:spPr>
          <a:xfrm>
            <a:off x="304800" y="342900"/>
            <a:ext cx="8686800" cy="62865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788174"/>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793490"/>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982200" cy="642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286000" y="1556088"/>
            <a:ext cx="4572000" cy="3108543"/>
          </a:xfrm>
          <a:prstGeom prst="rect">
            <a:avLst/>
          </a:prstGeom>
        </p:spPr>
        <p:txBody>
          <a:bodyPr>
            <a:spAutoFit/>
          </a:bodyPr>
          <a:lstStyle/>
          <a:p>
            <a:pPr algn="ctr"/>
            <a:r>
              <a:rPr lang="ar-EG" sz="2800" b="1" dirty="0"/>
              <a:t> </a:t>
            </a:r>
            <a:r>
              <a:rPr lang="ar-EG" sz="2800" b="1" dirty="0"/>
              <a:t>كلية </a:t>
            </a:r>
            <a:r>
              <a:rPr lang="ar-EG" sz="2800" b="1" dirty="0" smtClean="0"/>
              <a:t>التربية</a:t>
            </a:r>
          </a:p>
          <a:p>
            <a:pPr algn="ctr"/>
            <a:r>
              <a:rPr lang="ar-EG" sz="2800" b="1" dirty="0" smtClean="0"/>
              <a:t>تربية عام  </a:t>
            </a:r>
            <a:endParaRPr lang="ar-EG" sz="2800" b="1" dirty="0"/>
          </a:p>
          <a:p>
            <a:pPr algn="ctr" rtl="1"/>
            <a:r>
              <a:rPr lang="ar-EG" sz="2800" b="1" dirty="0" smtClean="0"/>
              <a:t> مادة تاريخ أوروبا الوسيط </a:t>
            </a:r>
            <a:endParaRPr lang="ar-EG" sz="2800" b="1" dirty="0"/>
          </a:p>
          <a:p>
            <a:pPr algn="ctr" rtl="1"/>
            <a:r>
              <a:rPr lang="ar-EG" sz="2800" b="1" dirty="0"/>
              <a:t>الفرقة </a:t>
            </a:r>
            <a:r>
              <a:rPr lang="ar-EG" sz="2800" b="1" dirty="0" smtClean="0"/>
              <a:t>الأولي  </a:t>
            </a:r>
            <a:endParaRPr lang="ar-EG" sz="2800" b="1" dirty="0"/>
          </a:p>
          <a:p>
            <a:pPr algn="ctr" rtl="1"/>
            <a:r>
              <a:rPr lang="ar-EG" sz="2800" b="1" dirty="0"/>
              <a:t>المحاضرة </a:t>
            </a:r>
            <a:r>
              <a:rPr lang="ar-EG" sz="2800" b="1" dirty="0" smtClean="0"/>
              <a:t>الأولي   </a:t>
            </a:r>
            <a:endParaRPr lang="ar-EG" sz="2800" b="1" dirty="0"/>
          </a:p>
          <a:p>
            <a:pPr algn="ctr"/>
            <a:r>
              <a:rPr lang="ar-EG" sz="2800" b="1" dirty="0"/>
              <a:t>د.انجي محمد محمد حلمي</a:t>
            </a:r>
            <a:r>
              <a:rPr lang="ar-EG" b="1" dirty="0"/>
              <a:t> </a:t>
            </a:r>
          </a:p>
        </p:txBody>
      </p:sp>
    </p:spTree>
    <p:extLst>
      <p:ext uri="{BB962C8B-B14F-4D97-AF65-F5344CB8AC3E}">
        <p14:creationId xmlns:p14="http://schemas.microsoft.com/office/powerpoint/2010/main" val="1260550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133350"/>
            <a:ext cx="7162800" cy="3877985"/>
          </a:xfrm>
          <a:prstGeom prst="rect">
            <a:avLst/>
          </a:prstGeom>
        </p:spPr>
        <p:txBody>
          <a:bodyPr wrap="square">
            <a:spAutoFit/>
          </a:bodyPr>
          <a:lstStyle/>
          <a:p>
            <a:pPr algn="ctr" rtl="1"/>
            <a:r>
              <a:rPr lang="ar-EG" sz="2800" b="1" dirty="0" smtClean="0"/>
              <a:t>مملكة الفرنجة في غالة </a:t>
            </a:r>
            <a:endParaRPr lang="ar-EG" sz="2800" b="1" dirty="0" smtClean="0"/>
          </a:p>
          <a:p>
            <a:pPr algn="just" rtl="1"/>
            <a:r>
              <a:rPr lang="ar-EG" sz="2000" b="1" dirty="0" smtClean="0"/>
              <a:t>كلوفيس </a:t>
            </a:r>
            <a:r>
              <a:rPr lang="ar-EG" sz="2000" b="1" dirty="0"/>
              <a:t>الأول </a:t>
            </a:r>
            <a:r>
              <a:rPr lang="en-US" sz="2000" b="1" dirty="0" smtClean="0"/>
              <a:t>Clovis I</a:t>
            </a:r>
            <a:r>
              <a:rPr lang="ar-EG" sz="2000" b="1" dirty="0" smtClean="0"/>
              <a:t> 466 كان </a:t>
            </a:r>
            <a:r>
              <a:rPr lang="ar-EG" sz="2000" b="1" dirty="0"/>
              <a:t>أول ملك للفرنكيين يوحد جميع القبائل تحت حاكم </a:t>
            </a:r>
            <a:r>
              <a:rPr lang="ar-EG" sz="2000" b="1" dirty="0" smtClean="0"/>
              <a:t>واحد. خلف </a:t>
            </a:r>
            <a:r>
              <a:rPr lang="ar-EG" sz="2000" b="1" dirty="0"/>
              <a:t>كلوفيس الأول والده شيلديريك الأول في 481 ملكا قبائل السليان الفرنكيين ، واحدة من قبائل الفرنكيين الذين احتلوا المنطقة الواقعة إلى الغرب من نهر الراين السفلي ، بما لديهم من مركز على طول الحدود بين فرنسا وبلجيكا.غزا كلوفيس القبائل الفرنكية المجاورة وأعلن نفسه بأنه الملك الوحيد قبل وفاته. و يعتبر كلوفيس الأول مؤسس كلا من فرنسا و حكم سلاله الميروفنجيين التي حكمت الفرنكيين لقرنين.</a:t>
            </a:r>
          </a:p>
          <a:p>
            <a:pPr algn="just" rtl="1"/>
            <a:endParaRPr lang="ar-EG" sz="2000" b="1" dirty="0"/>
          </a:p>
          <a:p>
            <a:pPr algn="r" rtl="1"/>
            <a:endParaRPr lang="ar-EG"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85750"/>
            <a:ext cx="7315200" cy="2246769"/>
          </a:xfrm>
          <a:prstGeom prst="rect">
            <a:avLst/>
          </a:prstGeom>
        </p:spPr>
        <p:txBody>
          <a:bodyPr wrap="square">
            <a:spAutoFit/>
          </a:bodyPr>
          <a:lstStyle/>
          <a:p>
            <a:pPr algn="just" rtl="1"/>
            <a:r>
              <a:rPr lang="ar-EG" sz="2000" b="1" dirty="0" smtClean="0"/>
              <a:t>  </a:t>
            </a:r>
          </a:p>
          <a:p>
            <a:pPr algn="just" rtl="1"/>
            <a:r>
              <a:rPr lang="ar-EG" sz="2000" b="1" dirty="0" smtClean="0"/>
              <a:t> </a:t>
            </a:r>
          </a:p>
          <a:p>
            <a:pPr algn="just" rtl="1"/>
            <a:r>
              <a:rPr lang="ar-EG" sz="2000" b="1" dirty="0" smtClean="0"/>
              <a:t> </a:t>
            </a:r>
          </a:p>
          <a:p>
            <a:pPr algn="just" rtl="1"/>
            <a:endParaRPr lang="ar-SA" sz="2000" b="1" dirty="0" smtClean="0"/>
          </a:p>
          <a:p>
            <a:pPr algn="just" rtl="1"/>
            <a:endParaRPr lang="ar-SA" sz="2000" b="1" dirty="0" smtClean="0"/>
          </a:p>
          <a:p>
            <a:pPr algn="just" rtl="1"/>
            <a:r>
              <a:rPr lang="ar-SA" sz="2000" b="1" dirty="0" smtClean="0"/>
              <a:t> </a:t>
            </a:r>
          </a:p>
          <a:p>
            <a:pPr algn="just" rtl="1"/>
            <a:endParaRPr lang="en-US" sz="2000" dirty="0"/>
          </a:p>
        </p:txBody>
      </p:sp>
      <p:sp>
        <p:nvSpPr>
          <p:cNvPr id="3" name="Rectangle 2"/>
          <p:cNvSpPr/>
          <p:nvPr/>
        </p:nvSpPr>
        <p:spPr>
          <a:xfrm>
            <a:off x="457200" y="438150"/>
            <a:ext cx="8534400" cy="523220"/>
          </a:xfrm>
          <a:prstGeom prst="rect">
            <a:avLst/>
          </a:prstGeom>
        </p:spPr>
        <p:txBody>
          <a:bodyPr wrap="square">
            <a:spAutoFit/>
          </a:bodyPr>
          <a:lstStyle/>
          <a:p>
            <a:pPr algn="just" rtl="1"/>
            <a:r>
              <a:rPr lang="ar-EG" sz="2800" b="1" dirty="0" smtClean="0"/>
              <a:t> </a:t>
            </a:r>
            <a:endParaRPr lang="ar-EG" sz="2800" b="1" dirty="0"/>
          </a:p>
        </p:txBody>
      </p:sp>
      <p:sp>
        <p:nvSpPr>
          <p:cNvPr id="4" name="Rectangle 3"/>
          <p:cNvSpPr/>
          <p:nvPr/>
        </p:nvSpPr>
        <p:spPr>
          <a:xfrm>
            <a:off x="228600" y="309593"/>
            <a:ext cx="8763000" cy="4893647"/>
          </a:xfrm>
          <a:prstGeom prst="rect">
            <a:avLst/>
          </a:prstGeom>
        </p:spPr>
        <p:txBody>
          <a:bodyPr wrap="square">
            <a:spAutoFit/>
          </a:bodyPr>
          <a:lstStyle/>
          <a:p>
            <a:pPr algn="just" rtl="1"/>
            <a:r>
              <a:rPr lang="ar-EG" sz="2400" b="1" dirty="0"/>
              <a:t>ان كلوفيس يتوق إلى أن يكون له أبناء ذكور، وقد كان له قبل وفاته أكثر مما كان يحب، ولهذا قسم مملكته بينهم لكي يتجنب نشوب حرب للوراثة بعد وفاته. فأعطى كلدبرت </a:t>
            </a:r>
            <a:r>
              <a:rPr lang="en-US" sz="2400" b="1" dirty="0" err="1"/>
              <a:t>Childebert</a:t>
            </a:r>
            <a:r>
              <a:rPr lang="en-US" sz="2400" b="1" dirty="0"/>
              <a:t> </a:t>
            </a:r>
            <a:r>
              <a:rPr lang="ar-EG" sz="2400" b="1" dirty="0"/>
              <a:t>الإقليم المحيط بباريس، وولى كلودمر </a:t>
            </a:r>
            <a:r>
              <a:rPr lang="en-US" sz="2400" b="1" dirty="0" err="1"/>
              <a:t>Chlodemer</a:t>
            </a:r>
            <a:r>
              <a:rPr lang="en-US" sz="2400" b="1" dirty="0"/>
              <a:t> </a:t>
            </a:r>
            <a:r>
              <a:rPr lang="ar-EG" sz="2400" b="1" dirty="0"/>
              <a:t>إقليم أورلين </a:t>
            </a:r>
            <a:r>
              <a:rPr lang="en-US" sz="2400" b="1" dirty="0"/>
              <a:t>Orleans، </a:t>
            </a:r>
            <a:r>
              <a:rPr lang="ar-EG" sz="2400" b="1" dirty="0"/>
              <a:t>وأعطى كلوتار </a:t>
            </a:r>
            <a:r>
              <a:rPr lang="en-US" sz="2400" b="1" dirty="0" err="1"/>
              <a:t>Chlotar</a:t>
            </a:r>
            <a:r>
              <a:rPr lang="en-US" sz="2400" b="1" dirty="0"/>
              <a:t> </a:t>
            </a:r>
            <a:r>
              <a:rPr lang="ar-EG" sz="2400" b="1" dirty="0"/>
              <a:t>إقليم سواسون </a:t>
            </a:r>
            <a:r>
              <a:rPr lang="en-US" sz="2400" b="1" dirty="0"/>
              <a:t>Soissons </a:t>
            </a:r>
            <a:r>
              <a:rPr lang="ar-EG" sz="2400" b="1" dirty="0"/>
              <a:t>وثيودريك إقليم متز وريمز وواصل الأبناء بمهمتهم البربرية السياسية المؤدية إلى توحيد فرنسا عن طريق الفتح، فاستولى على ثوررنجيا في عام 530، وعلى برغندية في عام 534، وعلى بروفانس في عام 536، وعلى بافاريا وسوبيا في 555. وعاش كلوتار بعد أن مات اخوته جميعاً فورث مما لهم، وكانت غالة تحت حكمه أوسع رقعة من فرنسا في العهود المستقبلة. وقبيل موته في عام 561 قسم غالة مرة أخرى ثلاثة أقسام : إقليم ريمز ومتز المعروف بأستراسيا </a:t>
            </a:r>
            <a:endParaRPr lang="ar-EG" sz="2400" b="1"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85750"/>
            <a:ext cx="7315200" cy="2246769"/>
          </a:xfrm>
          <a:prstGeom prst="rect">
            <a:avLst/>
          </a:prstGeom>
        </p:spPr>
        <p:txBody>
          <a:bodyPr wrap="square">
            <a:spAutoFit/>
          </a:bodyPr>
          <a:lstStyle/>
          <a:p>
            <a:pPr algn="just" rtl="1"/>
            <a:r>
              <a:rPr lang="ar-EG" sz="2000" b="1" dirty="0" smtClean="0"/>
              <a:t>  </a:t>
            </a:r>
          </a:p>
          <a:p>
            <a:pPr algn="just" rtl="1"/>
            <a:r>
              <a:rPr lang="ar-EG" sz="2000" b="1" dirty="0" smtClean="0"/>
              <a:t> </a:t>
            </a:r>
          </a:p>
          <a:p>
            <a:pPr algn="just" rtl="1"/>
            <a:r>
              <a:rPr lang="ar-EG" sz="2000" b="1" dirty="0" smtClean="0"/>
              <a:t> </a:t>
            </a:r>
          </a:p>
          <a:p>
            <a:pPr algn="just" rtl="1"/>
            <a:endParaRPr lang="ar-SA" sz="2000" b="1" dirty="0" smtClean="0"/>
          </a:p>
          <a:p>
            <a:pPr algn="just" rtl="1"/>
            <a:endParaRPr lang="ar-SA" sz="2000" b="1" dirty="0" smtClean="0"/>
          </a:p>
          <a:p>
            <a:pPr algn="just" rtl="1"/>
            <a:r>
              <a:rPr lang="ar-SA" sz="2000" b="1" dirty="0" smtClean="0"/>
              <a:t> </a:t>
            </a:r>
          </a:p>
          <a:p>
            <a:pPr algn="just" rtl="1"/>
            <a:endParaRPr lang="en-US" sz="2000" dirty="0"/>
          </a:p>
        </p:txBody>
      </p:sp>
      <p:sp>
        <p:nvSpPr>
          <p:cNvPr id="3" name="Rectangle 2"/>
          <p:cNvSpPr/>
          <p:nvPr/>
        </p:nvSpPr>
        <p:spPr>
          <a:xfrm>
            <a:off x="457200" y="438150"/>
            <a:ext cx="8534400" cy="523220"/>
          </a:xfrm>
          <a:prstGeom prst="rect">
            <a:avLst/>
          </a:prstGeom>
        </p:spPr>
        <p:txBody>
          <a:bodyPr wrap="square">
            <a:spAutoFit/>
          </a:bodyPr>
          <a:lstStyle/>
          <a:p>
            <a:pPr algn="just" rtl="1"/>
            <a:r>
              <a:rPr lang="ar-EG" sz="2800" b="1" dirty="0" smtClean="0"/>
              <a:t> </a:t>
            </a:r>
            <a:endParaRPr lang="ar-EG" sz="2800" b="1" dirty="0"/>
          </a:p>
        </p:txBody>
      </p:sp>
      <p:sp>
        <p:nvSpPr>
          <p:cNvPr id="4" name="Rectangle 3"/>
          <p:cNvSpPr/>
          <p:nvPr/>
        </p:nvSpPr>
        <p:spPr>
          <a:xfrm>
            <a:off x="840475" y="764029"/>
            <a:ext cx="7772400" cy="3416320"/>
          </a:xfrm>
          <a:prstGeom prst="rect">
            <a:avLst/>
          </a:prstGeom>
        </p:spPr>
        <p:txBody>
          <a:bodyPr wrap="square">
            <a:spAutoFit/>
          </a:bodyPr>
          <a:lstStyle/>
          <a:p>
            <a:pPr algn="just" rtl="1"/>
            <a:r>
              <a:rPr lang="ar-EG" b="1" dirty="0"/>
              <a:t> </a:t>
            </a:r>
            <a:r>
              <a:rPr lang="ar-EG" b="1" dirty="0"/>
              <a:t>ويصف المؤرخون كلبريك كأنه نيرون ذلك الوقت وهيروده، يصفونه بأنه غليظ القلب، سفاك للدماء، شهواني نهم شره، في جمع الذهب. ويفسر جريجوري التوري، وهو عمدتنا الوحيد في هذه المعلومات، تلك الصفات إلى حد ما بأن يصوره كأنه فردريك الثاني في عصره، فيقول إن كلبريك كان يسخر من فكرة وجود ثلاثة أشخاص في إله واحد، وبتصوير الله كأنه إنسان، وكان يعقد مع اليهود مناقشات مزرية، ويحتج على ثروة الكنيسة الطائلة، وعلى نشاط الأساقفة السياسي، وألغى الوصايا التي يترك بها الناس ما لهم للكنائس، وكان يبيع كراسي الأساقفة لمن يؤدي أكثر الأثمان، وحاول أن يخلع جريجوري نفسه من كرسي تور(51). ويصف الشاعر فرتناتوس هذا الملك نفسه بأنه جماع الفضائل، فهو حاكم عادل لطيف، شيشرون زمانه في الفصاحة؛ ولكن يجب ألا ننسى أن كلبريك قد أجاز فرتناتوس على شعره.</a:t>
            </a:r>
            <a:endParaRPr lang="ar-EG" b="1" dirty="0"/>
          </a:p>
        </p:txBody>
      </p:sp>
    </p:spTree>
    <p:extLst>
      <p:ext uri="{BB962C8B-B14F-4D97-AF65-F5344CB8AC3E}">
        <p14:creationId xmlns:p14="http://schemas.microsoft.com/office/powerpoint/2010/main" val="970337601"/>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85750"/>
            <a:ext cx="7315200" cy="400110"/>
          </a:xfrm>
          <a:prstGeom prst="rect">
            <a:avLst/>
          </a:prstGeom>
        </p:spPr>
        <p:txBody>
          <a:bodyPr wrap="square">
            <a:spAutoFit/>
          </a:bodyPr>
          <a:lstStyle/>
          <a:p>
            <a:pPr algn="just" rtl="1"/>
            <a:r>
              <a:rPr lang="ar-EG" sz="2000" dirty="0"/>
              <a:t> </a:t>
            </a:r>
            <a:endParaRPr lang="ar-EG" sz="2800" b="1" dirty="0"/>
          </a:p>
        </p:txBody>
      </p:sp>
      <p:sp>
        <p:nvSpPr>
          <p:cNvPr id="3" name="Rectangle 2"/>
          <p:cNvSpPr/>
          <p:nvPr/>
        </p:nvSpPr>
        <p:spPr>
          <a:xfrm>
            <a:off x="0" y="485806"/>
            <a:ext cx="8991600" cy="4524315"/>
          </a:xfrm>
          <a:prstGeom prst="rect">
            <a:avLst/>
          </a:prstGeom>
        </p:spPr>
        <p:txBody>
          <a:bodyPr wrap="square">
            <a:spAutoFit/>
          </a:bodyPr>
          <a:lstStyle/>
          <a:p>
            <a:pPr algn="just" rtl="1"/>
            <a:r>
              <a:rPr lang="ar-EG" sz="2400" b="1" dirty="0"/>
              <a:t>قوتزوج زعماء الفرنجة بمن بقي من نساء طبقة أعضاء الشيوخ الغاليين-الرومان، ونشأ من هذا التزاوج أشراف فرنسا. وكانوا في ذلك الوقت أشرافاً يتصفون بالقوة، يحبون الحرب، ويحتقرون الآداب، ويتباهون بلحاهم الطويلة، وأثوابهم الحريرية، وكثرة من يتزوجون من النساء. ولسنا نجد في تاريخ طبقة عليا لا تعبأ بالمبادئ الأخلاقية كما لم تعبأ بها هذه الطبقة؛ ولم يكن لاعتناقها المسيحية أثر فيها على الإطلاق، فقد بدت المسيحية لهم كأنها مجرد وسيلة كثيرة النفقة للحكم وتهدئة الشعب؛ ولما "انتصرت البربرية وانتصر الدين" كانت البربرية صاحبة الكلمة العليا مدى خمسة قرون. وكان الاغتيال، وقتل الآباء، والاخوة، والتعذيب، وبتر الأعضاء، </a:t>
            </a:r>
            <a:r>
              <a:rPr lang="ar-EG" sz="2400" b="1" dirty="0" smtClean="0"/>
              <a:t>والغدر؛ </a:t>
            </a:r>
            <a:r>
              <a:rPr lang="ar-EG" sz="2400" b="1" dirty="0"/>
              <a:t>كان هذا كله هو الوسيلة التي يخففون بها ملل الحكم. </a:t>
            </a:r>
            <a:endParaRPr lang="ar-EG" sz="2400" b="1" dirty="0"/>
          </a:p>
        </p:txBody>
      </p:sp>
    </p:spTree>
    <p:extLst>
      <p:ext uri="{BB962C8B-B14F-4D97-AF65-F5344CB8AC3E}">
        <p14:creationId xmlns:p14="http://schemas.microsoft.com/office/powerpoint/2010/main" val="576019815"/>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85750"/>
            <a:ext cx="7315200" cy="400110"/>
          </a:xfrm>
          <a:prstGeom prst="rect">
            <a:avLst/>
          </a:prstGeom>
        </p:spPr>
        <p:txBody>
          <a:bodyPr wrap="square">
            <a:spAutoFit/>
          </a:bodyPr>
          <a:lstStyle/>
          <a:p>
            <a:pPr algn="just" rtl="1"/>
            <a:r>
              <a:rPr lang="ar-EG" sz="2000" dirty="0"/>
              <a:t> </a:t>
            </a:r>
            <a:endParaRPr lang="ar-EG" sz="2800" b="1" dirty="0"/>
          </a:p>
        </p:txBody>
      </p:sp>
      <p:sp>
        <p:nvSpPr>
          <p:cNvPr id="3" name="Rectangle 2"/>
          <p:cNvSpPr/>
          <p:nvPr/>
        </p:nvSpPr>
        <p:spPr>
          <a:xfrm>
            <a:off x="0" y="0"/>
            <a:ext cx="8763000" cy="3416320"/>
          </a:xfrm>
          <a:prstGeom prst="rect">
            <a:avLst/>
          </a:prstGeom>
        </p:spPr>
        <p:txBody>
          <a:bodyPr wrap="square">
            <a:spAutoFit/>
          </a:bodyPr>
          <a:lstStyle/>
          <a:p>
            <a:pPr algn="just" rtl="1"/>
            <a:r>
              <a:rPr lang="ar-EG" sz="2400" b="1" dirty="0"/>
              <a:t>فقد قيل إن كلبريك أمر بأن يكون كل مفصل من مفاصل سجيلا </a:t>
            </a:r>
            <a:r>
              <a:rPr lang="en-US" sz="2400" b="1" dirty="0" err="1"/>
              <a:t>Sigila</a:t>
            </a:r>
            <a:r>
              <a:rPr lang="en-US" sz="2400" b="1" dirty="0"/>
              <a:t> </a:t>
            </a:r>
            <a:r>
              <a:rPr lang="ar-EG" sz="2400" b="1" dirty="0"/>
              <a:t>القوطي بالحديد المحمى، وأن ينزع كل عضو من أعضائه من موضعه(54)، وكان لكاريبرت </a:t>
            </a:r>
            <a:r>
              <a:rPr lang="en-US" sz="2400" b="1" dirty="0" err="1"/>
              <a:t>Charipert</a:t>
            </a:r>
            <a:r>
              <a:rPr lang="en-US" sz="2400" b="1" dirty="0"/>
              <a:t> </a:t>
            </a:r>
            <a:r>
              <a:rPr lang="ar-EG" sz="2400" b="1" dirty="0"/>
              <a:t>عشيقتان أختان وإحداهما راهبة، وجمع دجوبرت </a:t>
            </a:r>
            <a:r>
              <a:rPr lang="en-US" sz="2400" b="1" dirty="0" err="1"/>
              <a:t>Dagobert</a:t>
            </a:r>
            <a:r>
              <a:rPr lang="en-US" sz="2400" b="1" dirty="0"/>
              <a:t> (628-639) </a:t>
            </a:r>
            <a:r>
              <a:rPr lang="ar-EG" sz="2400" b="1" dirty="0"/>
              <a:t>بين ثلاث زوجات في </a:t>
            </a:r>
            <a:r>
              <a:rPr lang="ar-EG" sz="2400" b="1"/>
              <a:t>وقت </a:t>
            </a:r>
            <a:r>
              <a:rPr lang="ar-EG" sz="2400" b="1" smtClean="0"/>
              <a:t>واحد. </a:t>
            </a:r>
            <a:r>
              <a:rPr lang="ar-EG" sz="2400" b="1" dirty="0"/>
              <a:t>وكان الملوك يتزوجون في الخامسة عشرة من عمرهم ويفقدون متى بلغوا سن الثلاثين، ومات كثيرون منهم قبل الثامنة والعشرين(55). ولم يحل عام 614 حتى كان بيت المروفنجيين قد استنفد جميع حيويته وتأهب لأن يخلي مكانه لغيره.</a:t>
            </a:r>
            <a:endParaRPr lang="ar-EG" sz="2400" b="1" dirty="0"/>
          </a:p>
        </p:txBody>
      </p:sp>
    </p:spTree>
    <p:extLst>
      <p:ext uri="{BB962C8B-B14F-4D97-AF65-F5344CB8AC3E}">
        <p14:creationId xmlns:p14="http://schemas.microsoft.com/office/powerpoint/2010/main" val="4127197233"/>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3942</TotalTime>
  <Words>611</Words>
  <Application>Microsoft Office PowerPoint</Application>
  <PresentationFormat>On-screen Show (16:9)</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Trek</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ahmed</dc:creator>
  <cp:lastModifiedBy>Right-Click</cp:lastModifiedBy>
  <cp:revision>389</cp:revision>
  <dcterms:created xsi:type="dcterms:W3CDTF">2018-04-18T18:34:16Z</dcterms:created>
  <dcterms:modified xsi:type="dcterms:W3CDTF">2020-03-29T21:18:13Z</dcterms:modified>
</cp:coreProperties>
</file>