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C34E-8554-4780-BA22-7A9FEEA2A790}" type="datetimeFigureOut">
              <a:rPr lang="ar-EG" smtClean="0"/>
              <a:pPr/>
              <a:t>19/02/1437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CF29E09-F8EF-4639-AAAF-0141FBC649D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43C34E-8554-4780-BA22-7A9FEEA2A790}" type="datetimeFigureOut">
              <a:rPr lang="ar-EG" smtClean="0"/>
              <a:pPr/>
              <a:t>19/02/1437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F29E09-F8EF-4639-AAAF-0141FBC649D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 </a:t>
            </a:r>
            <a:r>
              <a:rPr lang="ar-EG" dirty="0" smtClean="0"/>
              <a:t>الزحف البلجيكي نحو أفريقيا </a:t>
            </a:r>
            <a:endParaRPr lang="ar-EG" dirty="0"/>
          </a:p>
        </p:txBody>
      </p:sp>
      <p:sp>
        <p:nvSpPr>
          <p:cNvPr id="3" name="Content Placeholder 2"/>
          <p:cNvSpPr>
            <a:spLocks noGrp="1"/>
          </p:cNvSpPr>
          <p:nvPr>
            <p:ph idx="1"/>
          </p:nvPr>
        </p:nvSpPr>
        <p:spPr/>
        <p:txBody>
          <a:bodyPr/>
          <a:lstStyle/>
          <a:p>
            <a:r>
              <a:rPr lang="ar-EG" dirty="0" smtClean="0"/>
              <a:t>لم تكن المنافسة في منطقة حوض النيل قاصرة على بريطانيا وفرنسا وإيطاليا فقط بل شاركتهم قوة أخرى متمثلة في دولة الكونغو الحرة التابعة للملك البلجيكى ليوبولد الثاني والتى في عهده لعبت دورا مهما في هذا التنافس الدولي . حيث كان لليوبولد أطماع بعيدة المدى تتخطى حدود دولته الصغيرة الكائنة في أوربا .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الاشتراك في حملة الانقاذ </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EG" dirty="0" smtClean="0"/>
              <a:t>وجد ليوبولد في الحالة السيئة التى وصلت إليها قوات آمين باشا في جنوب السودان فرصة للتدخل وذلك بأن يعهد إلى آمين باشا القيام بالدور الذى منع غوردون من القيام به . وبالتالي فتح أمام ليوبولد باب أمل جديد لزحف بلجيكي نحو آعالي . </a:t>
            </a:r>
          </a:p>
          <a:p>
            <a:pPr algn="just"/>
            <a:r>
              <a:rPr lang="ar-EG" dirty="0" smtClean="0"/>
              <a:t>ولذلك قرر ليوبولد الاشتراك في لجنة لإنقاذ أمين باشا وكانت هذه اللجنة تضم ستانلي وماكينون ، واتفق ليوبولد مع ستانلي من أجل إقناع أمين باشا بجعل مديرية خط الاستواء تابعة لدولة الكنغو الحرة . ولكن آمين باشا رفض هذا الاقتراح . لأنه لم تكن لديه ثقة كاملة في مستقبل دولة الكنغو . أو في مقدرته على تأمين طرق المواصلات مع مديرية خط الاستواء . </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وسائل ليوبولد الاستعمارية في ضم جنوب السودان </a:t>
            </a:r>
            <a:endParaRPr lang="ar-EG" dirty="0"/>
          </a:p>
        </p:txBody>
      </p:sp>
      <p:sp>
        <p:nvSpPr>
          <p:cNvPr id="3" name="Content Placeholder 2"/>
          <p:cNvSpPr>
            <a:spLocks noGrp="1"/>
          </p:cNvSpPr>
          <p:nvPr>
            <p:ph idx="1"/>
          </p:nvPr>
        </p:nvSpPr>
        <p:spPr/>
        <p:txBody>
          <a:bodyPr/>
          <a:lstStyle/>
          <a:p>
            <a:r>
              <a:rPr lang="ar-EG" dirty="0" smtClean="0"/>
              <a:t>1- عن طريق الاستعانة بمن لهم خبرة في مجال الاستعمار مثل غوردون وستانلي . </a:t>
            </a:r>
          </a:p>
          <a:p>
            <a:r>
              <a:rPr lang="ar-EG" dirty="0" smtClean="0"/>
              <a:t>2- مما اضطره الى استخدام وسيلة اخرى وهي القوة العسكرية . واسرع ليوبولد في تنفيذ هذه السياسة الجديدة فتجاوز حدود دولة الكنغو التى رسمها مؤتمر برلين 1885 .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حملة فان كركهوفن 1890 </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أرسل ليوبولد حملة بقيادة فان كركهوفن في اتجاه حوض النيل ونجحت في تأسيس عدة محطات بلجيكية هناك . </a:t>
            </a:r>
          </a:p>
          <a:p>
            <a:pPr algn="just"/>
            <a:r>
              <a:rPr lang="ar-EG" dirty="0" smtClean="0"/>
              <a:t>لكن محاولات ليوبولد العسكرية قد فشلت في إيجاد منفذ لتصريف المنتجات الكنغولية عن طريق النيل . نتيجة لمقاومة قوات المهدية للوجود البلجيكي في جنوب السودان . وكان على ليوبولد أن يبحث عن أسلوب جديد يحقق به ما فشل في تحقيقه بالأساليب الأخرى التى سلكها . </a:t>
            </a:r>
            <a:r>
              <a:rPr lang="ar-EG" smtClean="0"/>
              <a:t>وتميز الأسلوب الجديد بالدبلوماسية مع الدول الأوربية التى تتمتع بنفوذ كبير في القارة الأفريقية وخاصة بريطانيا وفرنسا على اعتبار أنها أسبق منه في المنافسة الدولية في حوض النيل .  </a:t>
            </a:r>
            <a:endParaRPr lang="ar-E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مشروع ليوبولد الاستعمارى </a:t>
            </a:r>
            <a:endParaRPr lang="ar-EG" dirty="0"/>
          </a:p>
        </p:txBody>
      </p:sp>
      <p:sp>
        <p:nvSpPr>
          <p:cNvPr id="3" name="Content Placeholder 2"/>
          <p:cNvSpPr>
            <a:spLocks noGrp="1"/>
          </p:cNvSpPr>
          <p:nvPr>
            <p:ph idx="1"/>
          </p:nvPr>
        </p:nvSpPr>
        <p:spPr/>
        <p:txBody>
          <a:bodyPr/>
          <a:lstStyle/>
          <a:p>
            <a:r>
              <a:rPr lang="ar-EG" dirty="0" smtClean="0"/>
              <a:t>عقب تولي ليوبولد الحكم في بلجيكا 1865 تحركت في داخله الرغبة الاستعمارية فصوب بصره نحو القارة الأفريقية . وبدأ يكرس جهوده من أجل توجيه بلجيكا نحو الاستعمار . وتأسيس مستعمرة جديدة لها فاتجه تفكيره أولا في الصين وفي جزر الفلبين ولكن القارة الأفريقية هي التى شدت انتباه أكثر وخاصة بعد حركة الكشوف الجغرافية في الخمسينات والستينات من القرن التاسع عشر . </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ليوبولد والدعوة للمؤتمر الجغرافي الاول 1876</a:t>
            </a:r>
            <a:endParaRPr lang="ar-EG" dirty="0"/>
          </a:p>
        </p:txBody>
      </p:sp>
      <p:sp>
        <p:nvSpPr>
          <p:cNvPr id="3" name="Content Placeholder 2"/>
          <p:cNvSpPr>
            <a:spLocks noGrp="1"/>
          </p:cNvSpPr>
          <p:nvPr>
            <p:ph idx="1"/>
          </p:nvPr>
        </p:nvSpPr>
        <p:spPr/>
        <p:txBody>
          <a:bodyPr/>
          <a:lstStyle/>
          <a:p>
            <a:pPr algn="just"/>
            <a:r>
              <a:rPr lang="ar-EG" dirty="0" smtClean="0"/>
              <a:t>التقي ليوبولد بالرحالة ستانلي بعد عودته من أفريقيا ودعاه ليعمل باسمه في كشف نهر الكنغو . وفي نفس الوقت وجه ليوبولد دعوة إلى جغرافي أوربا وعلمائها لحضور مؤتمر يناقش مشاكل القارة الأفريقية . وعقد هذا المؤتمر في بروكسل ورأس ليوبولد أعمال هذا المؤتمر . الذى عرف باسم </a:t>
            </a:r>
            <a:r>
              <a:rPr lang="ar-EG" dirty="0"/>
              <a:t>ا</a:t>
            </a:r>
            <a:r>
              <a:rPr lang="ar-EG" dirty="0" smtClean="0"/>
              <a:t>لمؤتمر الجغرافي الاول 1876. </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نتائج المؤتمر </a:t>
            </a:r>
            <a:endParaRPr lang="ar-EG" dirty="0"/>
          </a:p>
        </p:txBody>
      </p:sp>
      <p:sp>
        <p:nvSpPr>
          <p:cNvPr id="3" name="Content Placeholder 2"/>
          <p:cNvSpPr>
            <a:spLocks noGrp="1"/>
          </p:cNvSpPr>
          <p:nvPr>
            <p:ph idx="1"/>
          </p:nvPr>
        </p:nvSpPr>
        <p:spPr/>
        <p:txBody>
          <a:bodyPr/>
          <a:lstStyle/>
          <a:p>
            <a:r>
              <a:rPr lang="ar-EG" dirty="0" smtClean="0"/>
              <a:t>1- دراسة إمكانيات الاستفادة من حوض الكنغو . </a:t>
            </a:r>
          </a:p>
          <a:p>
            <a:r>
              <a:rPr lang="ar-EG" dirty="0" smtClean="0"/>
              <a:t>2- أيجاد تضامن بين الدول الأوربية لكي يكتشفوا أفريقيا المجهولة . </a:t>
            </a:r>
          </a:p>
          <a:p>
            <a:r>
              <a:rPr lang="ar-EG" dirty="0" smtClean="0"/>
              <a:t>3- حمل الحضارة إلى القارة الأفريقية . </a:t>
            </a:r>
          </a:p>
          <a:p>
            <a:r>
              <a:rPr lang="ar-EG" dirty="0" smtClean="0"/>
              <a:t>4- انتخاب ليوبولد رئيسا لهذا التضامن . </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جمعية الكنغو الدولية </a:t>
            </a:r>
            <a:endParaRPr lang="ar-EG" dirty="0"/>
          </a:p>
        </p:txBody>
      </p:sp>
      <p:sp>
        <p:nvSpPr>
          <p:cNvPr id="3" name="Content Placeholder 2"/>
          <p:cNvSpPr>
            <a:spLocks noGrp="1"/>
          </p:cNvSpPr>
          <p:nvPr>
            <p:ph idx="1"/>
          </p:nvPr>
        </p:nvSpPr>
        <p:spPr/>
        <p:txBody>
          <a:bodyPr/>
          <a:lstStyle/>
          <a:p>
            <a:pPr algn="just"/>
            <a:r>
              <a:rPr lang="ar-EG" dirty="0" smtClean="0"/>
              <a:t>تألفت جمعية الكنغو الدولية التى استطاعت إرسال بعثات استكشافية في حوض الكنغو بزعامة ستانلي الذى نجح في تأسيس عدة محطات بلجيكية تابعة للملك ليوبولد . </a:t>
            </a:r>
          </a:p>
          <a:p>
            <a:pPr algn="just"/>
            <a:r>
              <a:rPr lang="ar-EG" dirty="0" smtClean="0"/>
              <a:t>وبذلك دخلت بلجيكا ميدان التنافس الاستعمارى .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مؤتمر برلين 1885 </a:t>
            </a:r>
            <a:endParaRPr lang="ar-EG" dirty="0"/>
          </a:p>
        </p:txBody>
      </p:sp>
      <p:sp>
        <p:nvSpPr>
          <p:cNvPr id="3" name="Content Placeholder 2"/>
          <p:cNvSpPr>
            <a:spLocks noGrp="1"/>
          </p:cNvSpPr>
          <p:nvPr>
            <p:ph idx="1"/>
          </p:nvPr>
        </p:nvSpPr>
        <p:spPr/>
        <p:txBody>
          <a:bodyPr/>
          <a:lstStyle/>
          <a:p>
            <a:r>
              <a:rPr lang="ar-EG" dirty="0" smtClean="0"/>
              <a:t>1- الظروف التاريخية التى ادت الى عقد المؤتمر : </a:t>
            </a:r>
          </a:p>
          <a:p>
            <a:pPr algn="just"/>
            <a:r>
              <a:rPr lang="ar-EG" dirty="0" smtClean="0"/>
              <a:t>بدأت </a:t>
            </a:r>
            <a:r>
              <a:rPr lang="ar-EG" dirty="0" smtClean="0"/>
              <a:t>كل </a:t>
            </a:r>
            <a:r>
              <a:rPr lang="ar-EG" dirty="0" smtClean="0"/>
              <a:t>دولة أوربية تتخذ لنفسها موقفا حازما فيما يتعلق بأطماعها الاستعمارية في أفريقيا ، فتحركت كل واحدة منها لتأخذ نصيبها من الغنيمة ، وفي ظل هذا الجو الملئ بالشك والخوف من جانب بعض الدول الأوربية تتجمع والرؤى تتضح نحو عقد مؤتمر دولي تناقش فيه كافة الاتجاهات ومختلف الزوايا حتى تكون بمثابة بداية مرحلة جديدة بهدف توزيع أملاك القارة الأفريقية بين هذه الدولة .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نتائج المؤتمر </a:t>
            </a:r>
            <a:endParaRPr lang="ar-EG" dirty="0"/>
          </a:p>
        </p:txBody>
      </p:sp>
      <p:sp>
        <p:nvSpPr>
          <p:cNvPr id="3" name="Content Placeholder 2"/>
          <p:cNvSpPr>
            <a:spLocks noGrp="1"/>
          </p:cNvSpPr>
          <p:nvPr>
            <p:ph idx="1"/>
          </p:nvPr>
        </p:nvSpPr>
        <p:spPr/>
        <p:txBody>
          <a:bodyPr/>
          <a:lstStyle/>
          <a:p>
            <a:pPr algn="just"/>
            <a:r>
              <a:rPr lang="ar-EG" dirty="0" smtClean="0"/>
              <a:t>عقد مؤتمر برلين 1885 وفيه تمت الموافقة على إنشاء دولة الكنغو الحرة تحت سيادة ليوبولد الثاني ملك بليجكا . ووافق البرلمان البلجيكي علي ذلك في عام 1885 . وهذا رسخت أقدام ليوبولد في وسط القارة الأفريقية بتأسيس دولة الكنغو الحرة ، واكتساب الشرعية من جانب الدول التى شاركت في أعمال مؤتمر برلين .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سياسة ليوبولد </a:t>
            </a:r>
            <a:endParaRPr lang="ar-EG" dirty="0"/>
          </a:p>
        </p:txBody>
      </p:sp>
      <p:sp>
        <p:nvSpPr>
          <p:cNvPr id="3" name="Content Placeholder 2"/>
          <p:cNvSpPr>
            <a:spLocks noGrp="1"/>
          </p:cNvSpPr>
          <p:nvPr>
            <p:ph idx="1"/>
          </p:nvPr>
        </p:nvSpPr>
        <p:spPr/>
        <p:txBody>
          <a:bodyPr/>
          <a:lstStyle/>
          <a:p>
            <a:pPr algn="just"/>
            <a:r>
              <a:rPr lang="ar-EG" dirty="0" smtClean="0"/>
              <a:t>أخذ ليوبولد يرسم لنفسه سياسة محددة ترمي إلى مد نفوذ دولة الكنغو الحرة الوليدة شرقا في اتجاه النيل ، حيث وجد في الظروف التى مرت بها الحكومة في السودان المنبثقة من اضطراب أحوال مصر خاصة بعد خلع الخديو اسماعيل وتولية ابنه توفيق ، وقيام الثورة العرابية بالإضافة إلى انتشار الثورة المهدية في ربوع السودان مجال للتوسع البلجيكي في حوض النيل .  </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دوافع ليوبولد للزحف نحو النيل </a:t>
            </a:r>
            <a:endParaRPr lang="ar-EG" dirty="0"/>
          </a:p>
        </p:txBody>
      </p:sp>
      <p:sp>
        <p:nvSpPr>
          <p:cNvPr id="3" name="Content Placeholder 2"/>
          <p:cNvSpPr>
            <a:spLocks noGrp="1"/>
          </p:cNvSpPr>
          <p:nvPr>
            <p:ph idx="1"/>
          </p:nvPr>
        </p:nvSpPr>
        <p:spPr/>
        <p:txBody>
          <a:bodyPr/>
          <a:lstStyle/>
          <a:p>
            <a:pPr algn="just"/>
            <a:r>
              <a:rPr lang="ar-EG" dirty="0" smtClean="0"/>
              <a:t>وكان الحافز لليوبولد للزحف في اتجاه حوض النيل ، أنه في بداية عام 1884 لفت غوردون أنظار الملك إلى جنوب السودان وعرض عليه ضم بحر الغزال وغرب المديرية الاستوائية لدولة الكنغو الحرة . ولكن الظروف حالت دون استعانة ليوبولد بخبرة غوردون في شئون السودان نتيجة مقتله على يد أنصار المهدية 1885 .  </a:t>
            </a: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756</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الزحف البلجيكي نحو أفريقيا </vt:lpstr>
      <vt:lpstr>مشروع ليوبولد الاستعمارى </vt:lpstr>
      <vt:lpstr>ليوبولد والدعوة للمؤتمر الجغرافي الاول 1876</vt:lpstr>
      <vt:lpstr>نتائج المؤتمر </vt:lpstr>
      <vt:lpstr>جمعية الكنغو الدولية </vt:lpstr>
      <vt:lpstr>مؤتمر برلين 1885 </vt:lpstr>
      <vt:lpstr>نتائج المؤتمر </vt:lpstr>
      <vt:lpstr>سياسة ليوبولد </vt:lpstr>
      <vt:lpstr>دوافع ليوبولد للزحف نحو النيل </vt:lpstr>
      <vt:lpstr>الاشتراك في حملة الانقاذ </vt:lpstr>
      <vt:lpstr>وسائل ليوبولد الاستعمارية في ضم جنوب السودان </vt:lpstr>
      <vt:lpstr>حملة فان كركهوفن 1890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الزحف البلجيكي نحو أفريقيا</dc:title>
  <dc:creator>m</dc:creator>
  <cp:lastModifiedBy>m</cp:lastModifiedBy>
  <cp:revision>13</cp:revision>
  <dcterms:created xsi:type="dcterms:W3CDTF">2015-11-30T20:26:07Z</dcterms:created>
  <dcterms:modified xsi:type="dcterms:W3CDTF">2015-12-01T09:11:05Z</dcterms:modified>
</cp:coreProperties>
</file>