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9B74C47F-4073-4AA5-8646-8DC1A1A6D06F}"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B74C47F-4073-4AA5-8646-8DC1A1A6D06F}"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B74C47F-4073-4AA5-8646-8DC1A1A6D06F}"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B74C47F-4073-4AA5-8646-8DC1A1A6D06F}"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B74C47F-4073-4AA5-8646-8DC1A1A6D06F}"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B74C47F-4073-4AA5-8646-8DC1A1A6D06F}"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B74C47F-4073-4AA5-8646-8DC1A1A6D06F}"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B74C47F-4073-4AA5-8646-8DC1A1A6D06F}"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B74C47F-4073-4AA5-8646-8DC1A1A6D06F}"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B74C47F-4073-4AA5-8646-8DC1A1A6D06F}"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9882D0-1CE1-43DD-AB96-2EFA333F5D23}" type="datetimeFigureOut">
              <a:rPr lang="ar-EG" smtClean="0"/>
              <a:pPr/>
              <a:t>21/01/1437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9B74C47F-4073-4AA5-8646-8DC1A1A6D06F}" type="slidenum">
              <a:rPr lang="ar-EG" smtClean="0"/>
              <a:pPr/>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9882D0-1CE1-43DD-AB96-2EFA333F5D23}" type="datetimeFigureOut">
              <a:rPr lang="ar-EG" smtClean="0"/>
              <a:pPr/>
              <a:t>21/01/1437</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74C47F-4073-4AA5-8646-8DC1A1A6D06F}" type="slidenum">
              <a:rPr lang="ar-EG" smtClean="0"/>
              <a:pPr/>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المفاوضات البريطانية – الفرنسية في حوض النيل </a:t>
            </a:r>
            <a:endParaRPr lang="ar-EG" dirty="0"/>
          </a:p>
        </p:txBody>
      </p:sp>
      <p:sp>
        <p:nvSpPr>
          <p:cNvPr id="3" name="Content Placeholder 2"/>
          <p:cNvSpPr>
            <a:spLocks noGrp="1"/>
          </p:cNvSpPr>
          <p:nvPr>
            <p:ph idx="1"/>
          </p:nvPr>
        </p:nvSpPr>
        <p:spPr/>
        <p:txBody>
          <a:bodyPr/>
          <a:lstStyle/>
          <a:p>
            <a:r>
              <a:rPr lang="ar-EG" dirty="0" smtClean="0"/>
              <a:t>كانت الدبلوماسية البريطانية تخشى من التوسع الفرنسي في أفريقيا الوسطى والوصول إلى حوض النيل وضم إقليم بحر الغزال إلى الممتلكات الفرنسية في إفريقيا على أنه ملك مباح منذ إخلاء السودان . وخوف تلك الدبلوماسية نابع من أن وصول فرنسا إلى حوض النيل عن طريق أملاكهم في إفريقيا الغربية والوسطى والاستيلاء على فاشودة يمكنها من إحداث القلق للاحتلال البريطاني وتهديده بقطع المياه عن مصر . </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لم يتفق الرأيان </a:t>
            </a:r>
            <a:endParaRPr lang="ar-EG" dirty="0"/>
          </a:p>
        </p:txBody>
      </p:sp>
      <p:sp>
        <p:nvSpPr>
          <p:cNvPr id="3" name="Content Placeholder 2"/>
          <p:cNvSpPr>
            <a:spLocks noGrp="1"/>
          </p:cNvSpPr>
          <p:nvPr>
            <p:ph idx="1"/>
          </p:nvPr>
        </p:nvSpPr>
        <p:spPr/>
        <p:txBody>
          <a:bodyPr>
            <a:normAutofit lnSpcReduction="10000"/>
          </a:bodyPr>
          <a:lstStyle/>
          <a:p>
            <a:r>
              <a:rPr lang="ar-EG" dirty="0" smtClean="0"/>
              <a:t>وهكذا لم يتفق الرأيان ( البريطاني والفرنسي ) بشأن المفاوضات بحوض النيل حيث تمسكت كل دولة بموقفها في التفاوض ، ففرنسا تريد مد نفوذها إلى حوض النيل وبريطانيا ترغب في وقف النفوذ الفرنسي عند حوض الكونغو ، مما أدى إلى فشل المفاوضات . </a:t>
            </a:r>
          </a:p>
          <a:p>
            <a:r>
              <a:rPr lang="ar-EG" dirty="0" smtClean="0"/>
              <a:t>وكان ذلك نذيرا بمعاودة فرنسا لنشاطها التوسعي في وادى النيل في شكل بعثة بقيادة ليوتارد ، فإدارة المستعمرات الفرنسية عارضت الاقتراح الذى توصل إليه كل من هانوتو وفيبس في مباحثاتهما ، الذى ينص على توقف النشاط البريطاني – الفرنسي في منطقة أعالي النيل ، على أساس أن مركز الفرنسيين </a:t>
            </a:r>
            <a:r>
              <a:rPr lang="ar-EG" dirty="0" smtClean="0"/>
              <a:t>أفضل </a:t>
            </a:r>
            <a:r>
              <a:rPr lang="ar-EG" dirty="0" smtClean="0"/>
              <a:t>من مركز البريطانيين ، وإنهم سيكونون من الخاسرين إذا اتخذ مثل هذا الإجراء . وإنه في إمكان مسيو ليوتارد أن يصل إلى وادى النيل قبل كولفيل ( المندوب السامي البريطاني في أوغندا )  . </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الجماعات الاستعمارية الفرنسية </a:t>
            </a:r>
            <a:endParaRPr lang="ar-EG" dirty="0"/>
          </a:p>
        </p:txBody>
      </p:sp>
      <p:sp>
        <p:nvSpPr>
          <p:cNvPr id="3" name="Content Placeholder 2"/>
          <p:cNvSpPr>
            <a:spLocks noGrp="1"/>
          </p:cNvSpPr>
          <p:nvPr>
            <p:ph idx="1"/>
          </p:nvPr>
        </p:nvSpPr>
        <p:spPr/>
        <p:txBody>
          <a:bodyPr/>
          <a:lstStyle/>
          <a:p>
            <a:r>
              <a:rPr lang="ar-EG" dirty="0" smtClean="0"/>
              <a:t>لم يستطع هانوتو الوقوف أمام الجماعات الاستعمارية الفرنسية ووافق على بدء مهمة ليوتارد ، لممارسة نوع من الضغط على بريطانيا لإجبارها على الجلاء عن مصر عن طريق احتلال موقع ممتاز في أعالي النيل . فاعطيت التعليمات إلى ليوتارد بأن يتقدم نحو خط تقسيم المياه بين النيل والكونغو لفتح طريق إلى النيل . وفي عام 1895 أعلن دى برازا أن التقدم إلى آعالي النيل يعتبر الطريق الوحيد لحسم المسألة المصرية . </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إثارة الرأى العام البريطاني </a:t>
            </a:r>
            <a:endParaRPr lang="ar-EG" dirty="0"/>
          </a:p>
        </p:txBody>
      </p:sp>
      <p:sp>
        <p:nvSpPr>
          <p:cNvPr id="3" name="Content Placeholder 2"/>
          <p:cNvSpPr>
            <a:spLocks noGrp="1"/>
          </p:cNvSpPr>
          <p:nvPr>
            <p:ph idx="1"/>
          </p:nvPr>
        </p:nvSpPr>
        <p:spPr/>
        <p:txBody>
          <a:bodyPr/>
          <a:lstStyle/>
          <a:p>
            <a:r>
              <a:rPr lang="ar-EG" dirty="0" smtClean="0"/>
              <a:t>أدى النشاط الفرنسي في حوض النيل إلى إثارة الرأى العام البريطاني ، حيث ناقش مجلس العموم البريطاني هذه المسألة في مارس 1895 ، ورأى ضرورة أن تصدر الحكومة البريطانية بيانا توضح فيه أن كل طريق مياه النيل داخل منطقة النفوذ البريطاني ، وأنها لن تسمح بأى احتلال أجنبي للنيل . </a:t>
            </a:r>
          </a:p>
          <a:p>
            <a:r>
              <a:rPr lang="ar-EG" dirty="0" smtClean="0"/>
              <a:t> </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تهدئة الرأى العام البريطاني </a:t>
            </a:r>
            <a:endParaRPr lang="ar-EG" dirty="0"/>
          </a:p>
        </p:txBody>
      </p:sp>
      <p:sp>
        <p:nvSpPr>
          <p:cNvPr id="3" name="Content Placeholder 2"/>
          <p:cNvSpPr>
            <a:spLocks noGrp="1"/>
          </p:cNvSpPr>
          <p:nvPr>
            <p:ph idx="1"/>
          </p:nvPr>
        </p:nvSpPr>
        <p:spPr/>
        <p:txBody>
          <a:bodyPr/>
          <a:lstStyle/>
          <a:p>
            <a:r>
              <a:rPr lang="ar-EG" dirty="0" smtClean="0"/>
              <a:t>حاولت الخارجية البريطانية تهدئة الرأى العام على لسان اللورد جراى – وكيل الخارجية البريطانية – أن مناطق النفوذ لكل من مصر وبريطانيا تشمل كل حوض النيل ، وأن ما يشاع عن إرسال حملة فرنسية إلى وادى النيل لا يمكن أن يكون محل تصديق لأن فرنسا لا يمكنها أن تتجاهل الحقوق البريطانية في هذه الأراضي . </a:t>
            </a:r>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اعتراض فرنسا على تصريح جراى </a:t>
            </a:r>
            <a:endParaRPr lang="ar-EG" dirty="0"/>
          </a:p>
        </p:txBody>
      </p:sp>
      <p:sp>
        <p:nvSpPr>
          <p:cNvPr id="3" name="Content Placeholder 2"/>
          <p:cNvSpPr>
            <a:spLocks noGrp="1"/>
          </p:cNvSpPr>
          <p:nvPr>
            <p:ph idx="1"/>
          </p:nvPr>
        </p:nvSpPr>
        <p:spPr/>
        <p:txBody>
          <a:bodyPr/>
          <a:lstStyle/>
          <a:p>
            <a:r>
              <a:rPr lang="ar-EG" dirty="0" smtClean="0"/>
              <a:t>أحدث تصريح جراى ذعرا في باريس ، فوصف هانوتو هذا التصريح بأنه قنبلة انفجرت فجأة وسط المباحثات القريبة الحدوث مع بريطانيا  ، واعترض  دى كورسيل السفير الفرنسي في لندن على التصريح ، وذهب إلى أن تصريح جراى يعادل إعلان بريطانيا بأنها لن تعترف بحقوقهم في أى مسألة في المنطقة موضوع المباحثات بين فرنسا وبريطانيا . </a:t>
            </a:r>
          </a:p>
          <a:p>
            <a:r>
              <a:rPr lang="ar-EG" smtClean="0"/>
              <a:t>يتضح مما سبق أن تصريح جراى أنعكس أثره على المباحثات بين الجانبين فكانت مباحثات طويلة وغير مجدية تركت الموقف أكثر اضطرابا عن ذى قبل . </a:t>
            </a:r>
            <a:endParaRPr lang="ar-E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بريطانيا تنذر فرنسا </a:t>
            </a:r>
            <a:endParaRPr lang="ar-EG" dirty="0"/>
          </a:p>
        </p:txBody>
      </p:sp>
      <p:sp>
        <p:nvSpPr>
          <p:cNvPr id="3" name="Content Placeholder 2"/>
          <p:cNvSpPr>
            <a:spLocks noGrp="1"/>
          </p:cNvSpPr>
          <p:nvPr>
            <p:ph idx="1"/>
          </p:nvPr>
        </p:nvSpPr>
        <p:spPr/>
        <p:txBody>
          <a:bodyPr/>
          <a:lstStyle/>
          <a:p>
            <a:r>
              <a:rPr lang="ar-EG" dirty="0" smtClean="0"/>
              <a:t>قامت بريطانيا عن طريق سفيرها في باريس اللورد دفرين بإنذار الحكومة الفرنسية بإمكان حدوث صدام خطير بين الدولتين إذا أصرت فرنسا على الاستمرار في مشروعاتها التوسعية في حوض النيل . ورغم عدم إحجام فرنسا عن تنفيذ خططها إلا أن الإنذار البريطاني كان ذا أثر في شكل التعليمات الصادرة إلى مونتي الذى يقود حملة فرنسية إلى آعالي النيل في ذلك الوقت ، حيث تسلم مونتي من حكومته في عام 1894 رسالة تحث على أن يراعي بشدة منع القوات التى يقودها من دخول منطقة حوض النيل .  </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هل كانت الحكومة الفرنسية ترى عدم الاصطدام ببريطانيا ؟ </a:t>
            </a:r>
            <a:endParaRPr lang="ar-EG" dirty="0"/>
          </a:p>
        </p:txBody>
      </p:sp>
      <p:sp>
        <p:nvSpPr>
          <p:cNvPr id="3" name="Content Placeholder 2"/>
          <p:cNvSpPr>
            <a:spLocks noGrp="1"/>
          </p:cNvSpPr>
          <p:nvPr>
            <p:ph idx="1"/>
          </p:nvPr>
        </p:nvSpPr>
        <p:spPr/>
        <p:txBody>
          <a:bodyPr>
            <a:normAutofit/>
          </a:bodyPr>
          <a:lstStyle/>
          <a:p>
            <a:r>
              <a:rPr lang="ar-EG" dirty="0" smtClean="0"/>
              <a:t>هذا الموقف الذى اتخذته الدبلوماسية البريطانية تجاه النشاط الفرنسي في حوض النيل ، يثير تساؤلا هل كانت الحكومة الفرنسية تخشى التهديد البريطاني أم أنها كانت تفضل الاتفاق مع بريطانيا ؟ </a:t>
            </a:r>
          </a:p>
          <a:p>
            <a:r>
              <a:rPr lang="ar-EG" dirty="0" smtClean="0"/>
              <a:t>في حقيقة الأمر كانت الحكومة الفرنسية كانت ترى عدم الاصطدام ببريطانيا ، وتحاول الوصول إلى تفاهم معها حتى تضمن لنفسها نفوذ استعماريا في أفريقيا بعيدا عن أى مشاحنات مع الدول الأوربية وبخاصة بريطانيا صاحبة النفوذ الأقوى فى إفريقيا .  </a:t>
            </a:r>
          </a:p>
          <a:p>
            <a:endParaRPr lang="ar-EG" dirty="0" smtClean="0"/>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التعايش السلمي مع بريطانيا </a:t>
            </a:r>
            <a:endParaRPr lang="ar-EG" dirty="0"/>
          </a:p>
        </p:txBody>
      </p:sp>
      <p:sp>
        <p:nvSpPr>
          <p:cNvPr id="3" name="Content Placeholder 2"/>
          <p:cNvSpPr>
            <a:spLocks noGrp="1"/>
          </p:cNvSpPr>
          <p:nvPr>
            <p:ph idx="1"/>
          </p:nvPr>
        </p:nvSpPr>
        <p:spPr/>
        <p:txBody>
          <a:bodyPr/>
          <a:lstStyle/>
          <a:p>
            <a:r>
              <a:rPr lang="ar-EG" dirty="0" smtClean="0"/>
              <a:t>كان وزير الخارجية الفرنسي على استعداد للتضحية من أجل التعايش السلمي مع بريطانيا ، ولكي يظهر للحكومة البريطانية ذلك أمر باستدعاء عاجل لحملة مونتي ، هذا التصرف من جانب هانوتو يدل دلالة واضحة على رغبته فى التقرب من لندن . </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المباحثات البريطانية – الفرنسية </a:t>
            </a:r>
            <a:endParaRPr lang="ar-EG" dirty="0"/>
          </a:p>
        </p:txBody>
      </p:sp>
      <p:sp>
        <p:nvSpPr>
          <p:cNvPr id="3" name="Content Placeholder 2"/>
          <p:cNvSpPr>
            <a:spLocks noGrp="1"/>
          </p:cNvSpPr>
          <p:nvPr>
            <p:ph idx="1"/>
          </p:nvPr>
        </p:nvSpPr>
        <p:spPr/>
        <p:txBody>
          <a:bodyPr/>
          <a:lstStyle/>
          <a:p>
            <a:r>
              <a:rPr lang="ar-EG" dirty="0" smtClean="0"/>
              <a:t>بدأت المباحثات بين الجانبين 1894 حيث تعرض هانوتو للوضع القانوني للدولة العثمانية على أملاكها في أفريقيا مؤكدا ضرورة الدفاع عن هذه الحقوق فناقش حقوق الدولة العثمانية في مصر التى تضمنها فرمان 1892 الذى وافقت عليه الدول الاوربية . وأكد هانوتو أن فرنسا لا تنوى التدخل في وادى النيل . وأنه لا يمكن لدولتين مثل بريطانيا وفرنسا أن تنشب بينهما حرب بسبب الاستيلاء على  سيراليون أواى منطقة أخري في أفريقيا ، دون التفكير في أمر هذه الحروب . </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الرأى العام الفرنسي </a:t>
            </a:r>
            <a:endParaRPr lang="ar-EG" dirty="0"/>
          </a:p>
        </p:txBody>
      </p:sp>
      <p:sp>
        <p:nvSpPr>
          <p:cNvPr id="3" name="Content Placeholder 2"/>
          <p:cNvSpPr>
            <a:spLocks noGrp="1"/>
          </p:cNvSpPr>
          <p:nvPr>
            <p:ph idx="1"/>
          </p:nvPr>
        </p:nvSpPr>
        <p:spPr/>
        <p:txBody>
          <a:bodyPr>
            <a:normAutofit fontScale="92500" lnSpcReduction="20000"/>
          </a:bodyPr>
          <a:lstStyle/>
          <a:p>
            <a:r>
              <a:rPr lang="ar-EG" dirty="0" smtClean="0"/>
              <a:t>تطلع الرأى العام الفرنسي إلى الصداقة البريطانية من أجل تسوية بريطانية – فرنسية في أفريقيا 0 </a:t>
            </a:r>
          </a:p>
          <a:p>
            <a:r>
              <a:rPr lang="ar-EG" dirty="0" smtClean="0"/>
              <a:t>تقدمت الخارجية البريطانية بعدة اقتراحات للحكومة الفرنسية من أجل إقامة علاقات ودية بين فرنسا وبريطانيا ولوضع حد للتنافس بين الدولتين في حوض النيل وتضمنت هذه المقترحات : 1- تقديم بريطانيا 10 آلاف جنيه كتعويض للمبشرين الفرنسيين عن الخسائر التى لحقت بهم أثناء الحرب الأهلية في أوغندا . </a:t>
            </a:r>
          </a:p>
          <a:p>
            <a:r>
              <a:rPr lang="ar-EG" dirty="0" smtClean="0"/>
              <a:t>2- الانسحاب إلى حد بورجيو </a:t>
            </a:r>
          </a:p>
          <a:p>
            <a:r>
              <a:rPr lang="ar-EG" dirty="0" smtClean="0"/>
              <a:t>3- اعتراف فرنسا بمنطقة النفوذ البريطاني التى حددها الاتفاق البريطاني – الألماني . </a:t>
            </a:r>
          </a:p>
          <a:p>
            <a:r>
              <a:rPr lang="ar-EG" dirty="0" smtClean="0"/>
              <a:t>4- تعهد بريطانيا ان احتلالها لأى منطقة في حوض النيل يكون احتلالا مؤقتا . </a:t>
            </a:r>
            <a:endParaRPr lang="ar-EG" dirty="0" smtClean="0"/>
          </a:p>
          <a:p>
            <a:r>
              <a:rPr lang="ar-EG" dirty="0" smtClean="0"/>
              <a:t>وضح بالتفصيل الاقتراحات التى تقدمت بها الخارجية البريطانية لإقامة علاقات ودية مع فرنسا ؟ </a:t>
            </a:r>
            <a:endParaRPr lang="ar-EG" dirty="0" smtClean="0"/>
          </a:p>
          <a:p>
            <a:endParaRPr lang="ar-EG" dirty="0" smtClean="0"/>
          </a:p>
          <a:p>
            <a:endParaRPr lang="ar-EG" dirty="0" smtClean="0"/>
          </a:p>
          <a:p>
            <a:endParaRPr lang="ar-EG" dirty="0" smtClean="0"/>
          </a:p>
          <a:p>
            <a:endParaRPr lang="ar-EG" dirty="0" smtClean="0"/>
          </a:p>
          <a:p>
            <a:endParaRPr lang="ar-EG" dirty="0" smtClean="0"/>
          </a:p>
          <a:p>
            <a:endParaRPr lang="ar-EG" dirty="0" smtClean="0"/>
          </a:p>
          <a:p>
            <a:endParaRPr lang="ar-EG" dirty="0" smtClean="0"/>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توقف المفاوضات </a:t>
            </a:r>
            <a:endParaRPr lang="ar-EG" dirty="0"/>
          </a:p>
        </p:txBody>
      </p:sp>
      <p:sp>
        <p:nvSpPr>
          <p:cNvPr id="3" name="Content Placeholder 2"/>
          <p:cNvSpPr>
            <a:spLocks noGrp="1"/>
          </p:cNvSpPr>
          <p:nvPr>
            <p:ph idx="1"/>
          </p:nvPr>
        </p:nvSpPr>
        <p:spPr/>
        <p:txBody>
          <a:bodyPr/>
          <a:lstStyle/>
          <a:p>
            <a:r>
              <a:rPr lang="ar-EG" dirty="0" smtClean="0"/>
              <a:t>توقفت المفاوضات ، مما دفع الحكومة البريطانية إلى القول بأن النجاح في السودان يتطلب عملا عاجلا وأن أفضل النجاح يتمثل في الاعتراف بالنفوذ البريطاني من جانب فرنسا . ورأت ضرورة القيام بنشاط عسكرى من أوغندا إلا أن السير وليام هاركوت أحد أعضاء الحكومة البريطانية – عارض أى إجراء يثير غضب فرنسا . </a:t>
            </a:r>
          </a:p>
          <a:p>
            <a:endParaRPr lang="ar-EG" dirty="0" smtClean="0"/>
          </a:p>
          <a:p>
            <a:r>
              <a:rPr lang="ar-EG" smtClean="0"/>
              <a:t>على أية حال استؤنفت المفاوضات البريطانية – الفرنسية رغم الشكوك المتبادلة من الجانبين حول نشاطهما في أفريقيا . </a:t>
            </a:r>
            <a:endParaRPr lang="ar-E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حملة ديكوير </a:t>
            </a:r>
            <a:endParaRPr lang="ar-EG" dirty="0"/>
          </a:p>
        </p:txBody>
      </p:sp>
      <p:sp>
        <p:nvSpPr>
          <p:cNvPr id="3" name="Content Placeholder 2"/>
          <p:cNvSpPr>
            <a:spLocks noGrp="1"/>
          </p:cNvSpPr>
          <p:nvPr>
            <p:ph idx="1"/>
          </p:nvPr>
        </p:nvSpPr>
        <p:spPr/>
        <p:txBody>
          <a:bodyPr/>
          <a:lstStyle/>
          <a:p>
            <a:r>
              <a:rPr lang="ar-EG" dirty="0" smtClean="0"/>
              <a:t>حصلت وزارة الخارجية البريطانية على معلومات تؤكد تقدم حملة فرنسية بقيادة ديكوير إلى عاصمة بورجيو مما دفع فيبس إلى تحذير هانوتو بأنه من الصعب إيجاد تسوية إذا لم تتوقف حملة ديكوير . فالدبلوماسية البريطانية كانت تخشى من محاولات القوات الفرنسية التى تهدف إلى إقامة مراكز خلف الحدود البريطانية في نيجيريا وذلك لربط المناطق الفرنسية من غرب إفريقيا إلى شرقها ، وكانت على مسافة قريبة من السودان ، مما يعرض مركز بريطانيا في المنطقة للخطر وبخاصة مركزها في السودان . </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تعهد فرنسا </a:t>
            </a:r>
            <a:endParaRPr lang="ar-EG" dirty="0"/>
          </a:p>
        </p:txBody>
      </p:sp>
      <p:sp>
        <p:nvSpPr>
          <p:cNvPr id="3" name="Content Placeholder 2"/>
          <p:cNvSpPr>
            <a:spLocks noGrp="1"/>
          </p:cNvSpPr>
          <p:nvPr>
            <p:ph idx="1"/>
          </p:nvPr>
        </p:nvSpPr>
        <p:spPr/>
        <p:txBody>
          <a:bodyPr/>
          <a:lstStyle/>
          <a:p>
            <a:r>
              <a:rPr lang="ar-EG" dirty="0" smtClean="0"/>
              <a:t>في أكتوبر 1894 حيث أعلن هانوتو استعداد فرنسا التعهد بعدم التقدم في اتجاه الغرب نحو منطقة وادى النيل . وأن تتنازل بريطانيا هي الأخرى عن التقدم نحو حوض النيل . </a:t>
            </a:r>
          </a:p>
          <a:p>
            <a:r>
              <a:rPr lang="ar-EG" dirty="0" smtClean="0"/>
              <a:t>وإذا كان ابعاد الوجود الفرنسي عن النيل يعد انتصارا للدبلوماسية البريطانية ، فإن تلك الدبلوماسية كانت تري ضرورة اعتراف فرنسا عمليا بأن مناطق النفوذ البريطاني والمصري تشملان كل حوض النيل ، لذا وصلت المفاوضات بين هانوتو وفيبس إلى طريق مسدود . </a:t>
            </a: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258</TotalTime>
  <Words>1102</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المفاوضات البريطانية – الفرنسية في حوض النيل </vt:lpstr>
      <vt:lpstr>بريطانيا تنذر فرنسا </vt:lpstr>
      <vt:lpstr>هل كانت الحكومة الفرنسية ترى عدم الاصطدام ببريطانيا ؟ </vt:lpstr>
      <vt:lpstr>التعايش السلمي مع بريطانيا </vt:lpstr>
      <vt:lpstr>المباحثات البريطانية – الفرنسية </vt:lpstr>
      <vt:lpstr>الرأى العام الفرنسي </vt:lpstr>
      <vt:lpstr>توقف المفاوضات </vt:lpstr>
      <vt:lpstr>حملة ديكوير </vt:lpstr>
      <vt:lpstr>تعهد فرنسا </vt:lpstr>
      <vt:lpstr>لم يتفق الرأيان </vt:lpstr>
      <vt:lpstr>الجماعات الاستعمارية الفرنسية </vt:lpstr>
      <vt:lpstr>إثارة الرأى العام البريطاني </vt:lpstr>
      <vt:lpstr>تهدئة الرأى العام البريطاني </vt:lpstr>
      <vt:lpstr>اعتراض فرنسا على تصريح جراى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c:creator>
  <cp:lastModifiedBy>m</cp:lastModifiedBy>
  <cp:revision>26</cp:revision>
  <dcterms:created xsi:type="dcterms:W3CDTF">2015-10-28T16:09:19Z</dcterms:created>
  <dcterms:modified xsi:type="dcterms:W3CDTF">2015-11-03T09:11:05Z</dcterms:modified>
</cp:coreProperties>
</file>