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8640F-B8FA-4085-9063-5965A83995D8}" type="datetimeFigureOut">
              <a:rPr lang="ar-EG" smtClean="0"/>
              <a:pPr/>
              <a:t>08/03/1437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933BDF-2709-47AF-90F1-BBFDEFE7B22A}"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18640F-B8FA-4085-9063-5965A83995D8}" type="datetimeFigureOut">
              <a:rPr lang="ar-EG" smtClean="0"/>
              <a:pPr/>
              <a:t>08/03/1437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933BDF-2709-47AF-90F1-BBFDEFE7B22A}"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التخلص من الإنكشارية</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اعتزم محمود الثاني تنفيذ أول إصلاحاته في عام 1826م، أي بعد ثمانية عشر عاماً من وصوله إلى الحكم، فبدأ بالتخلص من الإنكشارية بطريقة تبدو للجميع أنها رد فعل طبيعي لسلوكهم، فأعلن عزمه على إنشاء نظام عسكري جديد وتحديث الإنكشارية، الذين عارضوا التحديث بكل شدة، وحاولوا إثارة الجماهير ضد محمود الثاني، فأعد لهم مذبحة مروعة في العاصمة راح ضحيتها حوالي أربعة آلاف على نسق مذبحة المماليك في مصر، ثم تتبع فلولهم </a:t>
            </a:r>
            <a:r>
              <a:rPr lang="ar-SA" dirty="0" smtClean="0"/>
              <a:t>في الأقاليم</a:t>
            </a:r>
            <a:r>
              <a:rPr lang="en-US" dirty="0" smtClean="0"/>
              <a:t>  </a:t>
            </a:r>
            <a:r>
              <a:rPr lang="ar-EG" dirty="0" smtClean="0"/>
              <a:t>. </a:t>
            </a:r>
            <a:r>
              <a:rPr lang="ar-SA" dirty="0"/>
              <a:t>وأصدر أوامره بإنشاء قوة جديدة اسمها "العساكر المحمدية المنصورة"، وأغلق السلطان محمود الثاني محاكم المصادرة وانتزع حق الإعدام من حكام </a:t>
            </a:r>
            <a:r>
              <a:rPr lang="ar-SA" dirty="0" smtClean="0"/>
              <a:t>الأقاليم</a:t>
            </a:r>
            <a:r>
              <a:rPr lang="ar-EG" dirty="0" smtClean="0"/>
              <a:t> 0</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صلح باريس 1856</a:t>
            </a:r>
            <a:endParaRPr lang="ar-EG" dirty="0"/>
          </a:p>
        </p:txBody>
      </p:sp>
      <p:sp>
        <p:nvSpPr>
          <p:cNvPr id="3" name="Content Placeholder 2"/>
          <p:cNvSpPr>
            <a:spLocks noGrp="1"/>
          </p:cNvSpPr>
          <p:nvPr>
            <p:ph idx="1"/>
          </p:nvPr>
        </p:nvSpPr>
        <p:spPr/>
        <p:txBody>
          <a:bodyPr>
            <a:normAutofit fontScale="70000" lnSpcReduction="20000"/>
          </a:bodyPr>
          <a:lstStyle/>
          <a:p>
            <a:r>
              <a:rPr lang="ar-SA" dirty="0"/>
              <a:t>ويهدف الخط الهمايوني الجديد إلى استثارة عواطف الدول الأوربية للوقوف إلى جانب الدولة العثمانية في مواجهة أطماع روسيا في أراضي الدولة العثمانية، وبالفعل أدى تدخل الدول الأوربية إلى إرغام روسيا على قبول شروط صلح النمسا ثم صلح باريس مارس 1856م وأهم بنوده: </a:t>
            </a:r>
            <a:endParaRPr lang="en-US" dirty="0"/>
          </a:p>
          <a:p>
            <a:pPr lvl="0"/>
            <a:r>
              <a:rPr lang="ar-SA" dirty="0"/>
              <a:t>احترام استقلال ممتلكات الدولة العثمانية. </a:t>
            </a:r>
            <a:endParaRPr lang="en-US" dirty="0"/>
          </a:p>
          <a:p>
            <a:pPr lvl="0"/>
            <a:r>
              <a:rPr lang="ar-SA" dirty="0"/>
              <a:t>قبول مبدأ التحكيم في أي خلاف ينشب بين الدولتين.</a:t>
            </a:r>
            <a:endParaRPr lang="en-US" dirty="0"/>
          </a:p>
          <a:p>
            <a:pPr lvl="0"/>
            <a:r>
              <a:rPr lang="ar-SA" dirty="0"/>
              <a:t>تعهد الدولة العثمانية بتحسين أحوال المسيحيين لديها دون تدخل أي دولة في شؤونها الداخلية.</a:t>
            </a:r>
            <a:endParaRPr lang="en-US" dirty="0"/>
          </a:p>
          <a:p>
            <a:pPr lvl="0"/>
            <a:r>
              <a:rPr lang="ar-SA" dirty="0"/>
              <a:t>حق الدولة العثمانية في إغلاق مضيقي البسفور والدردنيل في وجه أية سفن حربية أجنبية.</a:t>
            </a:r>
            <a:endParaRPr lang="en-US" dirty="0"/>
          </a:p>
          <a:p>
            <a:pPr lvl="0"/>
            <a:r>
              <a:rPr lang="ar-SA" dirty="0"/>
              <a:t>حياد البحر الأسود فلا تسمح فيه بسفن حربية ولا تقام على شواطئه مؤسسات حربية.</a:t>
            </a:r>
            <a:endParaRPr lang="en-US" dirty="0"/>
          </a:p>
          <a:p>
            <a:pPr lvl="0"/>
            <a:r>
              <a:rPr lang="ar-SA" dirty="0"/>
              <a:t>حرية الملاحة في نهر الدانوب واستقلال ولايتيه (مولدافيا وولاشيا) تحت السيادة العثمانية.</a:t>
            </a:r>
            <a:endParaRPr lang="en-US" dirty="0"/>
          </a:p>
          <a:p>
            <a:pPr lvl="0"/>
            <a:r>
              <a:rPr lang="ar-SA" dirty="0"/>
              <a:t>استقلال الصرب تحت السيادة العثمانية، وللعثمانيين وضع حامية في أراضي الصرب.</a:t>
            </a:r>
            <a:endParaRPr lang="en-US" dirty="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الجيش الجديد </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بعد القضاء على الإنكشارية قرر محمود الثاني إنشاء جيش جديد مكون من 12.000 مقاتل من المجندين لمدة 12 سنة، يشكلون فرقاً عسكرية في سلاحي المشاة والفرسان، يقوده ساري عسكر (قائد عام) هو نفسه ناظر الحربية، واستعان بطاقم ضباط بروسي للإشراف على تدريب هذه القوات، وتحديث مصانع الأسلحة، وإعداد خرائط لمناطق الحدود يوضح عليها مناطق إنشاء القلاع والحصون، كما أرسل بعثات منتقاة من طلاب الكتاتيب الذين تلقوا تعليماً فنياً سريعاً أرسلهم إلى دول أوربا لتلقي العلوم الهندسية والطبية وغيرها من العلوم المطلوبة للجيش، وتم إعداد الكوادر الإدارية في مدارس خاصة بها تعلم اللغات الإنجليزية والفرنسية والعربية والتركية والتاريخ والجغرافيا والرياضيات، وهكذا اهتم محمود الثاني بالتعليم في قمته لخدمة المؤسسة العسكرية والإدارية للدولة ولم يهتم بالقاعدة. وتم تحديث البحرية العثمانية بخبرات إنجليزية أمريكية. وقد تأثر محمود الثاني بواليه على مصر محمد علي في التحديث.</a:t>
            </a:r>
            <a:endParaRPr lang="en-US" dirty="0"/>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ربط أرجاء الدولة بالسلطة المركزية</a:t>
            </a:r>
            <a:endParaRPr lang="ar-EG" dirty="0"/>
          </a:p>
        </p:txBody>
      </p:sp>
      <p:sp>
        <p:nvSpPr>
          <p:cNvPr id="3" name="Content Placeholder 2"/>
          <p:cNvSpPr>
            <a:spLocks noGrp="1"/>
          </p:cNvSpPr>
          <p:nvPr>
            <p:ph idx="1"/>
          </p:nvPr>
        </p:nvSpPr>
        <p:spPr/>
        <p:txBody>
          <a:bodyPr>
            <a:normAutofit lnSpcReduction="10000"/>
          </a:bodyPr>
          <a:lstStyle/>
          <a:p>
            <a:pPr algn="just"/>
            <a:r>
              <a:rPr lang="ar-SA" dirty="0"/>
              <a:t>وعمل محمود الثاني على ربط أرجاء الدولة بالسلطة المركزية بالبرق والبريد وخطوط السكة الحديد، وأنشأ جريدة "تقويم الوقائع" على نسق الوقائع المصرية، وقام بتحديث الإدارات تمهيداً لتحويلها على نظارات (وزارات) مثل الداخلية والخارجية والخزانة (المالية) وجمع قيادة النظارات تحت قيادة الصدر الأعظم على النسق الأوربي فجعل منه الوزير الأول (رئيس الوزراء) بعد أن كان نائباً عن السلطان وكان يتمتع بسلطات مطلقة، فقلص من سلطاته في النظام الجديد. وأنشأ محمود الثاني في عام 1838م مجلس الأحكام العالية لإعداد اللوائح الجديدة.</a:t>
            </a:r>
            <a:endParaRPr lang="en-US" dirty="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تقييم </a:t>
            </a:r>
            <a:r>
              <a:rPr lang="ar-SA" dirty="0" smtClean="0"/>
              <a:t>إصلاحات محمود الثاني</a:t>
            </a:r>
            <a:endParaRPr lang="ar-EG" dirty="0"/>
          </a:p>
        </p:txBody>
      </p:sp>
      <p:sp>
        <p:nvSpPr>
          <p:cNvPr id="3" name="Content Placeholder 2"/>
          <p:cNvSpPr>
            <a:spLocks noGrp="1"/>
          </p:cNvSpPr>
          <p:nvPr>
            <p:ph idx="1"/>
          </p:nvPr>
        </p:nvSpPr>
        <p:spPr/>
        <p:txBody>
          <a:bodyPr/>
          <a:lstStyle/>
          <a:p>
            <a:pPr algn="just"/>
            <a:r>
              <a:rPr lang="ar-SA" dirty="0"/>
              <a:t>لم تحقق إصلاحات محمود الثاني نجاحاً كبيراً لكونها جزئية ولارتباطها بالمؤسسة العسكرية، لكنها قضت على جانب كبير من المؤسسات الرجعية وفي مقدمتها الإنكشارية والطريقة البكتاشية طبقة الأعيان وأضعف سلطة حكام الأقاليم، فمهد الطريق أمام خلفائه لتكملة الإصلاح، وأوصى ابنه عبد المجيد أن يسير في طريق الإصلاح.</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خط شريف گلخانه (1839م):</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algn="just"/>
            <a:r>
              <a:rPr lang="ar-SA" dirty="0"/>
              <a:t>جاء خط شريف گلخانه خطوة أولى في سلسلة التنظيمات </a:t>
            </a:r>
            <a:r>
              <a:rPr lang="ar-SA" dirty="0" smtClean="0"/>
              <a:t>الخيرية</a:t>
            </a:r>
            <a:r>
              <a:rPr lang="ar-EG" baseline="30000" dirty="0"/>
              <a:t> </a:t>
            </a:r>
            <a:r>
              <a:rPr lang="ar-SA" dirty="0" smtClean="0"/>
              <a:t>على </a:t>
            </a:r>
            <a:r>
              <a:rPr lang="ar-SA" dirty="0"/>
              <a:t>طريق إصلاح الجهاز الإداري على النمط الأوربي، والحد من سلطة السلطان وجهازه الحاكم، وقد نجح الإصلاحيون في هذا الخط في الدمج بين التقاليد القديمة والنظم الأوربية الحديثة وبخاصة النظم والمبادئ التي نادت بها الثورة الفرنسية</a:t>
            </a:r>
            <a:r>
              <a:rPr lang="ar-SA" dirty="0" smtClean="0"/>
              <a:t>.</a:t>
            </a:r>
            <a:r>
              <a:rPr lang="ar-EG" dirty="0" smtClean="0"/>
              <a:t> </a:t>
            </a:r>
            <a:endParaRPr lang="en-US" dirty="0"/>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تضمن خط شريف گلخانه عدة مبادئ أهمها:</a:t>
            </a:r>
            <a:r>
              <a:rPr lang="en-US" dirty="0"/>
              <a:t/>
            </a:r>
            <a:br>
              <a:rPr lang="en-US" dirty="0"/>
            </a:br>
            <a:endParaRPr lang="ar-EG" dirty="0"/>
          </a:p>
        </p:txBody>
      </p:sp>
      <p:sp>
        <p:nvSpPr>
          <p:cNvPr id="3" name="Content Placeholder 2"/>
          <p:cNvSpPr>
            <a:spLocks noGrp="1"/>
          </p:cNvSpPr>
          <p:nvPr>
            <p:ph idx="1"/>
          </p:nvPr>
        </p:nvSpPr>
        <p:spPr/>
        <p:txBody>
          <a:bodyPr/>
          <a:lstStyle/>
          <a:p>
            <a:pPr lvl="0" algn="just"/>
            <a:r>
              <a:rPr lang="ar-SA" dirty="0"/>
              <a:t>المساواة بين جميع رعايا الدولة بصرف النظر عن الجنس أو الديانة، وتأمين أرواحهم وأملاكهم، وإلغاء حق ولاة الأقاليم في مصادرة الأملاك، وحق جميع الملل في علانية المحاكمات، وفق قوانين الدولة.</a:t>
            </a:r>
            <a:endParaRPr lang="en-US" dirty="0"/>
          </a:p>
          <a:p>
            <a:pPr lvl="0"/>
            <a:r>
              <a:rPr lang="ar-SA" dirty="0"/>
              <a:t>إلغاء نظام الالتزام وإيجاد نظام ضرائبي أكثر عدالة.</a:t>
            </a:r>
            <a:endParaRPr lang="en-US" dirty="0"/>
          </a:p>
          <a:p>
            <a:pPr algn="just"/>
            <a:r>
              <a:rPr lang="ar-SA" dirty="0"/>
              <a:t>إلغاء نظام الجندية القديم واستحداث نظام جديد يقوم على التجنيد لمدة لا تزيد عن خمس سنوات، وهو تأكيد لتفكيك المؤسسة العسكرية القديمة.</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أثار خط شريف گلخانه ردود أفعال متباينة</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أثار خط شريف گلخانه ردود أفعال متباينة على كافة المستويات داخلياً وخارجياً، فإذا كانت الدول الأوربية لاسيما بريطانيا وفرنسا قد استبشرت به للحفاظ على وحدة الدولة، واعتبرته خطوة على طريق المساواة بين رعايا الدولة المسلمين وغير المسلمين غير أنها انتقدت بقاء نظام الجزية معمولا به داخل الدولة، أما روسيا والنمسا فقد عملتا على عرقلة الإصلاحات. وفي الداخل لقيت الإصلاحات معارضة الطبقة العليا من الملتزمين المسلمين والمسيحيين في البلقان الذين تمتعوا بخصومات ضرائبية كبيرة في النظام القديم، لذا انتقدوا إلغاء النظم القديمة والمساواة في دفع الضرائب بشدة. وانعكس هذا الوضع على عملية جمع الضرائب فثارات العديد من </a:t>
            </a:r>
            <a:r>
              <a:rPr lang="ar-SA" dirty="0" smtClean="0"/>
              <a:t>الاضطرابات</a:t>
            </a:r>
            <a:r>
              <a:rPr lang="ar-EG" dirty="0" smtClean="0"/>
              <a:t>  . </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الخط الهمايوني (1856م):</a:t>
            </a:r>
            <a:r>
              <a:rPr lang="en-US" dirty="0"/>
              <a:t/>
            </a:r>
            <a:br>
              <a:rPr lang="en-US" dirty="0"/>
            </a:br>
            <a:endParaRPr lang="ar-EG" dirty="0"/>
          </a:p>
        </p:txBody>
      </p:sp>
      <p:sp>
        <p:nvSpPr>
          <p:cNvPr id="3" name="Content Placeholder 2"/>
          <p:cNvSpPr>
            <a:spLocks noGrp="1"/>
          </p:cNvSpPr>
          <p:nvPr>
            <p:ph idx="1"/>
          </p:nvPr>
        </p:nvSpPr>
        <p:spPr/>
        <p:txBody>
          <a:bodyPr>
            <a:normAutofit fontScale="85000" lnSpcReduction="20000"/>
          </a:bodyPr>
          <a:lstStyle/>
          <a:p>
            <a:pPr algn="just"/>
            <a:r>
              <a:rPr lang="ar-EG" dirty="0" smtClean="0"/>
              <a:t>الظروف التاريخية التى دعت غلى اصدار الخط الهمايوني : </a:t>
            </a:r>
          </a:p>
          <a:p>
            <a:pPr algn="just"/>
            <a:r>
              <a:rPr lang="ar-SA" dirty="0" smtClean="0"/>
              <a:t>ادعت </a:t>
            </a:r>
            <a:r>
              <a:rPr lang="ar-SA" dirty="0"/>
              <a:t>روسيا حمايتها لرعيا السلطان العثماني من الأرثوذكس – وهم يشكلون غالبية المسيحيين- وادعت فرنسا رعايتها للكاثوليك، في حين أن الاتفاقيات بين كلتا الدولتين والسلطان العثماني لم تنص على ذلك صراحة، ولما فشلت روسيا في إقناع بريطانيا باقتسام أملاك الدولة العثمانية باعتبارها رجل أوربا المريض حاولت الدخول من باب حماية الأرثوذكس والأماكن المقدسة، واستغلت الظروف الصعبة التي يمر بها السلطان العثماني لترغمه على التصديق على امتيازات جديدة لصالح هذه الملة، وهم السلطان العثماني سنة 1852م التصديق على بعض التنازلات للأرثوذكس، ومنها تسليمهم مفاتيح بيت لحم وبعض الأماكن المقدسة، لكن سفيري بريطانيا وفرنسا شجعاه على رفض مطالب روسيا، فأعلن القيصر الحرب على الدولة العثمانية، وهي الحرب المعروفة بحرب القرم 1853م.</a:t>
            </a:r>
            <a:endParaRPr lang="en-US" dirty="0"/>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أكد الخط الجديد على ما جاء في خط شريف گلخانه</a:t>
            </a:r>
            <a:endParaRPr lang="ar-EG" dirty="0"/>
          </a:p>
        </p:txBody>
      </p:sp>
      <p:sp>
        <p:nvSpPr>
          <p:cNvPr id="3" name="Content Placeholder 2"/>
          <p:cNvSpPr>
            <a:spLocks noGrp="1"/>
          </p:cNvSpPr>
          <p:nvPr>
            <p:ph idx="1"/>
          </p:nvPr>
        </p:nvSpPr>
        <p:spPr/>
        <p:txBody>
          <a:bodyPr>
            <a:normAutofit lnSpcReduction="10000"/>
          </a:bodyPr>
          <a:lstStyle/>
          <a:p>
            <a:pPr algn="just"/>
            <a:r>
              <a:rPr lang="ar-SA" dirty="0"/>
              <a:t>أطلق السلطان العثماني مرحلة ثانية من التنظيمات الخيرية ممثلة في الخط الهمايوني في 18 فبراير 1856م، أكد الخط الجديد على ما جاء في خط شريف گلخانه، وضحت التأثيرات الغربية في الخط الجديد أكبر من سابقه ونص على التعديلات بشكل أدق، إرضاءً للدول التي تدافع عن كيان الدولة العثمانية ضد الأطماع الروسية، فيما تراجعت التقاليد القديمة. أقر الخط الجديد عدم تطبيق عقوبة الإعدام على المرتدين عن الإسلام، وأقر الخدمة العسكرية على المسلمين وغير المسلمين، فلم يعد هناك مجال لجمع الجزية، وساوى بين مواطني الدولة العثمانية. </a:t>
            </a:r>
            <a:endParaRPr lang="en-US" dirty="0"/>
          </a:p>
          <a:p>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1018</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التخلص من الإنكشارية</vt:lpstr>
      <vt:lpstr>الجيش الجديد </vt:lpstr>
      <vt:lpstr>ربط أرجاء الدولة بالسلطة المركزية</vt:lpstr>
      <vt:lpstr>تقييم إصلاحات محمود الثاني</vt:lpstr>
      <vt:lpstr>خط شريف گلخانه (1839م): </vt:lpstr>
      <vt:lpstr>تضمن خط شريف گلخانه عدة مبادئ أهمها: </vt:lpstr>
      <vt:lpstr>أثار خط شريف گلخانه ردود أفعال متباينة</vt:lpstr>
      <vt:lpstr>الخط الهمايوني (1856م): </vt:lpstr>
      <vt:lpstr>أكد الخط الجديد على ما جاء في خط شريف گلخانه</vt:lpstr>
      <vt:lpstr>صلح باريس 1856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التخلص من الإنكشارية</dc:title>
  <dc:creator>m</dc:creator>
  <cp:lastModifiedBy>m</cp:lastModifiedBy>
  <cp:revision>4</cp:revision>
  <dcterms:created xsi:type="dcterms:W3CDTF">2015-12-14T06:39:43Z</dcterms:created>
  <dcterms:modified xsi:type="dcterms:W3CDTF">2015-12-19T15:54:07Z</dcterms:modified>
</cp:coreProperties>
</file>