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66" r:id="rId15"/>
    <p:sldId id="271" r:id="rId16"/>
    <p:sldId id="272"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3B93BDA-22C5-4BD6-99CD-5A033C0BF1E6}" type="datetimeFigureOut">
              <a:rPr lang="ar-EG" smtClean="0"/>
              <a:t>10/01/1437</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B7709A1-E439-453F-AC17-CE45C5E94521}" type="slidenum">
              <a:rPr lang="ar-EG" smtClean="0"/>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BB7709A1-E439-453F-AC17-CE45C5E94521}" type="slidenum">
              <a:rPr lang="ar-EG" smtClean="0"/>
              <a:t>8</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96EA54-22B4-469A-BF0C-8204F193B7C4}" type="datetimeFigureOut">
              <a:rPr lang="ar-EG" smtClean="0"/>
              <a:t>10/01/1437</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2019AC4A-58FE-4034-AE84-7C97CA4E286D}"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6EA54-22B4-469A-BF0C-8204F193B7C4}" type="datetimeFigureOut">
              <a:rPr lang="ar-EG" smtClean="0"/>
              <a:t>10/01/1437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6EA54-22B4-469A-BF0C-8204F193B7C4}" type="datetimeFigureOut">
              <a:rPr lang="ar-EG" smtClean="0"/>
              <a:t>10/01/1437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6EA54-22B4-469A-BF0C-8204F193B7C4}" type="datetimeFigureOut">
              <a:rPr lang="ar-EG" smtClean="0"/>
              <a:t>10/01/1437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96EA54-22B4-469A-BF0C-8204F193B7C4}" type="datetimeFigureOut">
              <a:rPr lang="ar-EG" smtClean="0"/>
              <a:t>10/01/1437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019AC4A-58FE-4034-AE84-7C97CA4E286D}"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96EA54-22B4-469A-BF0C-8204F193B7C4}" type="datetimeFigureOut">
              <a:rPr lang="ar-EG" smtClean="0"/>
              <a:t>10/01/1437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96EA54-22B4-469A-BF0C-8204F193B7C4}" type="datetimeFigureOut">
              <a:rPr lang="ar-EG" smtClean="0"/>
              <a:t>10/01/1437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96EA54-22B4-469A-BF0C-8204F193B7C4}" type="datetimeFigureOut">
              <a:rPr lang="ar-EG" smtClean="0"/>
              <a:t>10/01/1437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6EA54-22B4-469A-BF0C-8204F193B7C4}" type="datetimeFigureOut">
              <a:rPr lang="ar-EG" smtClean="0"/>
              <a:t>10/01/1437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96EA54-22B4-469A-BF0C-8204F193B7C4}" type="datetimeFigureOut">
              <a:rPr lang="ar-EG" smtClean="0"/>
              <a:t>10/01/1437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019AC4A-58FE-4034-AE84-7C97CA4E286D}"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96EA54-22B4-469A-BF0C-8204F193B7C4}" type="datetimeFigureOut">
              <a:rPr lang="ar-EG" smtClean="0"/>
              <a:t>10/01/1437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2019AC4A-58FE-4034-AE84-7C97CA4E286D}"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96EA54-22B4-469A-BF0C-8204F193B7C4}" type="datetimeFigureOut">
              <a:rPr lang="ar-EG" smtClean="0"/>
              <a:t>10/01/1437</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19AC4A-58FE-4034-AE84-7C97CA4E286D}"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خلفاء بايزيد والبعث العثماني من جديد </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algn="just"/>
            <a:r>
              <a:rPr lang="ar-SA" dirty="0"/>
              <a:t>وإذا كان القدر وحده قد حفظ آل عثمان من الهلاك وملكهم من الزوال لأمر قد قدر فإن الصراع بين أبناء بايزيد حول العرش استمر عقداً من الزمان (1403- 1413م) حتى تمكن محمد الأول (1413- 1421) من حسم الأمر وتولى العرش. ولم يسجل التاريخ لمحمد الأول سياسية توسعية نشطه، لكنه يكفيه أنه أعاد الأمور إلى نصابها، فأستعاد كثير من ملك آبائه وأجداده المسلوب وقمع الثورات وأعاد الأمن والهدوء إلى البلاد، وأعاد تنظيم الإمارة فهيأ الأمر لخلفائه من بعده ليتابعوا سياسة التوسع من جديد، واتخذ من غاليبولي عاصمة غربية وحلت أدرنه محل بروسة عاصمة شرقية ورئيسية للدولة.</a:t>
            </a:r>
            <a:r>
              <a:rPr lang="ar-SA" baseline="30000" dirty="0"/>
              <a:t>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القسطنطينية من أجمل مدن العالم</a:t>
            </a:r>
            <a:endParaRPr lang="ar-EG" dirty="0"/>
          </a:p>
        </p:txBody>
      </p:sp>
      <p:sp>
        <p:nvSpPr>
          <p:cNvPr id="3" name="Content Placeholder 2"/>
          <p:cNvSpPr>
            <a:spLocks noGrp="1"/>
          </p:cNvSpPr>
          <p:nvPr>
            <p:ph idx="1"/>
          </p:nvPr>
        </p:nvSpPr>
        <p:spPr/>
        <p:txBody>
          <a:bodyPr>
            <a:normAutofit/>
          </a:bodyPr>
          <a:lstStyle/>
          <a:p>
            <a:pPr algn="just"/>
            <a:r>
              <a:rPr lang="ar-SA" dirty="0"/>
              <a:t>تعد القسطنطينية من أجمل مدن العالم وأهمها، بناها الإمبراطور قنسطنطين الأول في مطلع القرن الرابع الميلادي لتكون معقلاً للمسيحية، لينهي ثلاثة قرون من الاضطهاد لأتباع عيسى عليه السلام، لذا فإن كثيراً من المؤرخين يتخذون من بنائها نهاية للعصور القديمة وبداية للعصور الوسطى، ويتخذون كذلك من سقوطها نهاية للعصور الوسطى وبداية للعصور الحديثة. وقد حاول المسلمون كثيراً الفوز بهذه المدينة منذ أيام الدولتين الأموية والعباسية ومروراً بدولة سلاجقة الروم وصولاً إلى الدولة العثمانية</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الإمبراطور قنسطنطين الحادي عشر</a:t>
            </a:r>
            <a:endParaRPr lang="ar-EG" dirty="0"/>
          </a:p>
        </p:txBody>
      </p:sp>
      <p:sp>
        <p:nvSpPr>
          <p:cNvPr id="3" name="Content Placeholder 2"/>
          <p:cNvSpPr>
            <a:spLocks noGrp="1"/>
          </p:cNvSpPr>
          <p:nvPr>
            <p:ph idx="1"/>
          </p:nvPr>
        </p:nvSpPr>
        <p:spPr/>
        <p:txBody>
          <a:bodyPr/>
          <a:lstStyle/>
          <a:p>
            <a:pPr algn="just"/>
            <a:r>
              <a:rPr lang="ar-SA" dirty="0"/>
              <a:t>أيقن الإمبراطور قنسطنطين الحادي عشر (1448- 1453م) أن عاصمته هي المستهدف من وراء استعدادات محمد الثاني، فبذل قصارى جهده في تحصينها. وقد بنيت القسطنطينية على مثلث أرضي محاط بالمياه من جانبين، في موقع حصين مرتفع يشرف على مضيق البسفور والقرن الذهبي وأحيطت بسور من جميع الجهات مزود بأبراج للحراسة </a:t>
            </a:r>
            <a:r>
              <a:rPr lang="ar-SA" dirty="0" smtClean="0"/>
              <a:t>والمراقبة</a:t>
            </a:r>
            <a:r>
              <a:rPr lang="ar-EG" dirty="0" smtClean="0"/>
              <a:t> 0</a:t>
            </a:r>
            <a:endParaRPr lang="en-US" dirty="0"/>
          </a:p>
          <a:p>
            <a:pPr algn="just"/>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بترميم أسوارها</a:t>
            </a:r>
            <a:endParaRPr lang="ar-EG" dirty="0"/>
          </a:p>
        </p:txBody>
      </p:sp>
      <p:sp>
        <p:nvSpPr>
          <p:cNvPr id="3" name="Content Placeholder 2"/>
          <p:cNvSpPr>
            <a:spLocks noGrp="1"/>
          </p:cNvSpPr>
          <p:nvPr>
            <p:ph idx="1"/>
          </p:nvPr>
        </p:nvSpPr>
        <p:spPr/>
        <p:txBody>
          <a:bodyPr>
            <a:normAutofit/>
          </a:bodyPr>
          <a:lstStyle/>
          <a:p>
            <a:pPr algn="just"/>
            <a:r>
              <a:rPr lang="ar-SA" dirty="0" smtClean="0"/>
              <a:t>قام الإمبراطور بترميم أسوارها، كما أحاط الأسوار المشرفة على الجانب البري من أرض البلقان بخندق يمنع المهاجمين من الوصول إلى السور، وأقام المتاريس، وجمع الأطعمة اللازمة لمدة طويلة في حالة الحصار، وجمع الأسلحة اللازمة للدفاع عن المدينة، كما أرسل إلى البابا نيقولا الخامس (1447- 1455م) يطلب منه المساعدة، فجاء الرد البابوي بضرورة توحيد الكنيستين (الكاثوليكية والأرثوذكسية) فاستجاب الإمبراطور وعقد الاجتماع في كنيسة أيا صوفيا، حيث تم توحيد الكنيستين، ولكن بقي هذا التوحيد أجوفاً فلم يلق تأييداً شعبياً لدى الطرفين.</a:t>
            </a:r>
            <a:r>
              <a:rPr lang="ar-SA" baseline="30000" dirty="0" smtClean="0"/>
              <a:t> </a:t>
            </a:r>
            <a:r>
              <a:rPr lang="ar-SA" dirty="0" smtClean="0"/>
              <a:t>  </a:t>
            </a:r>
            <a:endParaRPr lang="en-US" dirty="0" smtClean="0"/>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المواجهة </a:t>
            </a:r>
            <a:r>
              <a:rPr lang="ar-SA" dirty="0" smtClean="0"/>
              <a:t>العسكرية</a:t>
            </a:r>
            <a:endParaRPr lang="ar-EG" dirty="0"/>
          </a:p>
        </p:txBody>
      </p:sp>
      <p:sp>
        <p:nvSpPr>
          <p:cNvPr id="3" name="Content Placeholder 2"/>
          <p:cNvSpPr>
            <a:spLocks noGrp="1"/>
          </p:cNvSpPr>
          <p:nvPr>
            <p:ph idx="1"/>
          </p:nvPr>
        </p:nvSpPr>
        <p:spPr/>
        <p:txBody>
          <a:bodyPr/>
          <a:lstStyle/>
          <a:p>
            <a:pPr algn="just"/>
            <a:r>
              <a:rPr lang="ar-SA" dirty="0" smtClean="0"/>
              <a:t>أيقن السلطان العثماني أن لا مفر من المواجهة العسكرية، كما عجزت البحرية العثمانية عن تحقيق النصر على الأسطول البيزنطي في البسفور حتى 22 إبريل، وحالت السلسلة العملاقة دون دخول الأسطول العثماني القرن الذهبي. ومع عجز البحرية العثمانية عن صد السفن البيزنطية ومنعها من دخول البسفور عزل السلطان محمد الثاني قائد البحرية العثمانية بالطة أوغلي وعين مكانه حمزة باشا، وحاول الوزير خليل باشا أن يقنع السلطان بالعدول عن فتح القسطنطينية والاكتفاء من الغنيمة بمصالحة أهلها على الجزية، لكن السلطان أصر على استمرار الحصار حتى الفتح</a:t>
            </a:r>
            <a:r>
              <a:rPr lang="ar-SA" dirty="0" smtClean="0"/>
              <a:t>.</a:t>
            </a:r>
            <a:endParaRPr lang="en-US" dirty="0" smtClean="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لم يكن اليأس يعرف إلى قلب محمد الثاني </a:t>
            </a:r>
            <a:r>
              <a:rPr lang="ar-SA" dirty="0" smtClean="0"/>
              <a:t>طريقاً</a:t>
            </a:r>
            <a:endParaRPr lang="ar-EG" dirty="0"/>
          </a:p>
        </p:txBody>
      </p:sp>
      <p:sp>
        <p:nvSpPr>
          <p:cNvPr id="3" name="Content Placeholder 2"/>
          <p:cNvSpPr>
            <a:spLocks noGrp="1"/>
          </p:cNvSpPr>
          <p:nvPr>
            <p:ph idx="1"/>
          </p:nvPr>
        </p:nvSpPr>
        <p:spPr/>
        <p:txBody>
          <a:bodyPr/>
          <a:lstStyle/>
          <a:p>
            <a:pPr algn="just"/>
            <a:r>
              <a:rPr lang="ar-SA" dirty="0" smtClean="0"/>
              <a:t>لم يكن اليأس يعرف إلى قلب محمد الثاني طريقاً، فرسم مع أركان حربه خطة لنقل قطع من الأسطول من ميناء بكطاش إلى داخل القرن الذهبي مباشرة لمسافة ثلاثة أميال براً، تجرها الخيول تارة والقوات البرية تارة أخرى فوق كتل خشبية مدهونة بالشحم والزيت، فتمكن العثمانيون من نقل ثمانين سفينة في ليلة واحدة، فلما كان الصباح فوجئ أهالي المدينة والمدافعين عنها بالقوات العثمانية في الميناء.</a:t>
            </a:r>
            <a:r>
              <a:rPr lang="ar-SA" baseline="30000" dirty="0" smtClean="0"/>
              <a:t> ()</a:t>
            </a:r>
            <a:r>
              <a:rPr lang="ar-SA" dirty="0" smtClean="0"/>
              <a:t> وأمر السلطان ببراميل حديدية تجمع إلى بعضها وتمسك بشناكل لتشكل جسراً توضع عليه مشاية خشبية لعبور الجنود، وبذلك نجح في إدخال الجنود العثمانيين إلى الجزء الأضعف من السور واكتمل حصار المدينة براً وبحراً.</a:t>
            </a:r>
            <a:r>
              <a:rPr lang="en-US" dirty="0" smtClean="0"/>
              <a:t> </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تفوق العثمانيون</a:t>
            </a:r>
            <a:endParaRPr lang="ar-EG" dirty="0"/>
          </a:p>
        </p:txBody>
      </p:sp>
      <p:sp>
        <p:nvSpPr>
          <p:cNvPr id="3" name="Content Placeholder 2"/>
          <p:cNvSpPr>
            <a:spLocks noGrp="1"/>
          </p:cNvSpPr>
          <p:nvPr>
            <p:ph idx="1"/>
          </p:nvPr>
        </p:nvSpPr>
        <p:spPr/>
        <p:txBody>
          <a:bodyPr/>
          <a:lstStyle/>
          <a:p>
            <a:pPr algn="just"/>
            <a:r>
              <a:rPr lang="ar-SA" dirty="0" smtClean="0"/>
              <a:t>تفوق </a:t>
            </a:r>
            <a:r>
              <a:rPr lang="ar-SA" dirty="0" smtClean="0"/>
              <a:t>العثمانيون ومع نجاح قوات الانكشارية في فتح ثغرات عدة في السور بمساعدة المدفعية الثقيلة، أظهر الإمبراطور بسالة نادرة في الدفاع عن المدينة، وحاول أن يفتديها بالمال </a:t>
            </a:r>
            <a:r>
              <a:rPr lang="ar-SA" dirty="0" smtClean="0"/>
              <a:t>لكن </a:t>
            </a:r>
            <a:r>
              <a:rPr lang="ar-SA" dirty="0" smtClean="0"/>
              <a:t>السلطان العثماني أصر على تسليم المدينة مقابل تأمين أهلها وكنائسها، ولما تيقن الإمبراطور من سقوط المدينة اندفع في وسط الانكشارية فقتلوه، وبسقوط الإمبراطور في ساحة القتال عمت الفوضى أرجاء المدينة واستسلمت للقوات العثمانية.</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سلب ونهب</a:t>
            </a:r>
            <a:endParaRPr lang="ar-EG" dirty="0"/>
          </a:p>
        </p:txBody>
      </p:sp>
      <p:sp>
        <p:nvSpPr>
          <p:cNvPr id="3" name="Content Placeholder 2"/>
          <p:cNvSpPr>
            <a:spLocks noGrp="1"/>
          </p:cNvSpPr>
          <p:nvPr>
            <p:ph idx="1"/>
          </p:nvPr>
        </p:nvSpPr>
        <p:spPr/>
        <p:txBody>
          <a:bodyPr/>
          <a:lstStyle/>
          <a:p>
            <a:pPr algn="just"/>
            <a:r>
              <a:rPr lang="ar-SA" dirty="0" smtClean="0"/>
              <a:t>شهدت المدينة عقب الفتح عمليات سلب ونهب، كعادة العمليات العسكرية ضد المدن، لكن عندما دخل السلطان العثماني محمد الفاتح القسطنطينية أمر بوقف عمليات السلب والنهب، مخالفاً وعده لجنوده، وقرر أن يتخذ من القسطنطينية عاصمة له ولأولاده من بعده، وشهد مؤرخو أوربا بأن عمليات السلب والنهب والقتل التي تعرضت لها القسطنطينية على يد الحملة الصليبية الرابعة سنة 1204م كانت اشد وأخطر على المدينة من عمليات السلب والنهب التي تعرضت لهما على يد العثمانيين.</a:t>
            </a:r>
            <a:endParaRPr lang="en-US" dirty="0" smtClean="0"/>
          </a:p>
          <a:p>
            <a:pPr algn="just"/>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السلطان محمد الأول</a:t>
            </a:r>
            <a:endParaRPr lang="ar-EG" dirty="0"/>
          </a:p>
        </p:txBody>
      </p:sp>
      <p:sp>
        <p:nvSpPr>
          <p:cNvPr id="3" name="Content Placeholder 2"/>
          <p:cNvSpPr>
            <a:spLocks noGrp="1"/>
          </p:cNvSpPr>
          <p:nvPr>
            <p:ph idx="1"/>
          </p:nvPr>
        </p:nvSpPr>
        <p:spPr/>
        <p:txBody>
          <a:bodyPr/>
          <a:lstStyle/>
          <a:p>
            <a:pPr algn="just"/>
            <a:r>
              <a:rPr lang="ar-SA" dirty="0"/>
              <a:t>وكان السلطان محمد الأول محباً للأدب والفنون وحب الخير، فكان يرسل بصرةٍ إلى أمير مكة لتوزيعها على فقرائها بشكل سنوي، حتى غدت سنة لخلفائه من بعده، وعلى الرغم من موته المبكر عن عمر لم يتجاوز الثانية والأربعين إلا أنه وطد أركان دولته وقضى على الفتن.</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الخلاف حول العرش</a:t>
            </a:r>
            <a:endParaRPr lang="ar-EG" dirty="0"/>
          </a:p>
        </p:txBody>
      </p:sp>
      <p:sp>
        <p:nvSpPr>
          <p:cNvPr id="3" name="Content Placeholder 2"/>
          <p:cNvSpPr>
            <a:spLocks noGrp="1"/>
          </p:cNvSpPr>
          <p:nvPr>
            <p:ph idx="1"/>
          </p:nvPr>
        </p:nvSpPr>
        <p:spPr/>
        <p:txBody>
          <a:bodyPr/>
          <a:lstStyle/>
          <a:p>
            <a:pPr algn="just"/>
            <a:r>
              <a:rPr lang="ar-SA" dirty="0"/>
              <a:t>ومما لاشك فيه أن الخلاف حول العرش سنة غير صحية جديدة على الدولة العثمانية، لكنها استمرت وسيكون لها عواقب وخيمة في مستقبل الدولة. ويبدو أن وفاة بايزيد فجأة بسبب الغزو المغولي جعله يترك العرش بدون إعداد لمن سيخلفه من أبنائه، فكان الخلاف الذي استمر عقداً كاملاً من الزمان.</a:t>
            </a:r>
            <a:endParaRPr lang="en-US" dirty="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قلبت معركة أنقرة موازين القوى في البلقان</a:t>
            </a:r>
            <a:endParaRPr lang="ar-EG" dirty="0"/>
          </a:p>
        </p:txBody>
      </p:sp>
      <p:sp>
        <p:nvSpPr>
          <p:cNvPr id="3" name="Content Placeholder 2"/>
          <p:cNvSpPr>
            <a:spLocks noGrp="1"/>
          </p:cNvSpPr>
          <p:nvPr>
            <p:ph idx="1"/>
          </p:nvPr>
        </p:nvSpPr>
        <p:spPr/>
        <p:txBody>
          <a:bodyPr/>
          <a:lstStyle/>
          <a:p>
            <a:pPr algn="just"/>
            <a:r>
              <a:rPr lang="ar-SA" dirty="0"/>
              <a:t>قلبت معركة أنقرة 1402 موازين القوى في البلقان لصالح البيزنطيين الذين استغلوا الصراع على العرش العثماني، فأرغم الإمبراطور البيزنطي يوحنا السابع الأمير سليمان بن بايزيد على توقيع معاهدة مذلة سنة 1403م، مكنت الإمبراطور من العودة إلى القسطنطينية وأعادت له كثير من المدن حول العاصمة، وباستقرار الأمور في الدولة العثمانية شهدت العلاقات العثمانية البيزنطية هدوءاً نسبياً طوال عهد محمد الأول</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تولى السلطان مراد الثاني العرش (1421- 1451</a:t>
            </a:r>
            <a:endParaRPr lang="ar-EG" dirty="0"/>
          </a:p>
        </p:txBody>
      </p:sp>
      <p:sp>
        <p:nvSpPr>
          <p:cNvPr id="3" name="Content Placeholder 2"/>
          <p:cNvSpPr>
            <a:spLocks noGrp="1"/>
          </p:cNvSpPr>
          <p:nvPr>
            <p:ph idx="1"/>
          </p:nvPr>
        </p:nvSpPr>
        <p:spPr/>
        <p:txBody>
          <a:bodyPr>
            <a:normAutofit/>
          </a:bodyPr>
          <a:lstStyle/>
          <a:p>
            <a:r>
              <a:rPr lang="ar-SA" dirty="0"/>
              <a:t>تولى السلطان مراد الثاني العرش (1421- 1451) </a:t>
            </a:r>
            <a:r>
              <a:rPr lang="ar-EG" dirty="0" smtClean="0"/>
              <a:t> وبدأه ب</a:t>
            </a:r>
            <a:r>
              <a:rPr lang="ar-SA" dirty="0" smtClean="0"/>
              <a:t>الخلاف </a:t>
            </a:r>
            <a:r>
              <a:rPr lang="ar-SA" dirty="0"/>
              <a:t>بينه وبين الإمبراطور مانويل، وحاصر القسطنطينية حتى غدت قاب قوسين أو أدنى من قبضته، غير أن الإمبراطور أشعل الثورة في آسيا الصغرى لتشتيت قوة السلطان العثماني</a:t>
            </a:r>
            <a:r>
              <a:rPr lang="ar-SA" dirty="0" smtClean="0"/>
              <a:t>.</a:t>
            </a:r>
            <a:r>
              <a:rPr lang="ar-SA" dirty="0"/>
              <a:t> توجه السلطان مراد الثاني إلى آسيا الصغرى فخاض حروباً كبرى تمكن من حسمها لصالحه وضم إماراتها فيما عدا إمارة قرة مان، ثم عاد إلى البلقان وأرغم الإمبراطور في عام 1424م على توقيع معاهدة جديدة تنازل بمقتضاها عن المكاسب التي حصل عليها عقب معركة أنقره 1402م، واستولى على سالونيك في مارس 1430م.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وواجه مراد حلفاً صليبياً كبيراً</a:t>
            </a:r>
            <a:endParaRPr lang="ar-EG" dirty="0"/>
          </a:p>
        </p:txBody>
      </p:sp>
      <p:sp>
        <p:nvSpPr>
          <p:cNvPr id="3" name="Content Placeholder 2"/>
          <p:cNvSpPr>
            <a:spLocks noGrp="1"/>
          </p:cNvSpPr>
          <p:nvPr>
            <p:ph idx="1"/>
          </p:nvPr>
        </p:nvSpPr>
        <p:spPr/>
        <p:txBody>
          <a:bodyPr/>
          <a:lstStyle/>
          <a:p>
            <a:pPr algn="just"/>
            <a:r>
              <a:rPr lang="ar-SA" dirty="0"/>
              <a:t>وواجه مراد حلفاً صليبياً كبيراً دعا إليه البابا، تمكن هذا الحلف من إلحاق الهزيمة بالجيوش العثمانية وأسر محمود شلبي قائد الجيوش وزوج ابنة السلطان الذي اضطر لقبول صلح في 1444م لمدة عشر سنوات، أعاد بمقتضاه الأفلاق للمجر واعترف باستقلال الصرب وافتدى زوج ابنته بمبلغ ستين ألف دوقية.</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أنهى مراد الثاني حياته السياسية</a:t>
            </a:r>
            <a:endParaRPr lang="ar-EG" dirty="0"/>
          </a:p>
        </p:txBody>
      </p:sp>
      <p:sp>
        <p:nvSpPr>
          <p:cNvPr id="3" name="Content Placeholder 2"/>
          <p:cNvSpPr>
            <a:spLocks noGrp="1"/>
          </p:cNvSpPr>
          <p:nvPr>
            <p:ph idx="1"/>
          </p:nvPr>
        </p:nvSpPr>
        <p:spPr/>
        <p:txBody>
          <a:bodyPr/>
          <a:lstStyle/>
          <a:p>
            <a:pPr algn="just"/>
            <a:r>
              <a:rPr lang="ar-SA" dirty="0"/>
              <a:t>أنهى مراد الثاني حياته السياسية بنفسه في عام 1447م بعد أن آثر حياة الزهد والعزلة إثر فجيعته في موت ابنه الأكبر الأمير علاء فجأة، فتنازل عن العرش لابنه محمد وهو ابن أربعة عشر عاماً، ثم ذهب إلى مغنيسيا بآسيا الصغرى ليقضي بقية عمره في عزلة وخلوة تفرغ خلالها للعبادة </a:t>
            </a:r>
            <a:r>
              <a:rPr lang="ar-SA" dirty="0" smtClean="0"/>
              <a:t>والتأمل</a:t>
            </a:r>
            <a:r>
              <a:rPr lang="ar-EG" dirty="0" smtClean="0"/>
              <a:t> .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محمد الثاني (الفاتح) 1451- 1481م</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a:t>اعتلى محمد الثاني المعروف بمحمد الفاتح العرش بشكل نهائي بعد وفاة والده السلطان مراد الثاني في عام 1451م، ووضع نصب عينيه وصية والده بإتمام ما بدأه أجداده في أوربا بفتح العصمة البيزنطية وتحقيق الحلم الذي راود المسلمين منذ فترة طويلة، فعقد اتفاقيات سلام مع الدول الأوربية المجاورة والإمارات الواقعة على حدود الدولة العثمانية في آسيا الصغرى.</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a:t>
            </a:r>
            <a:r>
              <a:rPr lang="ar-EG" dirty="0" smtClean="0"/>
              <a:t>ناء </a:t>
            </a:r>
            <a:r>
              <a:rPr lang="ar-SA" dirty="0" smtClean="0"/>
              <a:t>قلعة الروميللي</a:t>
            </a:r>
            <a:endParaRPr lang="ar-EG" dirty="0"/>
          </a:p>
        </p:txBody>
      </p:sp>
      <p:sp>
        <p:nvSpPr>
          <p:cNvPr id="3" name="Content Placeholder 2"/>
          <p:cNvSpPr>
            <a:spLocks noGrp="1"/>
          </p:cNvSpPr>
          <p:nvPr>
            <p:ph idx="1"/>
          </p:nvPr>
        </p:nvSpPr>
        <p:spPr/>
        <p:txBody>
          <a:bodyPr>
            <a:normAutofit lnSpcReduction="10000"/>
          </a:bodyPr>
          <a:lstStyle/>
          <a:p>
            <a:pPr algn="just"/>
            <a:r>
              <a:rPr lang="ar-SA" dirty="0"/>
              <a:t>بدأ محمد الثاني يعد العدة للفتح الأكبر والأشهر في تاريخ الدولة العثمانية بتؤدة؛ فبنى قلعة عملاقة على مضيق البسفور بالقرب من أسوار </a:t>
            </a:r>
            <a:r>
              <a:rPr lang="ar-SA" dirty="0" smtClean="0"/>
              <a:t>القسطنطينيةعرفت </a:t>
            </a:r>
            <a:r>
              <a:rPr lang="ar-SA" dirty="0"/>
              <a:t>بقلعة الروميللي بلغ ارتفاعها اثنين وثمانين متراً مقابل القلعة التي بناها السلطان بايزيد في الجانب الأسيوي، لتشرفان على أضيق منطقة في البسفور، ولتتحكمان معاً في عبور السفن من هذا المضيق لمنع الإمدادات البحرية عن القسطنطينية، كما استعان محمد الفاتح بخبير مجري يدعى أوربان في بناء مدفع عملاق أطلق عليه المدفع السلطاني، إضافة إلى عدد من المدافع الحديثة الضخمة. كانت هذه المدافع ثقيلة تحتاج على مئات الثيران لجرها، كما عمل على تزويد الأسطول العثماني بعدد من السفن الحديثة، تحسباً للمواجهات البحرية، وفشلت جهود الإمبراطور البيزنطي في وقف بناء القلعة.</a:t>
            </a:r>
            <a:r>
              <a:rPr lang="en-US" dirty="0" smtClean="0"/>
              <a:t> </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1286</Words>
  <Application>Microsoft Office PowerPoint</Application>
  <PresentationFormat>On-screen Show (4:3)</PresentationFormat>
  <Paragraphs>33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خلفاء بايزيد والبعث العثماني من جديد  </vt:lpstr>
      <vt:lpstr>السلطان محمد الأول</vt:lpstr>
      <vt:lpstr>الخلاف حول العرش</vt:lpstr>
      <vt:lpstr>قلبت معركة أنقرة موازين القوى في البلقان</vt:lpstr>
      <vt:lpstr>تولى السلطان مراد الثاني العرش (1421- 1451</vt:lpstr>
      <vt:lpstr>وواجه مراد حلفاً صليبياً كبيراً</vt:lpstr>
      <vt:lpstr>أنهى مراد الثاني حياته السياسية</vt:lpstr>
      <vt:lpstr>محمد الثاني (الفاتح) 1451- 1481م </vt:lpstr>
      <vt:lpstr>بناء قلعة الروميللي</vt:lpstr>
      <vt:lpstr>القسطنطينية من أجمل مدن العالم</vt:lpstr>
      <vt:lpstr>الإمبراطور قنسطنطين الحادي عشر</vt:lpstr>
      <vt:lpstr>بترميم أسوارها</vt:lpstr>
      <vt:lpstr>المواجهة العسكرية</vt:lpstr>
      <vt:lpstr>لم يكن اليأس يعرف إلى قلب محمد الثاني طريقاً</vt:lpstr>
      <vt:lpstr>تفوق العثمانيون</vt:lpstr>
      <vt:lpstr>عمليات سلب ونهب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خلفاء بايزيد والبعث العثماني من جديد</dc:title>
  <dc:creator>m</dc:creator>
  <cp:lastModifiedBy>m</cp:lastModifiedBy>
  <cp:revision>4</cp:revision>
  <dcterms:created xsi:type="dcterms:W3CDTF">2015-10-23T17:43:03Z</dcterms:created>
  <dcterms:modified xsi:type="dcterms:W3CDTF">2015-10-23T18:06:05Z</dcterms:modified>
</cp:coreProperties>
</file>