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59" r:id="rId3"/>
    <p:sldId id="260" r:id="rId4"/>
    <p:sldId id="261" r:id="rId5"/>
    <p:sldId id="262" r:id="rId6"/>
    <p:sldId id="263" r:id="rId7"/>
    <p:sldId id="266" r:id="rId8"/>
    <p:sldId id="267" r:id="rId9"/>
    <p:sldId id="264" r:id="rId10"/>
    <p:sldId id="265"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101" d="100"/>
          <a:sy n="101" d="100"/>
        </p:scale>
        <p:origin x="-2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DE31B2BB-D259-457E-B308-90B8DE83F644}" type="datetimeFigureOut">
              <a:rPr lang="ar-EG" smtClean="0"/>
              <a:pPr/>
              <a:t>08/08/1441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779383D-E74F-4089-8846-D94CAD8C9F32}"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DE31B2BB-D259-457E-B308-90B8DE83F644}" type="datetimeFigureOut">
              <a:rPr lang="ar-EG" smtClean="0"/>
              <a:pPr/>
              <a:t>08/08/1441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779383D-E74F-4089-8846-D94CAD8C9F32}"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DE31B2BB-D259-457E-B308-90B8DE83F644}" type="datetimeFigureOut">
              <a:rPr lang="ar-EG" smtClean="0"/>
              <a:pPr/>
              <a:t>08/08/1441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779383D-E74F-4089-8846-D94CAD8C9F32}"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DE31B2BB-D259-457E-B308-90B8DE83F644}" type="datetimeFigureOut">
              <a:rPr lang="ar-EG" smtClean="0"/>
              <a:pPr/>
              <a:t>08/08/1441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779383D-E74F-4089-8846-D94CAD8C9F32}"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E31B2BB-D259-457E-B308-90B8DE83F644}" type="datetimeFigureOut">
              <a:rPr lang="ar-EG" smtClean="0"/>
              <a:pPr/>
              <a:t>08/08/1441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779383D-E74F-4089-8846-D94CAD8C9F32}"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DE31B2BB-D259-457E-B308-90B8DE83F644}" type="datetimeFigureOut">
              <a:rPr lang="ar-EG" smtClean="0"/>
              <a:pPr/>
              <a:t>08/08/1441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F779383D-E74F-4089-8846-D94CAD8C9F32}"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DE31B2BB-D259-457E-B308-90B8DE83F644}" type="datetimeFigureOut">
              <a:rPr lang="ar-EG" smtClean="0"/>
              <a:pPr/>
              <a:t>08/08/1441</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F779383D-E74F-4089-8846-D94CAD8C9F32}"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DE31B2BB-D259-457E-B308-90B8DE83F644}" type="datetimeFigureOut">
              <a:rPr lang="ar-EG" smtClean="0"/>
              <a:pPr/>
              <a:t>08/08/1441</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F779383D-E74F-4089-8846-D94CAD8C9F32}"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E31B2BB-D259-457E-B308-90B8DE83F644}" type="datetimeFigureOut">
              <a:rPr lang="ar-EG" smtClean="0"/>
              <a:pPr/>
              <a:t>08/08/1441</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F779383D-E74F-4089-8846-D94CAD8C9F32}"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E31B2BB-D259-457E-B308-90B8DE83F644}" type="datetimeFigureOut">
              <a:rPr lang="ar-EG" smtClean="0"/>
              <a:pPr/>
              <a:t>08/08/1441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F779383D-E74F-4089-8846-D94CAD8C9F32}"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E31B2BB-D259-457E-B308-90B8DE83F644}" type="datetimeFigureOut">
              <a:rPr lang="ar-EG" smtClean="0"/>
              <a:pPr/>
              <a:t>08/08/1441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F779383D-E74F-4089-8846-D94CAD8C9F32}"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E31B2BB-D259-457E-B308-90B8DE83F644}" type="datetimeFigureOut">
              <a:rPr lang="ar-EG" smtClean="0"/>
              <a:pPr/>
              <a:t>08/08/1441</a:t>
            </a:fld>
            <a:endParaRPr lang="ar-EG"/>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779383D-E74F-4089-8846-D94CAD8C9F32}"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EG" sz="4000" b="1" smtClean="0"/>
              <a:t>محاضرة </a:t>
            </a:r>
            <a:r>
              <a:rPr lang="ar-SA" sz="4000" b="1" smtClean="0"/>
              <a:t>الحياة </a:t>
            </a:r>
            <a:r>
              <a:rPr lang="ar-SA" sz="4000" b="1" dirty="0" smtClean="0"/>
              <a:t>الاقتصادية في مصر الفرعونية</a:t>
            </a:r>
            <a:endParaRPr lang="en-US" sz="4000" dirty="0">
              <a:cs typeface="PT Bold Heading" pitchFamily="2" charset="-78"/>
            </a:endParaRPr>
          </a:p>
        </p:txBody>
      </p:sp>
      <p:sp>
        <p:nvSpPr>
          <p:cNvPr id="3" name="عنوان فرعي 2"/>
          <p:cNvSpPr>
            <a:spLocks noGrp="1"/>
          </p:cNvSpPr>
          <p:nvPr>
            <p:ph type="subTitle" idx="1"/>
          </p:nvPr>
        </p:nvSpPr>
        <p:spPr>
          <a:xfrm>
            <a:off x="1371600" y="3886200"/>
            <a:ext cx="6400800" cy="1185874"/>
          </a:xfrm>
        </p:spPr>
        <p:style>
          <a:lnRef idx="1">
            <a:schemeClr val="accent4"/>
          </a:lnRef>
          <a:fillRef idx="2">
            <a:schemeClr val="accent4"/>
          </a:fillRef>
          <a:effectRef idx="1">
            <a:schemeClr val="accent4"/>
          </a:effectRef>
          <a:fontRef idx="minor">
            <a:schemeClr val="dk1"/>
          </a:fontRef>
        </p:style>
        <p:txBody>
          <a:bodyPr/>
          <a:lstStyle/>
          <a:p>
            <a:r>
              <a:rPr lang="ar-EG" sz="2800" dirty="0" smtClean="0">
                <a:cs typeface="PT Bold Heading" pitchFamily="2" charset="-78"/>
              </a:rPr>
              <a:t>الفرقة الثالثة: قسم التاريخ شعبة الآثار</a:t>
            </a:r>
          </a:p>
          <a:p>
            <a:r>
              <a:rPr lang="ar-EG" sz="1800" dirty="0" smtClean="0">
                <a:cs typeface="PT Bold Heading" pitchFamily="2" charset="-78"/>
              </a:rPr>
              <a:t>مقرر: حضارة مصر القديمة نظم</a:t>
            </a:r>
          </a:p>
          <a:p>
            <a:r>
              <a:rPr lang="ar-EG" sz="1800" dirty="0" smtClean="0">
                <a:cs typeface="PT Bold Heading" pitchFamily="2" charset="-78"/>
              </a:rPr>
              <a:t>د. جيهان شيخ العرب</a:t>
            </a:r>
            <a:endParaRPr lang="ar-EG" sz="2000" dirty="0">
              <a:cs typeface="PT Bold Heading"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ar-EG" dirty="0" smtClean="0"/>
              <a:t>للاستزادة: راجع المراجع التالية:</a:t>
            </a:r>
            <a:endParaRPr lang="ar-EG"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ar-SA" dirty="0" smtClean="0"/>
              <a:t>ـ </a:t>
            </a:r>
            <a:r>
              <a:rPr lang="ar-SA" b="1" dirty="0" smtClean="0"/>
              <a:t>عبد المنعم أبو بكر:</a:t>
            </a:r>
            <a:r>
              <a:rPr lang="ar-SA" dirty="0" smtClean="0"/>
              <a:t> (الصناعات) في تاريخ الحضارة المصرية (العصر الفرعوني)، المجلد الأول,القاهرة.</a:t>
            </a:r>
            <a:endParaRPr lang="en-US" dirty="0" smtClean="0"/>
          </a:p>
          <a:p>
            <a:r>
              <a:rPr lang="ar-SA" dirty="0" smtClean="0"/>
              <a:t>ـ </a:t>
            </a:r>
            <a:r>
              <a:rPr lang="ar-SA" b="1" dirty="0" smtClean="0"/>
              <a:t>نجيب ميخائيل:</a:t>
            </a:r>
            <a:r>
              <a:rPr lang="ar-SA" dirty="0" smtClean="0"/>
              <a:t> (الزراعة) في تاريخ الحضارة المصرية (العصر الفرعوني)، المجلد الأول,القاهرة.</a:t>
            </a:r>
            <a:endParaRPr lang="en-US" dirty="0" smtClean="0"/>
          </a:p>
          <a:p>
            <a:r>
              <a:rPr lang="ar-SA" dirty="0" smtClean="0"/>
              <a:t>ـ </a:t>
            </a:r>
            <a:r>
              <a:rPr lang="ar-SA" b="1" dirty="0" smtClean="0"/>
              <a:t>أمين عبد الفتاح عامر</a:t>
            </a:r>
            <a:r>
              <a:rPr lang="ar-SA" dirty="0" smtClean="0"/>
              <a:t>: الحضارة المصرية القديمة(1) </a:t>
            </a:r>
            <a:r>
              <a:rPr lang="ar-SA" dirty="0" err="1" smtClean="0"/>
              <a:t>و</a:t>
            </a:r>
            <a:r>
              <a:rPr lang="ar-SA" dirty="0" smtClean="0"/>
              <a:t>(2)، مكتبة الرشد، 2005.</a:t>
            </a:r>
            <a:endParaRPr lang="en-US" dirty="0" smtClean="0"/>
          </a:p>
          <a:p>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ar-SA" b="1" dirty="0" smtClean="0"/>
              <a:t>أولا: الزراعة</a:t>
            </a:r>
            <a:r>
              <a:rPr lang="ar-EG" b="1" dirty="0" smtClean="0"/>
              <a:t>:</a:t>
            </a:r>
            <a:r>
              <a:rPr lang="ar-SA" dirty="0" smtClean="0"/>
              <a:t>	</a:t>
            </a:r>
            <a:endParaRPr lang="en-US"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r>
              <a:rPr lang="ar-SA" b="1" dirty="0" smtClean="0"/>
              <a:t>أولا: الزراعة</a:t>
            </a:r>
            <a:r>
              <a:rPr lang="ar-EG" b="1" dirty="0" smtClean="0"/>
              <a:t>:</a:t>
            </a:r>
          </a:p>
          <a:p>
            <a:pPr>
              <a:buNone/>
            </a:pPr>
            <a:r>
              <a:rPr lang="ar-SA" dirty="0" smtClean="0"/>
              <a:t> ولقد كانت الزراعة المورد الذي أكسب مصر حضارتها , وقد ترعرعت قبل العصر التاريخي بزمن بعيد, فمهدت الأرض وأعدت للزراعة منذ عصور موغلة في القدم كما عمل المصريون على شق شبكة من القنوات والترع يسهرون على صيانتها اتقاء شر الفيضان المرتفع الذي كان يعنى الدمار بالنسبة لهم</a:t>
            </a:r>
            <a:endParaRPr lang="ar-EG" dirty="0" smtClean="0"/>
          </a:p>
          <a:p>
            <a:pPr>
              <a:buNone/>
            </a:pPr>
            <a:r>
              <a:rPr lang="ar-SA" dirty="0" smtClean="0"/>
              <a:t>وكانت عملية الزراعة تمر بعدة مراحل هي :</a:t>
            </a:r>
            <a:endParaRPr lang="en-US" dirty="0" smtClean="0"/>
          </a:p>
          <a:p>
            <a:pPr lvl="0"/>
            <a:r>
              <a:rPr lang="ar-SA" b="1" dirty="0" smtClean="0"/>
              <a:t>مرحلة حرث الأرض</a:t>
            </a:r>
            <a:r>
              <a:rPr lang="ar-EG" b="1" dirty="0" smtClean="0"/>
              <a:t>.</a:t>
            </a:r>
          </a:p>
          <a:p>
            <a:r>
              <a:rPr lang="ar-SA" b="1" dirty="0" smtClean="0"/>
              <a:t>مرحلة بذر البذور</a:t>
            </a:r>
            <a:r>
              <a:rPr lang="ar-EG" b="1" dirty="0" smtClean="0"/>
              <a:t>.</a:t>
            </a:r>
            <a:endParaRPr lang="en-US" dirty="0" smtClean="0"/>
          </a:p>
          <a:p>
            <a:r>
              <a:rPr lang="ar-SA" b="1" dirty="0" smtClean="0"/>
              <a:t>مرحلة الحصاد</a:t>
            </a:r>
            <a:r>
              <a:rPr lang="ar-EG" b="1" dirty="0" smtClean="0"/>
              <a:t>.</a:t>
            </a:r>
            <a:endParaRPr lang="en-US" dirty="0" smtClean="0"/>
          </a:p>
          <a:p>
            <a:r>
              <a:rPr lang="ar-SA" b="1" dirty="0" smtClean="0"/>
              <a:t>مرحلة التذرية</a:t>
            </a:r>
            <a:r>
              <a:rPr lang="ar-EG" b="1" dirty="0" smtClean="0"/>
              <a:t>.</a:t>
            </a:r>
            <a:endParaRPr lang="en-US" dirty="0" smtClean="0"/>
          </a:p>
          <a:p>
            <a:r>
              <a:rPr lang="ar-SA" b="1" dirty="0" smtClean="0"/>
              <a:t>مرحلة حفظ المحصول</a:t>
            </a:r>
            <a:r>
              <a:rPr lang="ar-EG" b="1" dirty="0" smtClean="0"/>
              <a:t>.</a:t>
            </a:r>
            <a:endParaRPr lang="en-US" dirty="0" smtClean="0"/>
          </a:p>
          <a:p>
            <a:pPr lvl="0"/>
            <a:endParaRPr lang="en-US" dirty="0" smtClean="0"/>
          </a:p>
          <a:p>
            <a:pPr>
              <a:buNone/>
            </a:pPr>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ar-EG" b="1" dirty="0" smtClean="0"/>
              <a:t>تابع </a:t>
            </a:r>
            <a:r>
              <a:rPr lang="ar-SA" b="1" dirty="0" smtClean="0"/>
              <a:t>أولا: الزراعة</a:t>
            </a:r>
            <a:r>
              <a:rPr lang="ar-EG" b="1" dirty="0" smtClean="0"/>
              <a:t>:</a:t>
            </a:r>
            <a:r>
              <a:rPr lang="ar-SA" dirty="0" smtClean="0"/>
              <a:t>	</a:t>
            </a:r>
            <a:endParaRPr lang="en-US" dirty="0"/>
          </a:p>
        </p:txBody>
      </p:sp>
      <p:sp>
        <p:nvSpPr>
          <p:cNvPr id="3" name="عنصر نائب للمحتوى 2"/>
          <p:cNvSpPr>
            <a:spLocks noGrp="1"/>
          </p:cNvSpPr>
          <p:nvPr>
            <p:ph idx="1"/>
          </p:nvPr>
        </p:nvSpPr>
        <p:spPr>
          <a:xfrm>
            <a:off x="428596" y="1571612"/>
            <a:ext cx="8229600" cy="4525963"/>
          </a:xfrm>
        </p:spPr>
        <p:style>
          <a:lnRef idx="1">
            <a:schemeClr val="accent5"/>
          </a:lnRef>
          <a:fillRef idx="2">
            <a:schemeClr val="accent5"/>
          </a:fillRef>
          <a:effectRef idx="1">
            <a:schemeClr val="accent5"/>
          </a:effectRef>
          <a:fontRef idx="minor">
            <a:schemeClr val="dk1"/>
          </a:fontRef>
        </p:style>
        <p:txBody>
          <a:bodyPr>
            <a:normAutofit/>
          </a:bodyPr>
          <a:lstStyle/>
          <a:p>
            <a:r>
              <a:rPr lang="ar-SA" b="1" dirty="0" smtClean="0"/>
              <a:t>تربية الحيوانات</a:t>
            </a:r>
            <a:r>
              <a:rPr lang="ar-EG" b="1" dirty="0" smtClean="0"/>
              <a:t>:</a:t>
            </a:r>
          </a:p>
          <a:p>
            <a:pPr>
              <a:buNone/>
            </a:pPr>
            <a:r>
              <a:rPr lang="ar-EG" dirty="0" smtClean="0"/>
              <a:t>   </a:t>
            </a:r>
            <a:r>
              <a:rPr lang="ar-SA" dirty="0" smtClean="0"/>
              <a:t>تزخر نقوش المقابر المصرية منذ أقدم العصور حتى أواخر عصر الأسرات بمناظر متنوعة تمثل حياة الماشية وتربيتها وصيد الطيور والرياضيات المتصلة بذلك كله مما يشير إشارة واضحة إلى عناية المصري بالحيوان التي بلغت في مرحلة من المراحل حد التقديس لبعض أنواعه</a:t>
            </a:r>
            <a:r>
              <a:rPr lang="ar-EG" dirty="0" smtClean="0"/>
              <a:t> .</a:t>
            </a:r>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a:bodyPr>
          <a:lstStyle/>
          <a:p>
            <a:r>
              <a:rPr lang="ar-EG" b="1" dirty="0" smtClean="0"/>
              <a:t>تابع </a:t>
            </a:r>
            <a:r>
              <a:rPr lang="ar-SA" b="1" dirty="0" smtClean="0"/>
              <a:t>أولا: الزراعة</a:t>
            </a:r>
            <a:r>
              <a:rPr lang="ar-EG" b="1" dirty="0" smtClean="0"/>
              <a:t>:</a:t>
            </a:r>
            <a:r>
              <a:rPr lang="ar-SA" dirty="0" smtClean="0"/>
              <a:t>	</a:t>
            </a:r>
            <a:endParaRPr lang="en-US" dirty="0" smtClean="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r>
              <a:rPr lang="ar-SA" b="1" dirty="0" smtClean="0"/>
              <a:t>ـ الـرعـاة:</a:t>
            </a:r>
            <a:r>
              <a:rPr lang="ar-SA" dirty="0" smtClean="0"/>
              <a:t> </a:t>
            </a:r>
            <a:endParaRPr lang="en-US" dirty="0" smtClean="0"/>
          </a:p>
          <a:p>
            <a:r>
              <a:rPr lang="ar-SA" dirty="0" smtClean="0"/>
              <a:t>  أما الرعاة فكان لهم شكل خاص يميزهم عن غيرهم فقد كانوا أقرب إلى المتوحشين منهم إلى المدنيين يقصون شعورهم بشكل غير منتظم ويطلقون شواربهم ولحاهم ويسيرون عراه في أغلب الأمر أو يستترون </a:t>
            </a:r>
            <a:r>
              <a:rPr lang="ar-SA" dirty="0" err="1" smtClean="0"/>
              <a:t>بنقبه</a:t>
            </a:r>
            <a:r>
              <a:rPr lang="ar-SA" dirty="0" smtClean="0"/>
              <a:t> من القش </a:t>
            </a:r>
            <a:r>
              <a:rPr lang="ar-SA" dirty="0" err="1" smtClean="0"/>
              <a:t>المضفور</a:t>
            </a:r>
            <a:r>
              <a:rPr lang="ar-SA" dirty="0" smtClean="0"/>
              <a:t> لا تكاد تغطى عوراتهم.</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ar-SA" b="1" dirty="0" smtClean="0"/>
              <a:t>ثانيا: الصناعة</a:t>
            </a:r>
            <a:endParaRPr lang="en-US"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ar-SA" dirty="0" smtClean="0"/>
              <a:t>لقد استغل المصري القديم المواد التي قدمتها له بيئته, فقد عرف خصائصها ومميزاتها وفوائدها، كما أنه بكده واجتهاده استطاع أن يصل باستمرار إلى أفضل الطرق التي تستخدم فيها هذه المواد وأن يكيف هذه الطرق بما </a:t>
            </a:r>
            <a:r>
              <a:rPr lang="ar-SA" dirty="0" err="1" smtClean="0"/>
              <a:t>يلائمه</a:t>
            </a:r>
            <a:r>
              <a:rPr lang="ar-SA" dirty="0" smtClean="0"/>
              <a:t>. ولم يقف الصانع المصري جامدا, بل يتضح تماما أنه كثيرا ما أدخل التعديلات الكثيرة على صناعاته ,ووصل إليها بالمران وأحيانا أخرى بمحاولة تطبيق ما تبينه من أساليب أخرى أجنبية سرعان ما فهم سرها ولا </a:t>
            </a:r>
            <a:r>
              <a:rPr lang="ar-SA" dirty="0" err="1" smtClean="0"/>
              <a:t>يلبث</a:t>
            </a:r>
            <a:r>
              <a:rPr lang="ar-SA" dirty="0" smtClean="0"/>
              <a:t> أن يكيفها ويضفى عليها من براعته وجهده</a:t>
            </a:r>
            <a:r>
              <a:rPr lang="ar-EG" dirty="0" smtClean="0"/>
              <a:t> .</a:t>
            </a:r>
          </a:p>
          <a:p>
            <a:pPr>
              <a:buNone/>
            </a:pPr>
            <a:endParaRPr lang="ar-EG" sz="3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pPr lvl="0"/>
            <a:r>
              <a:rPr lang="ar-EG" b="1" dirty="0" smtClean="0"/>
              <a:t>تابع </a:t>
            </a:r>
            <a:r>
              <a:rPr lang="ar-SA" b="1" dirty="0" smtClean="0"/>
              <a:t>ثانيا: الصناعة</a:t>
            </a:r>
            <a:endParaRPr lang="ar-EG"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lvl="0"/>
            <a:r>
              <a:rPr lang="ar-EG" b="1" dirty="0" smtClean="0"/>
              <a:t>1) </a:t>
            </a:r>
            <a:r>
              <a:rPr lang="ar-SA" b="1" dirty="0" smtClean="0"/>
              <a:t>صناعة البردي:</a:t>
            </a:r>
            <a:endParaRPr lang="ar-EG" b="1" dirty="0" smtClean="0"/>
          </a:p>
          <a:p>
            <a:pPr lvl="0">
              <a:buNone/>
            </a:pPr>
            <a:r>
              <a:rPr lang="ar-SA" dirty="0" smtClean="0"/>
              <a:t> كان نبات البردي ينمو بكثرة في مستنقعات الدلتا في العصور القديمة, وكان يمثل عنصرا مهما للغاية, إذ أنه أدخل في صناعات كثيرة </a:t>
            </a:r>
            <a:r>
              <a:rPr lang="ar-SA" dirty="0" err="1" smtClean="0"/>
              <a:t>م</a:t>
            </a:r>
            <a:r>
              <a:rPr lang="ar-EG" dirty="0" err="1" smtClean="0"/>
              <a:t>نها</a:t>
            </a:r>
            <a:r>
              <a:rPr lang="ar-SA" dirty="0" smtClean="0"/>
              <a:t>: </a:t>
            </a:r>
            <a:r>
              <a:rPr lang="ar-SA" dirty="0" err="1" smtClean="0"/>
              <a:t>ـ</a:t>
            </a:r>
            <a:r>
              <a:rPr lang="ar-SA" dirty="0" smtClean="0"/>
              <a:t> بناء الأكواخ وعمل القوارب والحصر والسلال والحبال والنعال.</a:t>
            </a:r>
            <a:endParaRPr lang="ar-EG" dirty="0" smtClean="0"/>
          </a:p>
          <a:p>
            <a:r>
              <a:rPr lang="ar-SA" b="1" dirty="0" smtClean="0"/>
              <a:t>(2) صناعة نسيج الكتان:</a:t>
            </a:r>
            <a:r>
              <a:rPr lang="ar-EG" b="1" dirty="0" smtClean="0"/>
              <a:t> </a:t>
            </a:r>
            <a:r>
              <a:rPr lang="ar-SA" dirty="0" smtClean="0"/>
              <a:t>وهو يلي البردي في الأهمية , وقد وجد في مصر منذ أقدم العصور , ووجد بوفرة في مصر بسبب وفرة المياه اللازمة لنمو هذا النبات.</a:t>
            </a:r>
            <a:endParaRPr lang="en-US" dirty="0" smtClean="0"/>
          </a:p>
          <a:p>
            <a:endParaRPr lang="en-US" dirty="0" smtClean="0"/>
          </a:p>
          <a:p>
            <a:pPr lvl="0">
              <a:buNone/>
            </a:pPr>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EG" b="1" dirty="0" smtClean="0"/>
              <a:t>تابع </a:t>
            </a:r>
            <a:r>
              <a:rPr lang="ar-SA" b="1" dirty="0" smtClean="0"/>
              <a:t>ثانيا: الصناعة</a:t>
            </a:r>
            <a:endParaRPr lang="ar-EG" dirty="0"/>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r>
              <a:rPr lang="ar-SA" b="1" dirty="0" smtClean="0"/>
              <a:t>(3) صناعة الجلود:</a:t>
            </a:r>
            <a:r>
              <a:rPr lang="ar-EG" b="1" dirty="0" smtClean="0"/>
              <a:t> </a:t>
            </a:r>
            <a:r>
              <a:rPr lang="ar-SA" dirty="0" smtClean="0"/>
              <a:t>استخدمت الجلود في الصناعة منذ أقدم العصور وكانت الجلود المستعملة لا ينزع عنها شعرها الجميل مثل جلود الفهود أو الحيوانات التي كان جلدها أقرب إلى الفراء.</a:t>
            </a:r>
            <a:endParaRPr lang="en-US" dirty="0" smtClean="0"/>
          </a:p>
          <a:p>
            <a:r>
              <a:rPr lang="ar-SA" b="1" dirty="0" smtClean="0"/>
              <a:t>(4) الصناعات الخشبية:</a:t>
            </a:r>
            <a:r>
              <a:rPr lang="ar-EG" b="1" dirty="0" smtClean="0"/>
              <a:t> </a:t>
            </a:r>
            <a:r>
              <a:rPr lang="ar-SA" dirty="0" smtClean="0"/>
              <a:t>لم تعرف مصر الأنواع الجيدة من الأخشاب حتى أن بعض الأنواع المتوسطة كان يحافظ عليها بشدة , وأهم الأنواع التي كانت شائعة في مصر هي ( الجميز والنخيل والدوم والأثل </a:t>
            </a:r>
            <a:r>
              <a:rPr lang="ar-SA" dirty="0" err="1" smtClean="0"/>
              <a:t>والسنط</a:t>
            </a:r>
            <a:r>
              <a:rPr lang="ar-SA" dirty="0" smtClean="0"/>
              <a:t>) وكلها أنواع غير جيدة. أما الأخشاب الجيدة مثل أخشاب الأرز كانت تستورد من لبنان.</a:t>
            </a:r>
            <a:endParaRPr lang="en-US" dirty="0" smtClean="0"/>
          </a:p>
          <a:p>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EG" b="1" dirty="0" smtClean="0"/>
              <a:t>تابع </a:t>
            </a:r>
            <a:r>
              <a:rPr lang="ar-SA" b="1" dirty="0" smtClean="0"/>
              <a:t>ثانيا: الصناعة</a:t>
            </a:r>
            <a:endParaRPr lang="ar-EG"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r>
              <a:rPr lang="ar-SA" b="1" dirty="0" smtClean="0"/>
              <a:t>(5) صناعة الفخار:</a:t>
            </a:r>
            <a:r>
              <a:rPr lang="ar-EG" b="1" dirty="0" smtClean="0"/>
              <a:t> </a:t>
            </a:r>
            <a:r>
              <a:rPr lang="ar-SA" dirty="0" smtClean="0"/>
              <a:t>إن صناعة الفخار من أقدم الصناعات البشرية التي عرفها الإنسان منذ العصر الحجري الحديث, </a:t>
            </a:r>
            <a:endParaRPr lang="ar-EG" dirty="0" smtClean="0"/>
          </a:p>
          <a:p>
            <a:r>
              <a:rPr lang="ar-SA" b="1" dirty="0" smtClean="0"/>
              <a:t>(6) صناعة صهر المعادن:</a:t>
            </a:r>
            <a:r>
              <a:rPr lang="ar-EG" b="1" dirty="0" smtClean="0"/>
              <a:t> </a:t>
            </a:r>
            <a:r>
              <a:rPr lang="ar-SA" dirty="0" smtClean="0"/>
              <a:t>عرف المصري القديم النحاس والبرونز منذ أقدم العصور, وكانت سيناء هي المورد الذي جاء منه النحاس الذي استخدم بكثرة منذ أقدم العصور.</a:t>
            </a:r>
            <a:endParaRPr lang="en-US" dirty="0" smtClean="0"/>
          </a:p>
          <a:p>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EG" dirty="0" smtClean="0"/>
              <a:t>تابع </a:t>
            </a:r>
            <a:r>
              <a:rPr lang="ar-SA" b="1" dirty="0" smtClean="0"/>
              <a:t>ثانيا: الصناعة:</a:t>
            </a:r>
            <a:endParaRPr lang="ar-EG"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r>
              <a:rPr lang="ar-SA" b="1" dirty="0" smtClean="0"/>
              <a:t>(7) الصناعات الحجرية:</a:t>
            </a:r>
            <a:endParaRPr lang="en-US" dirty="0" smtClean="0"/>
          </a:p>
          <a:p>
            <a:pPr>
              <a:buNone/>
            </a:pPr>
            <a:r>
              <a:rPr lang="ar-SA" dirty="0" smtClean="0"/>
              <a:t>كانت الأحجار التي استخدمها المصري كثيرة ومتعددة منها:</a:t>
            </a:r>
            <a:endParaRPr lang="en-US" dirty="0" smtClean="0"/>
          </a:p>
          <a:p>
            <a:pPr>
              <a:buNone/>
            </a:pPr>
            <a:r>
              <a:rPr lang="ar-SA" b="1" dirty="0" smtClean="0"/>
              <a:t>(أ) الحجر الجيري</a:t>
            </a:r>
            <a:r>
              <a:rPr lang="ar-EG" b="1" dirty="0" smtClean="0"/>
              <a:t>.</a:t>
            </a:r>
            <a:endParaRPr lang="en-US" dirty="0" smtClean="0"/>
          </a:p>
          <a:p>
            <a:pPr>
              <a:buNone/>
            </a:pPr>
            <a:r>
              <a:rPr lang="ar-SA" b="1" dirty="0" smtClean="0"/>
              <a:t>(ب) الحجر الصوان</a:t>
            </a:r>
            <a:r>
              <a:rPr lang="ar-EG" b="1" dirty="0" smtClean="0"/>
              <a:t>.</a:t>
            </a:r>
            <a:endParaRPr lang="en-US" dirty="0" smtClean="0"/>
          </a:p>
          <a:p>
            <a:pPr>
              <a:buNone/>
            </a:pPr>
            <a:r>
              <a:rPr lang="ar-SA" b="1" dirty="0" smtClean="0"/>
              <a:t>(ج) المرمر</a:t>
            </a:r>
            <a:r>
              <a:rPr lang="ar-EG" b="1" dirty="0" smtClean="0"/>
              <a:t>.</a:t>
            </a:r>
            <a:endParaRPr lang="en-US" dirty="0" smtClean="0"/>
          </a:p>
          <a:p>
            <a:pPr>
              <a:buNone/>
            </a:pPr>
            <a:r>
              <a:rPr lang="ar-SA" b="1" dirty="0" smtClean="0"/>
              <a:t>(د) الحجر الرملي</a:t>
            </a:r>
            <a:r>
              <a:rPr lang="ar-EG" b="1" dirty="0" smtClean="0"/>
              <a:t>.</a:t>
            </a:r>
            <a:endParaRPr lang="en-US" dirty="0" smtClean="0"/>
          </a:p>
          <a:p>
            <a:pPr>
              <a:buNone/>
            </a:pPr>
            <a:r>
              <a:rPr lang="ar-SA" b="1" dirty="0" smtClean="0"/>
              <a:t>(هـ) الجرانيت </a:t>
            </a:r>
            <a:r>
              <a:rPr lang="ar-EG" b="1" dirty="0" smtClean="0"/>
              <a:t>.</a:t>
            </a:r>
            <a:endParaRPr lang="en-US" dirty="0" smtClean="0"/>
          </a:p>
          <a:p>
            <a:pPr>
              <a:buNone/>
            </a:pPr>
            <a:endParaRPr lang="ar-EG"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631</Words>
  <Application>Microsoft Office PowerPoint</Application>
  <PresentationFormat>عرض على الشاشة (3:4)‏</PresentationFormat>
  <Paragraphs>43</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محاضرة الحياة الاقتصادية في مصر الفرعونية</vt:lpstr>
      <vt:lpstr>أولا: الزراعة: </vt:lpstr>
      <vt:lpstr>تابع أولا: الزراعة: </vt:lpstr>
      <vt:lpstr>تابع أولا: الزراعة: </vt:lpstr>
      <vt:lpstr>ثانيا: الصناعة</vt:lpstr>
      <vt:lpstr>تابع ثانيا: الصناعة</vt:lpstr>
      <vt:lpstr>تابع ثانيا: الصناعة</vt:lpstr>
      <vt:lpstr>تابع ثانيا: الصناعة</vt:lpstr>
      <vt:lpstr>تابع ثانيا: الصناعة:</vt:lpstr>
      <vt:lpstr>للاستزادة: راجع المراجع التالية: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النشاط البشري في أسيا</dc:title>
  <dc:creator>MakkaH-78</dc:creator>
  <cp:lastModifiedBy>MakkaH-78</cp:lastModifiedBy>
  <cp:revision>15</cp:revision>
  <dcterms:created xsi:type="dcterms:W3CDTF">2020-03-20T10:57:05Z</dcterms:created>
  <dcterms:modified xsi:type="dcterms:W3CDTF">2020-04-01T18:04:37Z</dcterms:modified>
</cp:coreProperties>
</file>