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9" r:id="rId5"/>
    <p:sldId id="271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5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8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1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8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1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7E67-70B2-4ECF-9461-612CA5207D8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3614-A5C6-48CC-94F3-7A8570D6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>
                <a:cs typeface="PT Bold Heading" pitchFamily="2" charset="-78"/>
              </a:rPr>
              <a:t>محاضرة </a:t>
            </a:r>
            <a:r>
              <a:rPr lang="ar-EG" dirty="0">
                <a:cs typeface="PT Bold Heading" pitchFamily="2" charset="-78"/>
              </a:rPr>
              <a:t> </a:t>
            </a:r>
            <a:r>
              <a:rPr lang="ar-EG" dirty="0" smtClean="0">
                <a:cs typeface="PT Bold Heading" pitchFamily="2" charset="-78"/>
              </a:rPr>
              <a:t>الفكر الديني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EG" sz="2800" dirty="0" smtClean="0">
                <a:cs typeface="PT Bold Heading" pitchFamily="2" charset="-78"/>
              </a:rPr>
              <a:t>للفرقة الرابعة </a:t>
            </a:r>
            <a:r>
              <a:rPr lang="ar-EG" sz="2800" dirty="0" smtClean="0">
                <a:cs typeface="PT Bold Heading" pitchFamily="2" charset="-78"/>
              </a:rPr>
              <a:t>قسم التاريخ  الشعبة العامة</a:t>
            </a:r>
            <a:endParaRPr lang="ar-EG" sz="2800" dirty="0" smtClean="0">
              <a:cs typeface="PT Bold Heading" pitchFamily="2" charset="-78"/>
            </a:endParaRPr>
          </a:p>
          <a:p>
            <a:r>
              <a:rPr lang="ar-EG" sz="2400" dirty="0" smtClean="0">
                <a:cs typeface="PT Bold Heading" pitchFamily="2" charset="-78"/>
              </a:rPr>
              <a:t>  مقرر : </a:t>
            </a:r>
            <a:r>
              <a:rPr lang="ar-EG" sz="2400" dirty="0" smtClean="0">
                <a:cs typeface="PT Bold Heading" pitchFamily="2" charset="-78"/>
              </a:rPr>
              <a:t>حضارة مصرية قديمة </a:t>
            </a:r>
            <a:endParaRPr lang="ar-EG" sz="2400" dirty="0" smtClean="0">
              <a:cs typeface="PT Bold Heading" pitchFamily="2" charset="-78"/>
            </a:endParaRPr>
          </a:p>
          <a:p>
            <a:r>
              <a:rPr lang="ar-EG" sz="2000" dirty="0" smtClean="0">
                <a:cs typeface="PT Bold Heading" pitchFamily="2" charset="-78"/>
              </a:rPr>
              <a:t>د. </a:t>
            </a:r>
            <a:r>
              <a:rPr lang="ar-EG" sz="2000" dirty="0" smtClean="0">
                <a:cs typeface="PT Bold Heading" pitchFamily="2" charset="-78"/>
              </a:rPr>
              <a:t>جيهان شيخ العرب</a:t>
            </a:r>
            <a:r>
              <a:rPr lang="ar-EG" sz="2000" dirty="0" smtClean="0">
                <a:cs typeface="PT Bold Heading" pitchFamily="2" charset="-78"/>
              </a:rPr>
              <a:t> </a:t>
            </a:r>
            <a:endParaRPr lang="ar-EG" sz="2000" dirty="0" smtClean="0">
              <a:cs typeface="PT Bold Heading" pitchFamily="2" charset="-78"/>
            </a:endParaRPr>
          </a:p>
          <a:p>
            <a:endParaRPr lang="ar-EG" dirty="0" smtClean="0">
              <a:cs typeface="PT Bold Heading" pitchFamily="2" charset="-78"/>
            </a:endParaRPr>
          </a:p>
          <a:p>
            <a:endParaRPr lang="en-US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941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/>
              <a:t> </a:t>
            </a:r>
            <a:r>
              <a:rPr lang="ar-EG" b="1" dirty="0" smtClean="0"/>
              <a:t>تابع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(15) الإلهة </a:t>
            </a:r>
            <a:r>
              <a:rPr lang="ar-SA" b="1" dirty="0" err="1"/>
              <a:t>حتحور</a:t>
            </a:r>
            <a:r>
              <a:rPr lang="ar-SA" b="1" dirty="0"/>
              <a:t>:</a:t>
            </a:r>
            <a:endParaRPr lang="en-US" dirty="0"/>
          </a:p>
          <a:p>
            <a:pPr lvl="0" algn="r" rtl="1"/>
            <a:r>
              <a:rPr lang="ar-SA" b="1" dirty="0" smtClean="0"/>
              <a:t>هيئتها:</a:t>
            </a:r>
            <a:r>
              <a:rPr lang="ar-SA" dirty="0" smtClean="0"/>
              <a:t>ـ </a:t>
            </a:r>
            <a:r>
              <a:rPr lang="ar-SA" dirty="0"/>
              <a:t>صورت الإلهة "</a:t>
            </a:r>
            <a:r>
              <a:rPr lang="ar-SA" dirty="0" err="1"/>
              <a:t>حتحور</a:t>
            </a:r>
            <a:r>
              <a:rPr lang="ar-SA" dirty="0"/>
              <a:t>" عادة كبقرة, أو وجه امرأة بأذني بقرة أو سيدة ترتدي تاجا له قرني البقرة , وظهرت مرات نادرة كبقرة لها رأس </a:t>
            </a:r>
            <a:r>
              <a:rPr lang="ar-SA" dirty="0" smtClean="0"/>
              <a:t>امرأة</a:t>
            </a:r>
            <a:endParaRPr lang="ar-EG" dirty="0" smtClean="0"/>
          </a:p>
          <a:p>
            <a:pPr algn="r" rtl="1"/>
            <a:r>
              <a:rPr lang="ar-SA" b="1" dirty="0"/>
              <a:t>(16) الإلهة </a:t>
            </a:r>
            <a:r>
              <a:rPr lang="ar-SA" b="1" dirty="0" smtClean="0"/>
              <a:t>نخبت:</a:t>
            </a:r>
            <a:r>
              <a:rPr lang="ar-EG" dirty="0"/>
              <a:t> </a:t>
            </a:r>
            <a:r>
              <a:rPr lang="ar-SA" dirty="0" smtClean="0"/>
              <a:t>كانت من </a:t>
            </a:r>
            <a:r>
              <a:rPr lang="ar-SA" dirty="0" err="1"/>
              <a:t>الإلهات</a:t>
            </a:r>
            <a:r>
              <a:rPr lang="ar-SA" dirty="0"/>
              <a:t> التي كان لها دورا كبيرا قبل توحيد </a:t>
            </a:r>
            <a:r>
              <a:rPr lang="ar-SA" dirty="0" smtClean="0"/>
              <a:t>البلاد</a:t>
            </a:r>
            <a:r>
              <a:rPr lang="ar-EG" dirty="0"/>
              <a:t>.</a:t>
            </a:r>
            <a:r>
              <a:rPr lang="ar-EG" dirty="0" smtClean="0"/>
              <a:t> </a:t>
            </a:r>
            <a:r>
              <a:rPr lang="ar-SA" dirty="0"/>
              <a:t>وصورت الإلهة " نخبت" في عصر الأسرتين الأولى والثانية على هيئة </a:t>
            </a:r>
            <a:r>
              <a:rPr lang="ar-SA" dirty="0" smtClean="0"/>
              <a:t>رخمة</a:t>
            </a:r>
            <a:r>
              <a:rPr lang="ar-EG" dirty="0" smtClean="0"/>
              <a:t> .</a:t>
            </a:r>
          </a:p>
          <a:p>
            <a:pPr algn="r" rtl="1"/>
            <a:r>
              <a:rPr lang="en-US" dirty="0"/>
              <a:t> </a:t>
            </a:r>
            <a:r>
              <a:rPr lang="ar-SA" b="1" dirty="0"/>
              <a:t>(17) الإلهة وادجيت:</a:t>
            </a:r>
            <a:endParaRPr lang="en-US" dirty="0"/>
          </a:p>
          <a:p>
            <a:pPr lvl="0" algn="r" rtl="1"/>
            <a:r>
              <a:rPr lang="ar-SA" b="1" dirty="0"/>
              <a:t>مركز </a:t>
            </a:r>
            <a:r>
              <a:rPr lang="ar-SA" b="1" dirty="0" smtClean="0"/>
              <a:t>عبادتها</a:t>
            </a:r>
            <a:r>
              <a:rPr lang="ar-EG" b="1" dirty="0" smtClean="0"/>
              <a:t> </a:t>
            </a:r>
            <a:r>
              <a:rPr lang="ar-SA" dirty="0" smtClean="0"/>
              <a:t>كانت </a:t>
            </a:r>
            <a:r>
              <a:rPr lang="ar-SA" dirty="0"/>
              <a:t>الإلهة " وادجيت " إلهة مدينة دب (بوتو ـ </a:t>
            </a:r>
            <a:r>
              <a:rPr lang="ar-SA" dirty="0" err="1"/>
              <a:t>ابطو</a:t>
            </a:r>
            <a:r>
              <a:rPr lang="ar-SA" dirty="0"/>
              <a:t> الحالية شمال قرية العجوزين بحوالي 3كم , وشمال شرق مدينة دسوق بحوالي 12 كم)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4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تابع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(18) الإلهة </a:t>
            </a:r>
            <a:r>
              <a:rPr lang="ar-SA" b="1" dirty="0" err="1"/>
              <a:t>مفدت</a:t>
            </a:r>
            <a:r>
              <a:rPr lang="ar-SA" b="1" dirty="0" smtClean="0"/>
              <a:t>:</a:t>
            </a:r>
            <a:r>
              <a:rPr lang="ar-SA" dirty="0" smtClean="0"/>
              <a:t> </a:t>
            </a:r>
            <a:r>
              <a:rPr lang="ar-SA" dirty="0"/>
              <a:t>أثبتت الأدلة الأثرية وجود الإلهة " </a:t>
            </a:r>
            <a:r>
              <a:rPr lang="ar-SA" dirty="0" err="1"/>
              <a:t>مفدت</a:t>
            </a:r>
            <a:r>
              <a:rPr lang="ar-SA" dirty="0"/>
              <a:t>" منذ عصر الأسرتين الأولى والثانية ، وهى من الإلهة الصغرى التي كثيرا ما اعتبرت كمساعدة للإلهة </a:t>
            </a:r>
            <a:r>
              <a:rPr lang="ar-SA" dirty="0" smtClean="0"/>
              <a:t>الكبرى</a:t>
            </a:r>
            <a:endParaRPr lang="ar-EG" dirty="0" smtClean="0"/>
          </a:p>
          <a:p>
            <a:pPr algn="r" rtl="1"/>
            <a:r>
              <a:rPr lang="en-US" dirty="0"/>
              <a:t> </a:t>
            </a:r>
            <a:r>
              <a:rPr lang="ar-SA" b="1" dirty="0"/>
              <a:t>(19) الإلهة </a:t>
            </a:r>
            <a:r>
              <a:rPr lang="ar-SA" b="1" dirty="0" err="1"/>
              <a:t>ماتيت</a:t>
            </a:r>
            <a:r>
              <a:rPr lang="ar-SA" b="1" dirty="0"/>
              <a:t> (محيت):</a:t>
            </a:r>
            <a:endParaRPr lang="en-US" dirty="0"/>
          </a:p>
          <a:p>
            <a:pPr lvl="0" algn="r" rtl="1"/>
            <a:r>
              <a:rPr lang="ar-SA" b="1" dirty="0" smtClean="0"/>
              <a:t>هيئتها:</a:t>
            </a:r>
            <a:r>
              <a:rPr lang="ar-SA" dirty="0" smtClean="0"/>
              <a:t>ـ </a:t>
            </a:r>
            <a:r>
              <a:rPr lang="ar-SA" dirty="0"/>
              <a:t>كانت الإلهة " </a:t>
            </a:r>
            <a:r>
              <a:rPr lang="ar-SA" dirty="0" err="1"/>
              <a:t>ماتيت</a:t>
            </a:r>
            <a:r>
              <a:rPr lang="ar-SA" dirty="0"/>
              <a:t> محيت " التي مثلت على هيئة لبؤة إلهة مدينة </a:t>
            </a:r>
            <a:r>
              <a:rPr lang="ar-SA" dirty="0" smtClean="0"/>
              <a:t>ثنى.</a:t>
            </a:r>
            <a:endParaRPr lang="ar-EG" dirty="0"/>
          </a:p>
          <a:p>
            <a:pPr marL="0" lvl="0" indent="0" algn="r" rtl="1">
              <a:buNone/>
            </a:pPr>
            <a:r>
              <a:rPr lang="ar-SA" dirty="0" smtClean="0"/>
              <a:t>ـ </a:t>
            </a:r>
            <a:r>
              <a:rPr lang="ar-SA" dirty="0"/>
              <a:t>قد صورت على هيئة لبؤة جاثية , وقد برز من ظهرها ثلاثة قضبان مثبتة أمام مقصورة مصر </a:t>
            </a:r>
            <a:r>
              <a:rPr lang="ar-SA" dirty="0" smtClean="0"/>
              <a:t>العليا</a:t>
            </a:r>
            <a:r>
              <a:rPr lang="ar-EG" dirty="0" smtClean="0"/>
              <a:t> </a:t>
            </a:r>
          </a:p>
          <a:p>
            <a:pPr algn="r" rtl="1"/>
            <a:r>
              <a:rPr lang="ar-SA" b="1" dirty="0"/>
              <a:t>(20) الإلهة </a:t>
            </a:r>
            <a:r>
              <a:rPr lang="ar-SA" b="1" dirty="0" err="1" smtClean="0"/>
              <a:t>سشات:</a:t>
            </a:r>
            <a:r>
              <a:rPr lang="ar-SA" dirty="0" err="1" smtClean="0"/>
              <a:t>سجل</a:t>
            </a:r>
            <a:r>
              <a:rPr lang="ar-SA" dirty="0" smtClean="0"/>
              <a:t> </a:t>
            </a:r>
            <a:r>
              <a:rPr lang="ar-SA" dirty="0"/>
              <a:t>حجر </a:t>
            </a:r>
            <a:r>
              <a:rPr lang="ar-SA" dirty="0" err="1"/>
              <a:t>بالرمو</a:t>
            </a:r>
            <a:r>
              <a:rPr lang="ar-SA" dirty="0"/>
              <a:t> الاحتفال بمولد الإلهة" </a:t>
            </a:r>
            <a:r>
              <a:rPr lang="ar-SA" dirty="0" err="1"/>
              <a:t>سشات</a:t>
            </a:r>
            <a:r>
              <a:rPr lang="ar-SA" dirty="0"/>
              <a:t>" في عصر الأسرة الأولى . وقد رمز لها بنجم على صار يعلوه ما يبدو أنه قرنان في وضع مقلوب </a:t>
            </a:r>
            <a:endParaRPr lang="ar-EG" dirty="0" smtClean="0"/>
          </a:p>
          <a:p>
            <a:pPr marL="0" lvl="0" indent="0" algn="r" rtl="1">
              <a:buNone/>
            </a:pPr>
            <a:endParaRPr lang="ar-EG" dirty="0" smtClean="0"/>
          </a:p>
          <a:p>
            <a:pPr marL="0" lv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788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EG" dirty="0" smtClean="0">
                <a:cs typeface="PT Bold Heading" pitchFamily="2" charset="-78"/>
              </a:rPr>
              <a:t>الفكر الديني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عبد </a:t>
            </a:r>
            <a:r>
              <a:rPr lang="ar-SA" dirty="0"/>
              <a:t>الإنسان الأول آلهته إما لخير يرجوه منها أو لخوفه ورهبته في اتقاء شرها وإبعاد أذاها عنه, أو لإعجابه بقوة فيها لا يمكن </a:t>
            </a:r>
            <a:r>
              <a:rPr lang="ar-SA" dirty="0" smtClean="0"/>
              <a:t>إدراكها</a:t>
            </a:r>
            <a:r>
              <a:rPr lang="ar-EG" dirty="0" smtClean="0"/>
              <a:t> </a:t>
            </a:r>
          </a:p>
          <a:p>
            <a:pPr marL="0" indent="0" algn="r" rtl="1">
              <a:buNone/>
            </a:pPr>
            <a:r>
              <a:rPr lang="ar-SA" dirty="0"/>
              <a:t>وعندما حدث التوحيد بين الشمال والجنوب لم يلغى معبود الإقليم المهزوم بل ضم إلى آلهة الإقليم المنتصر مما أدى إلى وجود تداخل كبير في الديانة </a:t>
            </a:r>
            <a:r>
              <a:rPr lang="ar-SA" dirty="0" smtClean="0"/>
              <a:t>المصرية</a:t>
            </a:r>
            <a:r>
              <a:rPr lang="ar-EG" dirty="0" smtClean="0"/>
              <a:t> 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4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أنواع الالهة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SA" sz="4000" b="1" dirty="0"/>
              <a:t>النوع </a:t>
            </a:r>
            <a:r>
              <a:rPr lang="ar-SA" sz="4000" b="1" dirty="0" smtClean="0"/>
              <a:t>الأول:</a:t>
            </a:r>
            <a:r>
              <a:rPr lang="ar-EG" sz="4000" b="1" dirty="0" smtClean="0"/>
              <a:t> </a:t>
            </a:r>
          </a:p>
          <a:p>
            <a:pPr marL="0" indent="0" algn="r" rtl="1">
              <a:buNone/>
            </a:pPr>
            <a:r>
              <a:rPr lang="ar-SA" sz="4000" dirty="0" smtClean="0"/>
              <a:t>هي </a:t>
            </a:r>
            <a:r>
              <a:rPr lang="ar-SA" sz="4000" dirty="0"/>
              <a:t>آلهة على هيئة بشرية برؤوس حيوانية </a:t>
            </a:r>
            <a:r>
              <a:rPr lang="ar-EG" sz="4000" dirty="0" smtClean="0"/>
              <a:t>.</a:t>
            </a:r>
          </a:p>
          <a:p>
            <a:pPr algn="r" rtl="1"/>
            <a:r>
              <a:rPr lang="ar-SA" sz="4000" b="1" dirty="0"/>
              <a:t>النوع الثاني</a:t>
            </a:r>
            <a:r>
              <a:rPr lang="ar-SA" sz="4000" b="1" dirty="0" smtClean="0"/>
              <a:t>:</a:t>
            </a:r>
            <a:r>
              <a:rPr lang="ar-SA" sz="4000" dirty="0" smtClean="0"/>
              <a:t> </a:t>
            </a:r>
            <a:endParaRPr lang="ar-EG" sz="4000" dirty="0" smtClean="0"/>
          </a:p>
          <a:p>
            <a:pPr marL="0" indent="0" algn="r" rtl="1">
              <a:buNone/>
            </a:pPr>
            <a:r>
              <a:rPr lang="ar-SA" sz="4000" dirty="0" smtClean="0"/>
              <a:t>وهي </a:t>
            </a:r>
            <a:r>
              <a:rPr lang="ar-SA" sz="4000" dirty="0"/>
              <a:t>مجموعة الآلهة ذات الأجسام البشرية الكاملة التي ترجع إلى مناطق جنوب غرب </a:t>
            </a:r>
            <a:r>
              <a:rPr lang="ar-SA" sz="4000" dirty="0" smtClean="0"/>
              <a:t>أسيا</a:t>
            </a:r>
            <a:r>
              <a:rPr lang="ar-EG" sz="4000" dirty="0" smtClean="0"/>
              <a:t> .</a:t>
            </a:r>
            <a:endParaRPr lang="en-US" sz="4000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SA" sz="4000" b="1" dirty="0"/>
              <a:t>بعض المعبودات </a:t>
            </a:r>
            <a:r>
              <a:rPr lang="ar-SA" sz="4000" b="1" dirty="0" smtClean="0"/>
              <a:t>المصرية</a:t>
            </a:r>
            <a:endParaRPr lang="en-US" sz="4000" b="1" dirty="0"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SA" dirty="0"/>
              <a:t>(1)الإله </a:t>
            </a:r>
            <a:r>
              <a:rPr lang="ar-SA" dirty="0" err="1"/>
              <a:t>أوزير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   </a:t>
            </a:r>
            <a:r>
              <a:rPr lang="ar-SA" dirty="0" smtClean="0"/>
              <a:t>(</a:t>
            </a:r>
            <a:r>
              <a:rPr lang="ar-SA" dirty="0"/>
              <a:t>2) الإله رع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     </a:t>
            </a:r>
            <a:r>
              <a:rPr lang="ar-SA" dirty="0" smtClean="0"/>
              <a:t>(</a:t>
            </a:r>
            <a:r>
              <a:rPr lang="ar-SA" dirty="0"/>
              <a:t>3) الإله حور.</a:t>
            </a:r>
            <a:endParaRPr lang="en-US" dirty="0"/>
          </a:p>
          <a:p>
            <a:pPr algn="r" rtl="1"/>
            <a:r>
              <a:rPr lang="ar-SA" dirty="0"/>
              <a:t>(4) الإلهة </a:t>
            </a:r>
            <a:r>
              <a:rPr lang="ar-SA" dirty="0" err="1"/>
              <a:t>ايزه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       </a:t>
            </a:r>
            <a:r>
              <a:rPr lang="ar-SA" dirty="0" smtClean="0"/>
              <a:t>(</a:t>
            </a:r>
            <a:r>
              <a:rPr lang="ar-SA" dirty="0"/>
              <a:t>5) الإله </a:t>
            </a:r>
            <a:r>
              <a:rPr lang="ar-SA" dirty="0" smtClean="0"/>
              <a:t>ست</a:t>
            </a:r>
            <a:r>
              <a:rPr lang="ar-EG" dirty="0" smtClean="0"/>
              <a:t>    </a:t>
            </a:r>
            <a:r>
              <a:rPr lang="ar-SA" dirty="0" smtClean="0"/>
              <a:t>(</a:t>
            </a:r>
            <a:r>
              <a:rPr lang="ar-SA" dirty="0"/>
              <a:t>6) الإله </a:t>
            </a:r>
            <a:r>
              <a:rPr lang="ar-SA" dirty="0" err="1"/>
              <a:t>بتاح</a:t>
            </a:r>
            <a:r>
              <a:rPr lang="ar-SA" dirty="0"/>
              <a:t>.</a:t>
            </a:r>
            <a:endParaRPr lang="en-US" dirty="0"/>
          </a:p>
          <a:p>
            <a:pPr algn="r" rtl="1"/>
            <a:r>
              <a:rPr lang="ar-SA" dirty="0"/>
              <a:t>(7) الإله تحوت</a:t>
            </a:r>
            <a:r>
              <a:rPr lang="ar-SA" dirty="0" smtClean="0"/>
              <a:t>.</a:t>
            </a:r>
            <a:r>
              <a:rPr lang="ar-EG" dirty="0" smtClean="0"/>
              <a:t>   </a:t>
            </a:r>
            <a:r>
              <a:rPr lang="ar-SA" dirty="0" smtClean="0"/>
              <a:t>(</a:t>
            </a:r>
            <a:r>
              <a:rPr lang="ar-SA" dirty="0"/>
              <a:t>8) الإله </a:t>
            </a:r>
            <a:r>
              <a:rPr lang="ar-SA" dirty="0" smtClean="0"/>
              <a:t>سكر</a:t>
            </a:r>
            <a:r>
              <a:rPr lang="ar-EG" dirty="0" smtClean="0"/>
              <a:t>         </a:t>
            </a:r>
            <a:r>
              <a:rPr lang="ar-SA" dirty="0" smtClean="0"/>
              <a:t>(9</a:t>
            </a:r>
            <a:r>
              <a:rPr lang="ar-SA" dirty="0"/>
              <a:t>) الإله أنوبيس.</a:t>
            </a:r>
            <a:endParaRPr lang="en-US" dirty="0"/>
          </a:p>
          <a:p>
            <a:pPr algn="r" rtl="1"/>
            <a:r>
              <a:rPr lang="ar-SA" dirty="0"/>
              <a:t>(10) الإله وب واوات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</a:t>
            </a:r>
            <a:r>
              <a:rPr lang="ar-SA" dirty="0" smtClean="0"/>
              <a:t>(</a:t>
            </a:r>
            <a:r>
              <a:rPr lang="ar-SA" dirty="0"/>
              <a:t>11) الإله </a:t>
            </a:r>
            <a:r>
              <a:rPr lang="ar-SA" dirty="0" smtClean="0"/>
              <a:t>مين</a:t>
            </a:r>
            <a:r>
              <a:rPr lang="ar-EG" dirty="0" smtClean="0"/>
              <a:t> </a:t>
            </a:r>
            <a:r>
              <a:rPr lang="ar-SA" dirty="0" smtClean="0"/>
              <a:t>(12</a:t>
            </a:r>
            <a:r>
              <a:rPr lang="ar-SA" dirty="0"/>
              <a:t>) الإله </a:t>
            </a:r>
            <a:r>
              <a:rPr lang="ar-SA" dirty="0" err="1"/>
              <a:t>خنوم</a:t>
            </a:r>
            <a:r>
              <a:rPr lang="ar-SA" dirty="0"/>
              <a:t>.</a:t>
            </a:r>
            <a:endParaRPr lang="en-US" dirty="0"/>
          </a:p>
          <a:p>
            <a:pPr algn="r" rtl="1"/>
            <a:r>
              <a:rPr lang="ar-SA" dirty="0" smtClean="0"/>
              <a:t>(</a:t>
            </a:r>
            <a:r>
              <a:rPr lang="ar-SA" dirty="0"/>
              <a:t>13) الإله </a:t>
            </a:r>
            <a:r>
              <a:rPr lang="ar-SA" dirty="0" smtClean="0"/>
              <a:t>آمون</a:t>
            </a:r>
            <a:r>
              <a:rPr lang="ar-EG" dirty="0" smtClean="0"/>
              <a:t>   </a:t>
            </a:r>
            <a:r>
              <a:rPr lang="ar-SA" dirty="0" smtClean="0"/>
              <a:t>(</a:t>
            </a:r>
            <a:r>
              <a:rPr lang="ar-SA" dirty="0"/>
              <a:t>14) الإلهة نيت</a:t>
            </a:r>
            <a:r>
              <a:rPr lang="ar-SA" dirty="0" smtClean="0"/>
              <a:t>.</a:t>
            </a:r>
            <a:r>
              <a:rPr lang="ar-EG" dirty="0" smtClean="0"/>
              <a:t>  </a:t>
            </a:r>
            <a:r>
              <a:rPr lang="ar-SA" dirty="0" smtClean="0"/>
              <a:t>(</a:t>
            </a:r>
            <a:r>
              <a:rPr lang="ar-SA" dirty="0"/>
              <a:t>15) الإلهة </a:t>
            </a:r>
            <a:r>
              <a:rPr lang="ar-SA" dirty="0" err="1"/>
              <a:t>حتحور</a:t>
            </a:r>
            <a:r>
              <a:rPr lang="ar-SA" dirty="0"/>
              <a:t>.</a:t>
            </a:r>
            <a:endParaRPr lang="en-US" dirty="0"/>
          </a:p>
          <a:p>
            <a:pPr algn="r" rtl="1"/>
            <a:r>
              <a:rPr lang="ar-SA" dirty="0"/>
              <a:t>(16) الإلهة نخبت</a:t>
            </a:r>
            <a:r>
              <a:rPr lang="ar-SA" dirty="0" smtClean="0"/>
              <a:t>.</a:t>
            </a:r>
            <a:r>
              <a:rPr lang="ar-EG" dirty="0" smtClean="0"/>
              <a:t>        </a:t>
            </a:r>
            <a:r>
              <a:rPr lang="ar-SA" dirty="0" smtClean="0"/>
              <a:t>(</a:t>
            </a:r>
            <a:r>
              <a:rPr lang="ar-SA" dirty="0"/>
              <a:t>17) الإلهة وادجيت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</a:t>
            </a:r>
          </a:p>
          <a:p>
            <a:pPr algn="r" rtl="1"/>
            <a:r>
              <a:rPr lang="ar-SA" dirty="0" smtClean="0"/>
              <a:t>(</a:t>
            </a:r>
            <a:r>
              <a:rPr lang="ar-SA" dirty="0"/>
              <a:t>18) الإلهة </a:t>
            </a:r>
            <a:r>
              <a:rPr lang="ar-SA" dirty="0" err="1"/>
              <a:t>مفدت</a:t>
            </a:r>
            <a:r>
              <a:rPr lang="ar-SA" dirty="0" smtClean="0"/>
              <a:t>.</a:t>
            </a:r>
            <a:r>
              <a:rPr lang="ar-EG" dirty="0"/>
              <a:t> </a:t>
            </a:r>
            <a:r>
              <a:rPr lang="ar-EG" dirty="0" smtClean="0"/>
              <a:t>       </a:t>
            </a:r>
            <a:r>
              <a:rPr lang="ar-SA" dirty="0" smtClean="0"/>
              <a:t>(</a:t>
            </a:r>
            <a:r>
              <a:rPr lang="ar-SA" dirty="0"/>
              <a:t>19) الإلهة </a:t>
            </a:r>
            <a:r>
              <a:rPr lang="ar-SA" dirty="0" err="1"/>
              <a:t>ماتيت</a:t>
            </a:r>
            <a:r>
              <a:rPr lang="ar-SA" dirty="0"/>
              <a:t> (محيت</a:t>
            </a:r>
            <a:r>
              <a:rPr lang="ar-SA" dirty="0" smtClean="0"/>
              <a:t>).</a:t>
            </a:r>
            <a:r>
              <a:rPr lang="ar-EG" dirty="0"/>
              <a:t> </a:t>
            </a:r>
            <a:r>
              <a:rPr lang="ar-EG" dirty="0" smtClean="0"/>
              <a:t> </a:t>
            </a:r>
            <a:r>
              <a:rPr lang="ar-SA" dirty="0" smtClean="0"/>
              <a:t>(</a:t>
            </a:r>
            <a:r>
              <a:rPr lang="ar-SA" dirty="0"/>
              <a:t>20) الإلهة </a:t>
            </a:r>
            <a:r>
              <a:rPr lang="ar-SA" dirty="0" err="1"/>
              <a:t>سشات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4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تابع : </a:t>
            </a:r>
            <a:r>
              <a:rPr lang="ar-SA" b="1" dirty="0" smtClean="0"/>
              <a:t>بعض </a:t>
            </a:r>
            <a:r>
              <a:rPr lang="ar-SA" b="1" dirty="0"/>
              <a:t>المعبودات </a:t>
            </a:r>
            <a:r>
              <a:rPr lang="ar-SA" b="1" dirty="0" smtClean="0"/>
              <a:t>المصرية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EG" b="1" dirty="0" smtClean="0"/>
              <a:t> لكل </a:t>
            </a:r>
            <a:r>
              <a:rPr lang="ar-SA" b="1" dirty="0" smtClean="0"/>
              <a:t>المعبودات المصرية</a:t>
            </a:r>
            <a:r>
              <a:rPr lang="ar-EG" b="1" dirty="0" smtClean="0"/>
              <a:t> السابقة العديد مما يلي</a:t>
            </a:r>
          </a:p>
          <a:p>
            <a:pPr marL="0" indent="0" algn="r">
              <a:buNone/>
            </a:pPr>
            <a:r>
              <a:rPr lang="ar-EG" b="1" dirty="0" smtClean="0"/>
              <a:t> - </a:t>
            </a:r>
            <a:r>
              <a:rPr lang="ar-EG" sz="3600" b="1" dirty="0" smtClean="0">
                <a:solidFill>
                  <a:srgbClr val="FF0000"/>
                </a:solidFill>
              </a:rPr>
              <a:t>هيئتها ورمزها         - صفاتها وألقابها</a:t>
            </a:r>
          </a:p>
          <a:p>
            <a:pPr marL="0" indent="0" algn="r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  - موطنها الاصلي        - مراكز عبادتها  </a:t>
            </a:r>
          </a:p>
          <a:p>
            <a:pPr marL="0" indent="0" algn="r">
              <a:buNone/>
            </a:pPr>
            <a:r>
              <a:rPr lang="ar-EG" b="1" dirty="0" smtClean="0"/>
              <a:t>وهذه العناصر مشروحة شرحا وافيا بالكتاب الجامعي. </a:t>
            </a:r>
          </a:p>
          <a:p>
            <a:pPr marL="0" indent="0" algn="r">
              <a:buNone/>
            </a:pPr>
            <a:r>
              <a:rPr lang="ar-EG" b="1" dirty="0" smtClean="0"/>
              <a:t> </a:t>
            </a:r>
            <a:r>
              <a:rPr lang="ar-EG" b="1" dirty="0" smtClean="0">
                <a:solidFill>
                  <a:srgbClr val="FF0000"/>
                </a:solidFill>
              </a:rPr>
              <a:t>والان يمكن للطلبة الاطلاع علي بعض هذه العناصر من خلال </a:t>
            </a:r>
          </a:p>
          <a:p>
            <a:pPr marL="0" indent="0" algn="r">
              <a:buNone/>
            </a:pPr>
            <a:r>
              <a:rPr lang="ar-EG" b="1" dirty="0">
                <a:solidFill>
                  <a:srgbClr val="FF0000"/>
                </a:solidFill>
              </a:rPr>
              <a:t> تصفح الانترنت لحين انتهاء الفترة الراهنة.</a:t>
            </a:r>
          </a:p>
          <a:p>
            <a:pPr marL="0" indent="0" algn="r">
              <a:buNone/>
            </a:pPr>
            <a:r>
              <a:rPr lang="ar-EG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r">
              <a:buNone/>
            </a:pPr>
            <a:r>
              <a:rPr lang="ar-EG" b="1" dirty="0" smtClean="0">
                <a:solidFill>
                  <a:srgbClr val="0070C0"/>
                </a:solidFill>
              </a:rPr>
              <a:t> وفيما يلي عرض موجز للمعبودات المصرية.</a:t>
            </a:r>
          </a:p>
        </p:txBody>
      </p:sp>
    </p:spTree>
    <p:extLst>
      <p:ext uri="{BB962C8B-B14F-4D97-AF65-F5344CB8AC3E}">
        <p14:creationId xmlns:p14="http://schemas.microsoft.com/office/powerpoint/2010/main" val="327545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962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EG" sz="3200" b="1" dirty="0" smtClean="0">
                <a:cs typeface="PT Bold Heading" pitchFamily="2" charset="-78"/>
              </a:rPr>
              <a:t>تابع 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(1)الإله </a:t>
            </a:r>
            <a:r>
              <a:rPr lang="ar-SA" b="1" dirty="0" err="1" smtClean="0"/>
              <a:t>أوزير:</a:t>
            </a:r>
            <a:r>
              <a:rPr lang="ar-SA" dirty="0" err="1" smtClean="0"/>
              <a:t>عثر</a:t>
            </a:r>
            <a:r>
              <a:rPr lang="ar-SA" dirty="0" smtClean="0"/>
              <a:t> </a:t>
            </a:r>
            <a:r>
              <a:rPr lang="ar-SA" dirty="0"/>
              <a:t>على رمز الإله "</a:t>
            </a:r>
            <a:r>
              <a:rPr lang="ar-SA" dirty="0" err="1"/>
              <a:t>أوزير</a:t>
            </a:r>
            <a:r>
              <a:rPr lang="ar-SA" dirty="0"/>
              <a:t>" في إحدى المقابر التي ترجع إلى عهد الأسرة </a:t>
            </a:r>
            <a:r>
              <a:rPr lang="ar-SA" dirty="0" smtClean="0"/>
              <a:t>الأولى</a:t>
            </a:r>
            <a:r>
              <a:rPr lang="ar-EG" dirty="0" smtClean="0"/>
              <a:t>.</a:t>
            </a:r>
          </a:p>
          <a:p>
            <a:pPr lvl="0" algn="r" rtl="1"/>
            <a:r>
              <a:rPr lang="ar-SA" b="1" dirty="0"/>
              <a:t>رمز الإله: </a:t>
            </a:r>
            <a:r>
              <a:rPr lang="ar-SA" dirty="0" smtClean="0"/>
              <a:t>كان </a:t>
            </a:r>
            <a:r>
              <a:rPr lang="ar-SA" dirty="0"/>
              <a:t>يمثل على هيئة شجرة جذعها مستقيم </a:t>
            </a:r>
            <a:endParaRPr lang="ar-EG" dirty="0" smtClean="0"/>
          </a:p>
          <a:p>
            <a:pPr marL="0" indent="0" algn="r" rtl="1">
              <a:buNone/>
            </a:pPr>
            <a:r>
              <a:rPr lang="ar-SA" b="1" dirty="0"/>
              <a:t>(2) الإله رع:   </a:t>
            </a:r>
            <a:r>
              <a:rPr lang="ar-SA" dirty="0" smtClean="0"/>
              <a:t> </a:t>
            </a:r>
            <a:r>
              <a:rPr lang="ar-SA" dirty="0"/>
              <a:t>يعنى اسمه " الشمس " فلقد قامت الشمس بدورا كبيرا في الفكر الديني المصري منذ أقدم </a:t>
            </a:r>
            <a:r>
              <a:rPr lang="ar-SA" dirty="0" smtClean="0"/>
              <a:t>العصور</a:t>
            </a:r>
            <a:r>
              <a:rPr lang="ar-EG" dirty="0" smtClean="0"/>
              <a:t>. </a:t>
            </a:r>
          </a:p>
          <a:p>
            <a:pPr marL="0" indent="0" algn="r" rtl="1">
              <a:buNone/>
            </a:pPr>
            <a:r>
              <a:rPr lang="ar-SA" b="1" dirty="0"/>
              <a:t>(3) الإله </a:t>
            </a:r>
            <a:r>
              <a:rPr lang="ar-SA" b="1" dirty="0" smtClean="0"/>
              <a:t>حور:</a:t>
            </a:r>
            <a:r>
              <a:rPr lang="ar-EG" dirty="0"/>
              <a:t> </a:t>
            </a:r>
            <a:r>
              <a:rPr lang="ar-SA" dirty="0" smtClean="0"/>
              <a:t>أصبح </a:t>
            </a:r>
            <a:r>
              <a:rPr lang="ar-SA" dirty="0"/>
              <a:t>الإله "حور" هو الإله الأعظم في مصر في بداية العصر </a:t>
            </a:r>
            <a:r>
              <a:rPr lang="ar-SA" dirty="0" smtClean="0"/>
              <a:t>التاريخي</a:t>
            </a:r>
            <a:r>
              <a:rPr lang="ar-EG" dirty="0" smtClean="0"/>
              <a:t> .</a:t>
            </a:r>
          </a:p>
          <a:p>
            <a:pPr marL="0" indent="0" algn="r" rtl="1">
              <a:buNone/>
            </a:pPr>
            <a:r>
              <a:rPr lang="ar-SA" b="1" dirty="0"/>
              <a:t>(4) الإلهة </a:t>
            </a:r>
            <a:r>
              <a:rPr lang="ar-SA" b="1" dirty="0" err="1" smtClean="0"/>
              <a:t>ايزه</a:t>
            </a:r>
            <a:r>
              <a:rPr lang="ar-SA" b="1" dirty="0" smtClean="0"/>
              <a:t>:</a:t>
            </a:r>
            <a:r>
              <a:rPr lang="ar-EG" b="1" dirty="0" smtClean="0"/>
              <a:t> </a:t>
            </a:r>
            <a:r>
              <a:rPr lang="ar-SA" dirty="0" smtClean="0"/>
              <a:t>كانت </a:t>
            </a:r>
            <a:r>
              <a:rPr lang="ar-SA" dirty="0"/>
              <a:t>الإلهة "</a:t>
            </a:r>
            <a:r>
              <a:rPr lang="ar-SA" dirty="0" err="1"/>
              <a:t>ايزه</a:t>
            </a:r>
            <a:r>
              <a:rPr lang="ar-SA" dirty="0"/>
              <a:t>" من المعبودات التي عرفها المصريون منذ الأسرتين الأولى والثانية </a:t>
            </a:r>
            <a:r>
              <a:rPr lang="ar-EG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0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EG" sz="2400" b="1" dirty="0" smtClean="0"/>
              <a:t>تابع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/>
            <a:r>
              <a:rPr lang="ar-SA" b="1" dirty="0"/>
              <a:t> (5) الإله </a:t>
            </a:r>
            <a:r>
              <a:rPr lang="ar-SA" b="1" dirty="0" smtClean="0"/>
              <a:t>ست:</a:t>
            </a:r>
            <a:r>
              <a:rPr lang="ar-EG" dirty="0"/>
              <a:t> </a:t>
            </a:r>
            <a:r>
              <a:rPr lang="ar-SA" dirty="0" smtClean="0"/>
              <a:t>من </a:t>
            </a:r>
            <a:r>
              <a:rPr lang="ar-SA" dirty="0"/>
              <a:t>المعبودات التي أثبتت الأدلة الأثرية وجوده في عصر الأسرتين الأولى والثانية. وتلقب ملكين من ملوك الأسرة الثانية بألقاب انتسبوا فيها إلية وهما الملك "سخم ايب" الذي اتخذ لقبا انتسب فيه </a:t>
            </a:r>
            <a:r>
              <a:rPr lang="ar-SA" dirty="0" smtClean="0"/>
              <a:t>إليه</a:t>
            </a:r>
            <a:r>
              <a:rPr lang="ar-EG" dirty="0" smtClean="0"/>
              <a:t>.</a:t>
            </a:r>
          </a:p>
          <a:p>
            <a:pPr algn="r" rtl="1"/>
            <a:r>
              <a:rPr lang="ar-SA" b="1" dirty="0"/>
              <a:t>(6) الإله </a:t>
            </a:r>
            <a:r>
              <a:rPr lang="ar-SA" b="1" dirty="0" err="1"/>
              <a:t>بتاح</a:t>
            </a:r>
            <a:r>
              <a:rPr lang="ar-SA" b="1" dirty="0"/>
              <a:t>: </a:t>
            </a:r>
            <a:r>
              <a:rPr lang="ar-SA" dirty="0" smtClean="0"/>
              <a:t> </a:t>
            </a:r>
            <a:r>
              <a:rPr lang="ar-SA" dirty="0"/>
              <a:t>أصبح الإله "</a:t>
            </a:r>
            <a:r>
              <a:rPr lang="ar-SA" dirty="0" err="1"/>
              <a:t>بتاح</a:t>
            </a:r>
            <a:r>
              <a:rPr lang="ar-SA" dirty="0"/>
              <a:t>" الإله الرئيسي لمدينة منف , وكان من أوائل الآلهة التي ظهرت في هيئة بشرية منذ عصور ما قبل </a:t>
            </a:r>
            <a:r>
              <a:rPr lang="ar-SA" dirty="0" smtClean="0"/>
              <a:t>الأسرات</a:t>
            </a:r>
            <a:endParaRPr lang="ar-EG" dirty="0" smtClean="0"/>
          </a:p>
          <a:p>
            <a:pPr algn="r" rtl="1"/>
            <a:r>
              <a:rPr lang="en-US" dirty="0"/>
              <a:t> </a:t>
            </a:r>
            <a:r>
              <a:rPr lang="ar-SA" b="1" dirty="0"/>
              <a:t>(7) الإله </a:t>
            </a:r>
            <a:r>
              <a:rPr lang="ar-SA" b="1" dirty="0" err="1" smtClean="0"/>
              <a:t>تحوت:</a:t>
            </a:r>
            <a:r>
              <a:rPr lang="ar-SA" dirty="0" err="1" smtClean="0"/>
              <a:t>كان</a:t>
            </a:r>
            <a:r>
              <a:rPr lang="ar-SA" dirty="0" smtClean="0"/>
              <a:t> </a:t>
            </a:r>
            <a:r>
              <a:rPr lang="ar-SA" dirty="0"/>
              <a:t>الإله " تحوت" من الإلهة التي صورت على رؤوس </a:t>
            </a:r>
            <a:r>
              <a:rPr lang="ar-SA" dirty="0" err="1"/>
              <a:t>الصولجانات</a:t>
            </a:r>
            <a:r>
              <a:rPr lang="ar-SA" dirty="0"/>
              <a:t> والمقامع واللوحات التي ترجع إلى عصر ما قبل الأسرات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3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EG" sz="3200" b="1" dirty="0" smtClean="0"/>
              <a:t> </a:t>
            </a:r>
            <a:r>
              <a:rPr lang="ar-EG" sz="3200" b="1" dirty="0" smtClean="0"/>
              <a:t>تابع</a:t>
            </a:r>
            <a:endParaRPr lang="en-US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b="1" dirty="0"/>
              <a:t>(8) الإله </a:t>
            </a:r>
            <a:r>
              <a:rPr lang="ar-SA" sz="2800" b="1" dirty="0" smtClean="0"/>
              <a:t>سكر:</a:t>
            </a:r>
            <a:r>
              <a:rPr lang="ar-EG" sz="2800" dirty="0"/>
              <a:t> </a:t>
            </a:r>
            <a:r>
              <a:rPr lang="ar-SA" sz="2800" dirty="0" smtClean="0"/>
              <a:t>كان الإله " سكر" من الآلهة التي عبدت في منف</a:t>
            </a:r>
            <a:r>
              <a:rPr lang="ar-EG" sz="2800" dirty="0" smtClean="0"/>
              <a:t> </a:t>
            </a:r>
          </a:p>
          <a:p>
            <a:pPr algn="r" rtl="1"/>
            <a:r>
              <a:rPr lang="ar-SA" sz="2800" b="1" dirty="0"/>
              <a:t>(9) الإله أنوبيس:</a:t>
            </a:r>
            <a:endParaRPr lang="en-US" sz="2800" dirty="0"/>
          </a:p>
          <a:p>
            <a:pPr lvl="0" algn="r" rtl="1"/>
            <a:r>
              <a:rPr lang="ar-SA" sz="2800" b="1" dirty="0"/>
              <a:t>هيئته</a:t>
            </a:r>
            <a:r>
              <a:rPr lang="ar-SA" sz="2800" b="1" dirty="0" smtClean="0"/>
              <a:t>:</a:t>
            </a:r>
            <a:r>
              <a:rPr lang="ar-SA" sz="2800" dirty="0" smtClean="0"/>
              <a:t> </a:t>
            </a:r>
            <a:r>
              <a:rPr lang="ar-SA" sz="2800" dirty="0"/>
              <a:t>رمز المصريون للإله "أنوبيس" على هيئة حيوان ابن آوى , وهو رابض على  قاعدة مرتفعة مائلة الجوانب إلى </a:t>
            </a:r>
            <a:r>
              <a:rPr lang="ar-SA" sz="2800" dirty="0" smtClean="0"/>
              <a:t>أعلى</a:t>
            </a:r>
            <a:r>
              <a:rPr lang="ar-EG" sz="2800" dirty="0" smtClean="0"/>
              <a:t> </a:t>
            </a:r>
          </a:p>
          <a:p>
            <a:pPr algn="r" rtl="1"/>
            <a:r>
              <a:rPr lang="ar-SA" sz="2800" b="1" dirty="0"/>
              <a:t>(10) الإله وب </a:t>
            </a:r>
            <a:r>
              <a:rPr lang="ar-SA" sz="2800" b="1" dirty="0" err="1" smtClean="0"/>
              <a:t>واوات:</a:t>
            </a:r>
            <a:r>
              <a:rPr lang="ar-SA" sz="2800" dirty="0" err="1" smtClean="0"/>
              <a:t>كان</a:t>
            </a:r>
            <a:r>
              <a:rPr lang="ar-SA" sz="2800" dirty="0" smtClean="0"/>
              <a:t> </a:t>
            </a:r>
            <a:r>
              <a:rPr lang="ar-SA" sz="2800" dirty="0"/>
              <a:t>الإله وب واوات إله أسيوط يشبه أنوبيس.</a:t>
            </a:r>
            <a:endParaRPr lang="en-US" sz="2800" dirty="0"/>
          </a:p>
          <a:p>
            <a:pPr algn="r" rtl="1"/>
            <a:r>
              <a:rPr lang="ar-SA" sz="2800" b="1" dirty="0"/>
              <a:t>(11) الإله </a:t>
            </a:r>
            <a:r>
              <a:rPr lang="ar-SA" sz="2800" b="1" dirty="0" err="1" smtClean="0"/>
              <a:t>مين:</a:t>
            </a:r>
            <a:r>
              <a:rPr lang="ar-SA" sz="2800" dirty="0" err="1" smtClean="0"/>
              <a:t>يعتبر</a:t>
            </a:r>
            <a:r>
              <a:rPr lang="ar-SA" sz="2800" dirty="0" smtClean="0"/>
              <a:t> </a:t>
            </a:r>
            <a:r>
              <a:rPr lang="ar-SA" sz="2800" dirty="0"/>
              <a:t>الإله "مين" إله </a:t>
            </a:r>
            <a:r>
              <a:rPr lang="ar-SA" sz="2800" dirty="0" err="1"/>
              <a:t>أخميم</a:t>
            </a:r>
            <a:r>
              <a:rPr lang="ar-SA" sz="2800" dirty="0"/>
              <a:t> </a:t>
            </a:r>
            <a:r>
              <a:rPr lang="ar-SA" sz="2800" dirty="0" err="1"/>
              <a:t>وقفط</a:t>
            </a:r>
            <a:r>
              <a:rPr lang="ar-SA" sz="2800" dirty="0"/>
              <a:t> </a:t>
            </a:r>
            <a:r>
              <a:rPr lang="ar-SA" sz="2800" dirty="0" smtClean="0"/>
              <a:t>.</a:t>
            </a:r>
            <a:endParaRPr lang="ar-EG" sz="2800" dirty="0" smtClean="0"/>
          </a:p>
          <a:p>
            <a:pPr algn="r" rtl="1"/>
            <a:r>
              <a:rPr lang="ar-SA" sz="2800" b="1" dirty="0"/>
              <a:t>(12) الإله </a:t>
            </a:r>
            <a:r>
              <a:rPr lang="ar-SA" sz="2800" b="1" dirty="0" err="1" smtClean="0"/>
              <a:t>خنوم:</a:t>
            </a:r>
            <a:r>
              <a:rPr lang="ar-SA" sz="2800" dirty="0" err="1" smtClean="0"/>
              <a:t>كان</a:t>
            </a:r>
            <a:r>
              <a:rPr lang="ar-SA" sz="2800" dirty="0" smtClean="0"/>
              <a:t> </a:t>
            </a:r>
            <a:r>
              <a:rPr lang="ar-SA" sz="2800" dirty="0"/>
              <a:t>" </a:t>
            </a:r>
            <a:r>
              <a:rPr lang="ar-SA" sz="2800" dirty="0" err="1"/>
              <a:t>خنوم</a:t>
            </a:r>
            <a:r>
              <a:rPr lang="ar-SA" sz="2800" dirty="0"/>
              <a:t>" إلها قديما لمنطقة الجندل الأول ، حيث اعتقد المصريون أن النيل ينبع من هذه المنطقة فهو إذن في نظرهم المتحكم في مصدر رخاء الوادي</a:t>
            </a:r>
            <a:endParaRPr lang="en-US" sz="2800" dirty="0"/>
          </a:p>
          <a:p>
            <a:pPr lvl="0" algn="r" rtl="1"/>
            <a:endParaRPr lang="ar-EG" sz="2800" dirty="0" smtClean="0"/>
          </a:p>
        </p:txBody>
      </p:sp>
    </p:spTree>
    <p:extLst>
      <p:ext uri="{BB962C8B-B14F-4D97-AF65-F5344CB8AC3E}">
        <p14:creationId xmlns:p14="http://schemas.microsoft.com/office/powerpoint/2010/main" val="31845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تابع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SA" b="1" dirty="0"/>
              <a:t>(13) الإله آمون:</a:t>
            </a:r>
            <a:endParaRPr lang="en-US" dirty="0"/>
          </a:p>
          <a:p>
            <a:pPr lvl="0" algn="r" rtl="1"/>
            <a:r>
              <a:rPr lang="ar-SA" b="1" dirty="0"/>
              <a:t>موطنه </a:t>
            </a:r>
            <a:r>
              <a:rPr lang="ar-SA" b="1" dirty="0" smtClean="0"/>
              <a:t>الأصلي:</a:t>
            </a:r>
            <a:r>
              <a:rPr lang="ar-EG" dirty="0"/>
              <a:t> </a:t>
            </a:r>
            <a:r>
              <a:rPr lang="ar-SA" dirty="0" smtClean="0"/>
              <a:t>يرى </a:t>
            </a:r>
            <a:r>
              <a:rPr lang="ar-SA" dirty="0"/>
              <a:t>البعض أنه في مدينة </a:t>
            </a:r>
            <a:r>
              <a:rPr lang="ar-SA" dirty="0" err="1"/>
              <a:t>الأشمونيين</a:t>
            </a:r>
            <a:r>
              <a:rPr lang="ar-SA" dirty="0"/>
              <a:t>, وأن ملوك الأسرتين الحادية عشرة والثانية عشرة هم الذين جاءوا به إلى طيبة , ثم أخذت شهرته تنتشر حتى طغى على جميع الآلهة </a:t>
            </a:r>
            <a:r>
              <a:rPr lang="ar-SA" dirty="0" smtClean="0"/>
              <a:t>المصرية</a:t>
            </a:r>
            <a:r>
              <a:rPr lang="ar-EG" dirty="0" smtClean="0"/>
              <a:t> </a:t>
            </a:r>
            <a:r>
              <a:rPr lang="ar-SA" dirty="0" smtClean="0"/>
              <a:t>وهناك </a:t>
            </a:r>
            <a:r>
              <a:rPr lang="ar-SA" dirty="0"/>
              <a:t>ما يؤكد وجوده في الأسرة الحادية عشرة في طيبة </a:t>
            </a:r>
            <a:endParaRPr lang="ar-EG" dirty="0" smtClean="0"/>
          </a:p>
          <a:p>
            <a:pPr algn="r" rtl="1"/>
            <a:r>
              <a:rPr lang="ar-SA" b="1" dirty="0"/>
              <a:t>(14) الإلهة نيت</a:t>
            </a:r>
            <a:r>
              <a:rPr lang="ar-SA" b="1" dirty="0" smtClean="0"/>
              <a:t>:</a:t>
            </a:r>
            <a:r>
              <a:rPr lang="ar-SA" dirty="0" smtClean="0"/>
              <a:t> </a:t>
            </a:r>
            <a:r>
              <a:rPr lang="ar-SA" dirty="0"/>
              <a:t>كان للإلهة " نيت " معبد شمال الجدار في منف في مقابل معبد "</a:t>
            </a:r>
            <a:r>
              <a:rPr lang="ar-SA" dirty="0" err="1"/>
              <a:t>بتاح</a:t>
            </a:r>
            <a:r>
              <a:rPr lang="ar-SA" dirty="0"/>
              <a:t>" الواقع جنوب الجدار, ومع ذلك فقد ارتبطت الإلهة "نيت" بمدينة سايس في غرب الدلتا</a:t>
            </a:r>
            <a:endParaRPr lang="ar-EG" dirty="0" smtClean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36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894</Words>
  <Application>Microsoft Office PowerPoint</Application>
  <PresentationFormat>عرض على الشاشة (3:4)‏</PresentationFormat>
  <Paragraphs>62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محاضرة  الفكر الديني</vt:lpstr>
      <vt:lpstr>الفكر الديني</vt:lpstr>
      <vt:lpstr>أنواع الالهة</vt:lpstr>
      <vt:lpstr>بعض المعبودات المصرية</vt:lpstr>
      <vt:lpstr>تابع : بعض المعبودات المصرية</vt:lpstr>
      <vt:lpstr>تابع </vt:lpstr>
      <vt:lpstr>تابع </vt:lpstr>
      <vt:lpstr> تابع</vt:lpstr>
      <vt:lpstr>تابع</vt:lpstr>
      <vt:lpstr> تابع</vt:lpstr>
      <vt:lpstr>تابع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الأقاليم المعتدلة</dc:title>
  <dc:creator>pc</dc:creator>
  <cp:lastModifiedBy>pc</cp:lastModifiedBy>
  <cp:revision>30</cp:revision>
  <dcterms:created xsi:type="dcterms:W3CDTF">2020-03-19T09:05:11Z</dcterms:created>
  <dcterms:modified xsi:type="dcterms:W3CDTF">2020-03-19T22:19:12Z</dcterms:modified>
</cp:coreProperties>
</file>