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4" r:id="rId3"/>
    <p:sldId id="265" r:id="rId4"/>
    <p:sldId id="273" r:id="rId5"/>
    <p:sldId id="274" r:id="rId6"/>
    <p:sldId id="275" r:id="rId7"/>
    <p:sldId id="276" r:id="rId8"/>
    <p:sldId id="277" r:id="rId9"/>
    <p:sldId id="271"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62325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45839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417010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80948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3147E67-70B2-4ECF-9461-612CA5207D87}"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97874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3/20/2020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252011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C3147E67-70B2-4ECF-9461-612CA5207D87}" type="datetimeFigureOut">
              <a:rPr lang="en-US" smtClean="0"/>
              <a:t>3/20/2020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274863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3147E67-70B2-4ECF-9461-612CA5207D87}" type="datetimeFigureOut">
              <a:rPr lang="en-US" smtClean="0"/>
              <a:t>3/20/2020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14601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3147E67-70B2-4ECF-9461-612CA5207D87}" type="datetimeFigureOut">
              <a:rPr lang="en-US" smtClean="0"/>
              <a:t>3/20/2020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3979426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3/20/2020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126798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3147E67-70B2-4ECF-9461-612CA5207D87}" type="datetimeFigureOut">
              <a:rPr lang="en-US" smtClean="0"/>
              <a:t>3/20/2020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ABD3614-A5C6-48CC-94F3-7A8570D677C1}" type="slidenum">
              <a:rPr lang="en-US" smtClean="0"/>
              <a:t>‹#›</a:t>
            </a:fld>
            <a:endParaRPr lang="en-US"/>
          </a:p>
        </p:txBody>
      </p:sp>
    </p:spTree>
    <p:extLst>
      <p:ext uri="{BB962C8B-B14F-4D97-AF65-F5344CB8AC3E}">
        <p14:creationId xmlns:p14="http://schemas.microsoft.com/office/powerpoint/2010/main" val="207441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47E67-70B2-4ECF-9461-612CA5207D87}" type="datetimeFigureOut">
              <a:rPr lang="en-US" smtClean="0"/>
              <a:t>3/20/2020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D3614-A5C6-48CC-94F3-7A8570D677C1}" type="slidenum">
              <a:rPr lang="en-US" smtClean="0"/>
              <a:t>‹#›</a:t>
            </a:fld>
            <a:endParaRPr lang="en-US"/>
          </a:p>
        </p:txBody>
      </p:sp>
    </p:spTree>
    <p:extLst>
      <p:ext uri="{BB962C8B-B14F-4D97-AF65-F5344CB8AC3E}">
        <p14:creationId xmlns:p14="http://schemas.microsoft.com/office/powerpoint/2010/main" val="1088582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dirty="0" smtClean="0">
                <a:cs typeface="PT Bold Heading" pitchFamily="2" charset="-78"/>
              </a:rPr>
              <a:t>محاضرة  تاريخ العراق </a:t>
            </a:r>
            <a:r>
              <a:rPr lang="ar-EG" dirty="0" smtClean="0">
                <a:cs typeface="PT Bold Heading" pitchFamily="2" charset="-78"/>
              </a:rPr>
              <a:t>القديم</a:t>
            </a:r>
            <a:br>
              <a:rPr lang="ar-EG" dirty="0" smtClean="0">
                <a:cs typeface="PT Bold Heading" pitchFamily="2" charset="-78"/>
              </a:rPr>
            </a:br>
            <a:r>
              <a:rPr lang="ar-EG" dirty="0">
                <a:cs typeface="PT Bold Heading" pitchFamily="2" charset="-78"/>
              </a:rPr>
              <a:t>2</a:t>
            </a:r>
            <a:endParaRPr lang="en-US" dirty="0">
              <a:cs typeface="PT Bold Heading" pitchFamily="2" charset="-78"/>
            </a:endParaRPr>
          </a:p>
        </p:txBody>
      </p:sp>
      <p:sp>
        <p:nvSpPr>
          <p:cNvPr id="3" name="عنوان فرعي 2"/>
          <p:cNvSpPr>
            <a:spLocks noGrp="1"/>
          </p:cNvSpPr>
          <p:nvPr>
            <p:ph type="subTitle" idx="1"/>
          </p:nvPr>
        </p:nvSpPr>
        <p:spPr>
          <a:xfrm>
            <a:off x="1371600" y="3886200"/>
            <a:ext cx="6400800" cy="1524000"/>
          </a:xfrm>
        </p:spPr>
        <p:style>
          <a:lnRef idx="1">
            <a:schemeClr val="accent6"/>
          </a:lnRef>
          <a:fillRef idx="2">
            <a:schemeClr val="accent6"/>
          </a:fillRef>
          <a:effectRef idx="1">
            <a:schemeClr val="accent6"/>
          </a:effectRef>
          <a:fontRef idx="minor">
            <a:schemeClr val="dk1"/>
          </a:fontRef>
        </p:style>
        <p:txBody>
          <a:bodyPr>
            <a:normAutofit/>
          </a:bodyPr>
          <a:lstStyle/>
          <a:p>
            <a:r>
              <a:rPr lang="ar-EG" sz="2800" dirty="0" smtClean="0">
                <a:cs typeface="PT Bold Heading" pitchFamily="2" charset="-78"/>
              </a:rPr>
              <a:t>للفرقة الثانية قسم التاريخ </a:t>
            </a:r>
            <a:r>
              <a:rPr lang="ar-EG" sz="2800" dirty="0">
                <a:cs typeface="PT Bold Heading" pitchFamily="2" charset="-78"/>
              </a:rPr>
              <a:t> </a:t>
            </a:r>
            <a:r>
              <a:rPr lang="ar-EG" sz="2800" dirty="0" smtClean="0">
                <a:cs typeface="PT Bold Heading" pitchFamily="2" charset="-78"/>
              </a:rPr>
              <a:t>شعبة الاثار</a:t>
            </a:r>
          </a:p>
          <a:p>
            <a:r>
              <a:rPr lang="ar-EG" sz="2400" dirty="0" smtClean="0">
                <a:cs typeface="PT Bold Heading" pitchFamily="2" charset="-78"/>
              </a:rPr>
              <a:t>  مقرر : تاريخ العراق </a:t>
            </a:r>
            <a:r>
              <a:rPr lang="ar-EG" sz="2400" smtClean="0">
                <a:cs typeface="PT Bold Heading" pitchFamily="2" charset="-78"/>
              </a:rPr>
              <a:t>وايران </a:t>
            </a:r>
          </a:p>
          <a:p>
            <a:r>
              <a:rPr lang="ar-EG" sz="2000" smtClean="0">
                <a:cs typeface="PT Bold Heading" pitchFamily="2" charset="-78"/>
              </a:rPr>
              <a:t>د</a:t>
            </a:r>
            <a:r>
              <a:rPr lang="ar-EG" sz="2000" dirty="0" smtClean="0">
                <a:cs typeface="PT Bold Heading" pitchFamily="2" charset="-78"/>
              </a:rPr>
              <a:t>. جيهان شيخ العرب</a:t>
            </a:r>
          </a:p>
          <a:p>
            <a:endParaRPr lang="ar-EG" dirty="0" smtClean="0">
              <a:cs typeface="PT Bold Heading" pitchFamily="2" charset="-78"/>
            </a:endParaRPr>
          </a:p>
          <a:p>
            <a:endParaRPr lang="en-US" dirty="0">
              <a:cs typeface="PT Bold Heading" pitchFamily="2" charset="-78"/>
            </a:endParaRPr>
          </a:p>
        </p:txBody>
      </p:sp>
    </p:spTree>
    <p:extLst>
      <p:ext uri="{BB962C8B-B14F-4D97-AF65-F5344CB8AC3E}">
        <p14:creationId xmlns:p14="http://schemas.microsoft.com/office/powerpoint/2010/main" val="350941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lstStyle/>
          <a:p>
            <a:r>
              <a:rPr lang="ar-EG" dirty="0" smtClean="0"/>
              <a:t>تابع </a:t>
            </a:r>
            <a:r>
              <a:rPr lang="ar-SA" b="1" dirty="0"/>
              <a:t>المملكة الكلدانية</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r">
              <a:buNone/>
            </a:pPr>
            <a:r>
              <a:rPr lang="ar-EG" dirty="0"/>
              <a:t>وقد تولى "نبوخذ نصر" هذا العرش بعد والده وكانت البلاد قد بدأت </a:t>
            </a:r>
            <a:r>
              <a:rPr lang="ar-EG" dirty="0" err="1"/>
              <a:t>فى</a:t>
            </a:r>
            <a:r>
              <a:rPr lang="ar-EG" dirty="0"/>
              <a:t> الازدهار واستقرت أمورها السياسية فوجه جهوده نحو تشييد العمائر وترميم المعابد وإن كان قد أرسل جيشاً لتأديب مملكة يهودا حيث احتل بيت المقدس إلا أن اليهود ثاروا بعد مضى عشر سنوات فسار إليهم ودخل بيت المقدس وخربها وفتك بأهلها. </a:t>
            </a:r>
            <a:endParaRPr lang="en-US" dirty="0"/>
          </a:p>
          <a:p>
            <a:pPr marL="0" indent="0" algn="r">
              <a:buNone/>
            </a:pPr>
            <a:endParaRPr lang="en-US" dirty="0"/>
          </a:p>
        </p:txBody>
      </p:sp>
    </p:spTree>
    <p:extLst>
      <p:ext uri="{BB962C8B-B14F-4D97-AF65-F5344CB8AC3E}">
        <p14:creationId xmlns:p14="http://schemas.microsoft.com/office/powerpoint/2010/main" val="52160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304800"/>
            <a:ext cx="8229600"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rtl="1"/>
            <a:r>
              <a:rPr lang="ar-SA" b="1" dirty="0"/>
              <a:t> الآشوريون </a:t>
            </a:r>
            <a:endParaRPr lang="en-US"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lgn="r" rtl="1">
              <a:buNone/>
            </a:pPr>
            <a:r>
              <a:rPr lang="ar-EG" dirty="0"/>
              <a:t> بدأت </a:t>
            </a:r>
            <a:r>
              <a:rPr lang="ar-EG" dirty="0" err="1"/>
              <a:t>فى</a:t>
            </a:r>
            <a:r>
              <a:rPr lang="ar-EG" dirty="0"/>
              <a:t> عصورها الأولى فيما يمتد بين نهري </a:t>
            </a:r>
            <a:r>
              <a:rPr lang="ar-EG" dirty="0" err="1"/>
              <a:t>الزاب</a:t>
            </a:r>
            <a:r>
              <a:rPr lang="ar-EG" dirty="0"/>
              <a:t> الأكبر </a:t>
            </a:r>
            <a:r>
              <a:rPr lang="ar-EG" dirty="0" err="1"/>
              <a:t>والزاب</a:t>
            </a:r>
            <a:r>
              <a:rPr lang="ar-EG" dirty="0"/>
              <a:t> الأصغر، وأطلت على نهر دجلة بضفتيه ، من خط عرض 37 شمالاً وحتى مصب نهر العظيم جنوباً، ويحدها من الغرب الصحراء السورية وتلال سنجار، وشمالاً التلال </a:t>
            </a:r>
            <a:r>
              <a:rPr lang="ar-EG" dirty="0" err="1"/>
              <a:t>التى</a:t>
            </a:r>
            <a:r>
              <a:rPr lang="ar-EG" dirty="0"/>
              <a:t> تقع في جنوب تركيا والمعروفة بجبال أرمينيا وإلى الشرق جبال الكرد "</a:t>
            </a:r>
            <a:r>
              <a:rPr lang="ar-EG" dirty="0" err="1"/>
              <a:t>زاجروس</a:t>
            </a:r>
            <a:r>
              <a:rPr lang="ar-EG" dirty="0"/>
              <a:t>". </a:t>
            </a:r>
            <a:endParaRPr lang="ar-EG" dirty="0" smtClean="0"/>
          </a:p>
          <a:p>
            <a:pPr marL="0" indent="0" algn="r" rtl="1">
              <a:buNone/>
            </a:pPr>
            <a:r>
              <a:rPr lang="ar-EG" dirty="0"/>
              <a:t> والأشوريون فرع من الأقوام السامية </a:t>
            </a:r>
            <a:r>
              <a:rPr lang="ar-EG" dirty="0" err="1"/>
              <a:t>التى</a:t>
            </a:r>
            <a:r>
              <a:rPr lang="ar-EG" dirty="0"/>
              <a:t> هاجرت من مهد الساميين </a:t>
            </a:r>
            <a:r>
              <a:rPr lang="ar-EG" dirty="0" err="1"/>
              <a:t>الأصلى</a:t>
            </a:r>
            <a:r>
              <a:rPr lang="ar-EG" dirty="0"/>
              <a:t> وهو جزيرة العرب، على ما يقول به معظم الباحثين</a:t>
            </a:r>
            <a:endParaRPr lang="en-US" dirty="0"/>
          </a:p>
        </p:txBody>
      </p:sp>
    </p:spTree>
    <p:extLst>
      <p:ext uri="{BB962C8B-B14F-4D97-AF65-F5344CB8AC3E}">
        <p14:creationId xmlns:p14="http://schemas.microsoft.com/office/powerpoint/2010/main" val="58294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ar-EG" b="1" dirty="0" smtClean="0"/>
              <a:t>تابع : </a:t>
            </a:r>
            <a:r>
              <a:rPr lang="ar-SA" b="1" dirty="0"/>
              <a:t>الآشوريون</a:t>
            </a:r>
            <a:endParaRPr lang="en-US"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r" rtl="1"/>
            <a:r>
              <a:rPr lang="ar-EG" b="1" dirty="0"/>
              <a:t>ويقسم العلماء تاريخ </a:t>
            </a:r>
            <a:r>
              <a:rPr lang="ar-EG" b="1" dirty="0" err="1"/>
              <a:t>آشور</a:t>
            </a:r>
            <a:r>
              <a:rPr lang="ar-EG" b="1" dirty="0"/>
              <a:t> القديم إلى ثلاثة مراحل هي : </a:t>
            </a:r>
            <a:endParaRPr lang="en-US" dirty="0"/>
          </a:p>
          <a:p>
            <a:pPr lvl="0" algn="r" rtl="1"/>
            <a:r>
              <a:rPr lang="ar-EG" dirty="0"/>
              <a:t>العصر الآشوري القديم، ويبدأ من فجر التاريخ الآشوري إلى نهاية حكم أسرة بابل الأولى. </a:t>
            </a:r>
            <a:endParaRPr lang="en-US" dirty="0"/>
          </a:p>
          <a:p>
            <a:pPr lvl="0" algn="r" rtl="1"/>
            <a:r>
              <a:rPr lang="ar-EG" dirty="0"/>
              <a:t>العصر الآشوري الوسيط، ويبدأ من نهاية حكم أسرة بابل الأولى، وحتى بداية القرن العاشر قبل الميلاد. </a:t>
            </a:r>
            <a:endParaRPr lang="en-US" dirty="0"/>
          </a:p>
          <a:p>
            <a:pPr lvl="0" algn="r" rtl="1"/>
            <a:r>
              <a:rPr lang="ar-EG" dirty="0"/>
              <a:t>العصر الآشوري الحديث أو عصر الإمبراطورية ويشمل الفترة من 911 حتى 609 ق.م، وهناك من يقسم هذه الفترة إلى قسمين : </a:t>
            </a:r>
            <a:endParaRPr lang="en-US" dirty="0"/>
          </a:p>
          <a:p>
            <a:pPr lvl="0" algn="r" rtl="1"/>
            <a:r>
              <a:rPr lang="ar-EG" dirty="0"/>
              <a:t>عصر الإمبراطورية الأولى (911-745ق.م) وتبدأ بعد الملك "ادد </a:t>
            </a:r>
            <a:r>
              <a:rPr lang="ar-EG" dirty="0" err="1"/>
              <a:t>نيراري</a:t>
            </a:r>
            <a:r>
              <a:rPr lang="ar-EG" dirty="0"/>
              <a:t> الثاني" حتى عهد الملك "</a:t>
            </a:r>
            <a:r>
              <a:rPr lang="ar-EG" dirty="0" err="1"/>
              <a:t>أشورنيرارري</a:t>
            </a:r>
            <a:r>
              <a:rPr lang="ar-EG" dirty="0"/>
              <a:t> السادس". </a:t>
            </a:r>
            <a:endParaRPr lang="en-US" dirty="0"/>
          </a:p>
          <a:p>
            <a:pPr lvl="0" algn="r" rtl="1"/>
            <a:r>
              <a:rPr lang="ar-EG" dirty="0"/>
              <a:t>الإمبراطورية الآشورية الثانية (745 – 612ق.م) وتبدأ بالملك </a:t>
            </a:r>
            <a:r>
              <a:rPr lang="ar-EG" dirty="0" err="1"/>
              <a:t>تجلات</a:t>
            </a:r>
            <a:r>
              <a:rPr lang="ar-EG" dirty="0"/>
              <a:t> </a:t>
            </a:r>
            <a:r>
              <a:rPr lang="ar-EG" dirty="0" err="1"/>
              <a:t>بلاسر</a:t>
            </a:r>
            <a:r>
              <a:rPr lang="ar-EG" dirty="0"/>
              <a:t> الثالث، وتنتهي بسقوط العاصمة الآشورية، ثم نهاية مجد </a:t>
            </a:r>
            <a:r>
              <a:rPr lang="ar-EG" dirty="0" err="1"/>
              <a:t>آشور</a:t>
            </a:r>
            <a:r>
              <a:rPr lang="ar-EG" dirty="0"/>
              <a:t> السياسي. </a:t>
            </a:r>
            <a:endParaRPr lang="en-US" dirty="0"/>
          </a:p>
        </p:txBody>
      </p:sp>
    </p:spTree>
    <p:extLst>
      <p:ext uri="{BB962C8B-B14F-4D97-AF65-F5344CB8AC3E}">
        <p14:creationId xmlns:p14="http://schemas.microsoft.com/office/powerpoint/2010/main" val="557887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4"/>
          </a:fillRef>
          <a:effectRef idx="1">
            <a:schemeClr val="accent4"/>
          </a:effectRef>
          <a:fontRef idx="minor">
            <a:schemeClr val="lt1"/>
          </a:fontRef>
        </p:style>
        <p:txBody>
          <a:bodyPr>
            <a:normAutofit fontScale="90000"/>
          </a:bodyPr>
          <a:lstStyle/>
          <a:p>
            <a:r>
              <a:rPr lang="ar-EG" b="1" dirty="0"/>
              <a:t>أولا ً: العصر الأشوري القديم : </a:t>
            </a:r>
            <a:r>
              <a:rPr lang="en-US" dirty="0"/>
              <a:t/>
            </a:r>
            <a:br>
              <a:rPr lang="en-US" dirty="0"/>
            </a:br>
            <a:endParaRPr lang="en-US" dirty="0"/>
          </a:p>
        </p:txBody>
      </p:sp>
      <p:sp>
        <p:nvSpPr>
          <p:cNvPr id="3" name="عنصر نائب للمحتوى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0" indent="0" algn="r">
              <a:buNone/>
            </a:pPr>
            <a:r>
              <a:rPr lang="ar-EG" dirty="0"/>
              <a:t> وتمتد </a:t>
            </a:r>
            <a:r>
              <a:rPr lang="ar-EG" dirty="0" err="1"/>
              <a:t>فى</a:t>
            </a:r>
            <a:r>
              <a:rPr lang="ar-EG" dirty="0"/>
              <a:t> الفترة من 2000 إلى 1521 ق.م، ويمكن تقسيم تلك الفترة إلى ثلاث مراحل، </a:t>
            </a:r>
            <a:r>
              <a:rPr lang="ar-EG" dirty="0" err="1"/>
              <a:t>فى</a:t>
            </a:r>
            <a:r>
              <a:rPr lang="ar-EG" dirty="0"/>
              <a:t> المرحلة الأولى </a:t>
            </a:r>
            <a:r>
              <a:rPr lang="ar-EG" dirty="0" err="1"/>
              <a:t>التى</a:t>
            </a:r>
            <a:r>
              <a:rPr lang="ar-EG" dirty="0"/>
              <a:t> استمرت من سقوط أور حوالي عام 2006ق.م حتى عام 1814 ق.م، قامت أسرة قوية </a:t>
            </a:r>
            <a:r>
              <a:rPr lang="ar-EG" dirty="0" err="1"/>
              <a:t>فى</a:t>
            </a:r>
            <a:r>
              <a:rPr lang="ar-EG" dirty="0"/>
              <a:t> </a:t>
            </a:r>
            <a:r>
              <a:rPr lang="ar-EG" dirty="0" err="1"/>
              <a:t>آشور</a:t>
            </a:r>
            <a:r>
              <a:rPr lang="ar-EG" dirty="0"/>
              <a:t>، مؤسسها "</a:t>
            </a:r>
            <a:r>
              <a:rPr lang="ar-EG" dirty="0" err="1"/>
              <a:t>بورور</a:t>
            </a:r>
            <a:r>
              <a:rPr lang="ar-EG" dirty="0"/>
              <a:t> </a:t>
            </a:r>
            <a:r>
              <a:rPr lang="ar-EG" dirty="0" smtClean="0"/>
              <a:t>الأول«</a:t>
            </a:r>
          </a:p>
          <a:p>
            <a:pPr marL="0" indent="0" algn="r">
              <a:buNone/>
            </a:pPr>
            <a:r>
              <a:rPr lang="ar-EG" dirty="0"/>
              <a:t> وفى المرحلة الثانية </a:t>
            </a:r>
            <a:r>
              <a:rPr lang="ar-EG" dirty="0" err="1"/>
              <a:t>التى</a:t>
            </a:r>
            <a:r>
              <a:rPr lang="ar-EG" dirty="0"/>
              <a:t> أعقبت فترة </a:t>
            </a:r>
            <a:r>
              <a:rPr lang="ar-EG" dirty="0" err="1"/>
              <a:t>ضعف،نجح</a:t>
            </a:r>
            <a:r>
              <a:rPr lang="ar-EG" dirty="0"/>
              <a:t> الملك "</a:t>
            </a:r>
            <a:r>
              <a:rPr lang="ar-EG" dirty="0" err="1"/>
              <a:t>شمشي</a:t>
            </a:r>
            <a:r>
              <a:rPr lang="ar-EG" dirty="0"/>
              <a:t> – ادد" الأول من تأسيس أسرة جديدة </a:t>
            </a:r>
            <a:r>
              <a:rPr lang="ar-EG" dirty="0" err="1"/>
              <a:t>فى</a:t>
            </a:r>
            <a:r>
              <a:rPr lang="ar-EG" dirty="0"/>
              <a:t> بلاد </a:t>
            </a:r>
            <a:r>
              <a:rPr lang="ar-EG" dirty="0" err="1"/>
              <a:t>آشور</a:t>
            </a:r>
            <a:r>
              <a:rPr lang="ar-EG" dirty="0"/>
              <a:t> حوالي عام 1814م </a:t>
            </a:r>
            <a:r>
              <a:rPr lang="ar-EG" dirty="0" smtClean="0"/>
              <a:t>ق.م</a:t>
            </a:r>
          </a:p>
          <a:p>
            <a:pPr marL="0" indent="0" algn="r">
              <a:buNone/>
            </a:pPr>
            <a:endParaRPr lang="en-US" dirty="0"/>
          </a:p>
        </p:txBody>
      </p:sp>
    </p:spTree>
    <p:extLst>
      <p:ext uri="{BB962C8B-B14F-4D97-AF65-F5344CB8AC3E}">
        <p14:creationId xmlns:p14="http://schemas.microsoft.com/office/powerpoint/2010/main" val="373146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lstStyle/>
          <a:p>
            <a:r>
              <a:rPr lang="ar-EG" b="1" dirty="0"/>
              <a:t>العهد الآشوري الوسيط </a:t>
            </a:r>
            <a:endParaRPr lang="en-US" dirty="0"/>
          </a:p>
        </p:txBody>
      </p:sp>
      <p:sp>
        <p:nvSpPr>
          <p:cNvPr id="3" name="عنصر نائب للمحتوى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a:bodyPr>
          <a:lstStyle/>
          <a:p>
            <a:pPr marL="0" indent="0" algn="r">
              <a:buNone/>
            </a:pPr>
            <a:r>
              <a:rPr lang="ar-EG" dirty="0"/>
              <a:t>أما </a:t>
            </a:r>
            <a:r>
              <a:rPr lang="ar-EG" dirty="0" err="1"/>
              <a:t>آشور</a:t>
            </a:r>
            <a:r>
              <a:rPr lang="ar-EG" dirty="0"/>
              <a:t> فقد ظهر فيها أمراء أقوياء كافحوا طويلاً في جهات مختلفة فقد كان الآراميون </a:t>
            </a:r>
            <a:r>
              <a:rPr lang="ar-EG" dirty="0" err="1"/>
              <a:t>فى</a:t>
            </a:r>
            <a:r>
              <a:rPr lang="ar-EG" dirty="0"/>
              <a:t> الغرب </a:t>
            </a:r>
            <a:r>
              <a:rPr lang="ar-EG" dirty="0" err="1"/>
              <a:t>والحوريون</a:t>
            </a:r>
            <a:r>
              <a:rPr lang="ar-EG" dirty="0"/>
              <a:t> (الذين كونوا المملكة </a:t>
            </a:r>
            <a:r>
              <a:rPr lang="ar-EG" dirty="0" err="1"/>
              <a:t>الميتانية</a:t>
            </a:r>
            <a:r>
              <a:rPr lang="ar-EG" dirty="0"/>
              <a:t>) </a:t>
            </a:r>
            <a:r>
              <a:rPr lang="ar-EG" dirty="0" err="1"/>
              <a:t>فى</a:t>
            </a:r>
            <a:r>
              <a:rPr lang="ar-EG" dirty="0"/>
              <a:t> وسط بلاد النهرين والحيثيون </a:t>
            </a:r>
            <a:r>
              <a:rPr lang="ar-EG" dirty="0" err="1"/>
              <a:t>فى</a:t>
            </a:r>
            <a:r>
              <a:rPr lang="ar-EG" dirty="0"/>
              <a:t> الفرات الأعلى والخابور </a:t>
            </a:r>
            <a:r>
              <a:rPr lang="ar-EG" dirty="0" err="1"/>
              <a:t>والكاشيون</a:t>
            </a:r>
            <a:r>
              <a:rPr lang="ar-EG" dirty="0"/>
              <a:t> </a:t>
            </a:r>
            <a:r>
              <a:rPr lang="ar-EG" dirty="0" err="1"/>
              <a:t>فى</a:t>
            </a:r>
            <a:r>
              <a:rPr lang="ar-EG" dirty="0"/>
              <a:t> الجنوب </a:t>
            </a:r>
            <a:endParaRPr lang="ar-EG" dirty="0" smtClean="0"/>
          </a:p>
          <a:p>
            <a:pPr marL="0" indent="0" algn="r">
              <a:buNone/>
            </a:pPr>
            <a:r>
              <a:rPr lang="ar-EG" dirty="0"/>
              <a:t>وتمكنوا من تأسيس دولة قوية ساعدها الحظ في عهد ملكها (</a:t>
            </a:r>
            <a:r>
              <a:rPr lang="ar-EG" dirty="0" err="1"/>
              <a:t>آشور</a:t>
            </a:r>
            <a:r>
              <a:rPr lang="ar-EG" dirty="0"/>
              <a:t> أو بلط) بحدوث انقسام </a:t>
            </a:r>
            <a:r>
              <a:rPr lang="ar-EG" dirty="0" err="1"/>
              <a:t>فى</a:t>
            </a:r>
            <a:r>
              <a:rPr lang="ar-EG" dirty="0"/>
              <a:t> البيت المالك </a:t>
            </a:r>
            <a:r>
              <a:rPr lang="ar-EG" dirty="0" err="1"/>
              <a:t>الميتانى</a:t>
            </a:r>
            <a:r>
              <a:rPr lang="ar-EG" dirty="0"/>
              <a:t> إلى </a:t>
            </a:r>
            <a:r>
              <a:rPr lang="ar-EG" dirty="0" smtClean="0"/>
              <a:t>فريقين</a:t>
            </a:r>
          </a:p>
          <a:p>
            <a:pPr marL="0" indent="0" algn="r">
              <a:buNone/>
            </a:pPr>
            <a:r>
              <a:rPr lang="ar-EG" dirty="0"/>
              <a:t> وتلا (</a:t>
            </a:r>
            <a:r>
              <a:rPr lang="ar-EG" dirty="0" err="1"/>
              <a:t>آشور</a:t>
            </a:r>
            <a:r>
              <a:rPr lang="ar-EG" dirty="0"/>
              <a:t> أو بلط) ثلاثة ملوك قاموا بجهود مشكورة في تأمين حدود بلادهم، بل وتمكن آخرهم "أدد </a:t>
            </a:r>
            <a:r>
              <a:rPr lang="ar-EG" dirty="0" err="1"/>
              <a:t>نراري</a:t>
            </a:r>
            <a:r>
              <a:rPr lang="ar-EG" dirty="0"/>
              <a:t>" من أن يضم مساحات أخرى من أرض الجزيرة إلى مملكته</a:t>
            </a:r>
            <a:endParaRPr lang="en-US" dirty="0"/>
          </a:p>
        </p:txBody>
      </p:sp>
    </p:spTree>
    <p:extLst>
      <p:ext uri="{BB962C8B-B14F-4D97-AF65-F5344CB8AC3E}">
        <p14:creationId xmlns:p14="http://schemas.microsoft.com/office/powerpoint/2010/main" val="3506720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EG" b="1" dirty="0"/>
              <a:t>العهد الآشوري الحديث </a:t>
            </a:r>
            <a:endParaRPr lang="en-US"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r" rtl="1"/>
            <a:r>
              <a:rPr lang="ar-EG" dirty="0"/>
              <a:t>يقسم هذا العهد إلى دوري نهوض تخللتهما فترة من </a:t>
            </a:r>
            <a:r>
              <a:rPr lang="ar-EG" dirty="0" smtClean="0"/>
              <a:t>الضعف وهما</a:t>
            </a:r>
            <a:r>
              <a:rPr lang="ar-EG" dirty="0"/>
              <a:t>: </a:t>
            </a:r>
            <a:endParaRPr lang="ar-EG" b="1" dirty="0"/>
          </a:p>
          <a:p>
            <a:pPr algn="r" rtl="1"/>
            <a:r>
              <a:rPr lang="ar-EG" b="1" dirty="0" smtClean="0"/>
              <a:t>-الإمبراطورية الآشورية </a:t>
            </a:r>
            <a:r>
              <a:rPr lang="ar-EG" b="1" dirty="0"/>
              <a:t>الأولى : </a:t>
            </a:r>
            <a:r>
              <a:rPr lang="ar-EG" dirty="0" smtClean="0"/>
              <a:t>حينما </a:t>
            </a:r>
            <a:r>
              <a:rPr lang="ar-EG" dirty="0"/>
              <a:t>تسلم الحكم "أدد </a:t>
            </a:r>
            <a:r>
              <a:rPr lang="ar-EG" dirty="0" err="1"/>
              <a:t>نيراري</a:t>
            </a:r>
            <a:r>
              <a:rPr lang="ar-EG" dirty="0"/>
              <a:t> الثاني" عمل على تقوية جيشه وبدأ في إخضاع بعض الأقاليم المجاورة ثم تحالف مع مملكة بابل ونظم شئون الدولة، ولما تبعه "</a:t>
            </a:r>
            <a:r>
              <a:rPr lang="ar-EG" dirty="0" err="1"/>
              <a:t>تولكتي</a:t>
            </a:r>
            <a:r>
              <a:rPr lang="ar-EG" dirty="0"/>
              <a:t> </a:t>
            </a:r>
            <a:r>
              <a:rPr lang="ar-EG" dirty="0" err="1"/>
              <a:t>ننورتا</a:t>
            </a:r>
            <a:r>
              <a:rPr lang="ar-EG" dirty="0"/>
              <a:t> الثاني" زاد من تأمين طرق مواصلاته التجارية والعسكرية مع أطراف مملكته </a:t>
            </a:r>
            <a:r>
              <a:rPr lang="ar-EG" dirty="0" smtClean="0"/>
              <a:t>.</a:t>
            </a:r>
          </a:p>
          <a:p>
            <a:pPr algn="r" rtl="1"/>
            <a:r>
              <a:rPr lang="ar-EG" dirty="0"/>
              <a:t>ولم يكتف </a:t>
            </a:r>
            <a:r>
              <a:rPr lang="ar-EG" dirty="0" smtClean="0"/>
              <a:t>ولده </a:t>
            </a:r>
            <a:r>
              <a:rPr lang="ar-EG" dirty="0"/>
              <a:t>وخليفته "</a:t>
            </a:r>
            <a:r>
              <a:rPr lang="ar-EG" dirty="0" err="1"/>
              <a:t>شلنصر</a:t>
            </a:r>
            <a:r>
              <a:rPr lang="ar-EG" dirty="0"/>
              <a:t> الثالث" بالإمبراطورية الواسعة </a:t>
            </a:r>
            <a:r>
              <a:rPr lang="ar-EG" dirty="0" err="1"/>
              <a:t>التى</a:t>
            </a:r>
            <a:r>
              <a:rPr lang="ar-EG" dirty="0"/>
              <a:t> خلقها له والده بل أضاف إليها مستعمرات جديدة وصلت إلى منابع دجلة </a:t>
            </a:r>
            <a:r>
              <a:rPr lang="ar-EG" dirty="0" smtClean="0"/>
              <a:t>والفرات.</a:t>
            </a:r>
          </a:p>
          <a:p>
            <a:pPr algn="r" rtl="1"/>
            <a:r>
              <a:rPr lang="ar-EG" dirty="0"/>
              <a:t> وفى أواخر حكمه ثار عليه أحد أبنائه وأحدث بعض الاضطرابات </a:t>
            </a:r>
            <a:r>
              <a:rPr lang="ar-EG" dirty="0" err="1"/>
              <a:t>التى</a:t>
            </a:r>
            <a:r>
              <a:rPr lang="ar-EG" dirty="0"/>
              <a:t> أدت إلى فقدان هيبة الدولة في الداخل </a:t>
            </a:r>
            <a:r>
              <a:rPr lang="ar-EG" dirty="0" smtClean="0"/>
              <a:t>والخارج .</a:t>
            </a:r>
            <a:endParaRPr lang="en-US" dirty="0"/>
          </a:p>
        </p:txBody>
      </p:sp>
    </p:spTree>
    <p:extLst>
      <p:ext uri="{BB962C8B-B14F-4D97-AF65-F5344CB8AC3E}">
        <p14:creationId xmlns:p14="http://schemas.microsoft.com/office/powerpoint/2010/main" val="2880665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EG" dirty="0" smtClean="0"/>
              <a:t>تابع </a:t>
            </a:r>
            <a:r>
              <a:rPr lang="ar-EG" b="1" dirty="0"/>
              <a:t>العهد الآشوري الحديث </a:t>
            </a:r>
            <a:endParaRPr lang="en-US"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fontScale="85000" lnSpcReduction="10000"/>
          </a:bodyPr>
          <a:lstStyle/>
          <a:p>
            <a:pPr algn="r" rtl="1"/>
            <a:r>
              <a:rPr lang="ar-EG" b="1" dirty="0"/>
              <a:t>ب-الإمبراطورية الآشورية الثانية : </a:t>
            </a:r>
            <a:endParaRPr lang="en-US" dirty="0"/>
          </a:p>
          <a:p>
            <a:pPr marL="0" indent="0" algn="r">
              <a:buNone/>
            </a:pPr>
            <a:r>
              <a:rPr lang="ar-EG" dirty="0" smtClean="0"/>
              <a:t>بعد </a:t>
            </a:r>
            <a:r>
              <a:rPr lang="ar-EG" dirty="0"/>
              <a:t>أن توفى "أدد </a:t>
            </a:r>
            <a:r>
              <a:rPr lang="ar-EG" dirty="0" err="1"/>
              <a:t>نراري</a:t>
            </a:r>
            <a:r>
              <a:rPr lang="ar-EG" dirty="0"/>
              <a:t> الثالث" تتابع على العرش أولاد الأربعة الذين كان أصغرهم "</a:t>
            </a:r>
            <a:r>
              <a:rPr lang="ar-EG" dirty="0" err="1"/>
              <a:t>وتجلات</a:t>
            </a:r>
            <a:r>
              <a:rPr lang="ar-EG" dirty="0"/>
              <a:t> </a:t>
            </a:r>
            <a:r>
              <a:rPr lang="ar-EG" dirty="0" err="1"/>
              <a:t>بلاسر</a:t>
            </a:r>
            <a:r>
              <a:rPr lang="ar-EG" dirty="0"/>
              <a:t> الثالث" وقد جاء هذا على العرش بعد مقتل أخيه (ثالث أبناء أدد </a:t>
            </a:r>
            <a:r>
              <a:rPr lang="ar-EG" dirty="0" err="1"/>
              <a:t>نراري</a:t>
            </a:r>
            <a:r>
              <a:rPr lang="ar-EG" dirty="0"/>
              <a:t>) </a:t>
            </a:r>
            <a:r>
              <a:rPr lang="ar-EG" dirty="0" err="1" smtClean="0"/>
              <a:t>فى</a:t>
            </a:r>
            <a:r>
              <a:rPr lang="ar-EG" dirty="0"/>
              <a:t> </a:t>
            </a:r>
            <a:r>
              <a:rPr lang="ar-EG" dirty="0" smtClean="0"/>
              <a:t>الثورة </a:t>
            </a:r>
            <a:r>
              <a:rPr lang="ar-EG" dirty="0"/>
              <a:t>الداخلية </a:t>
            </a:r>
            <a:r>
              <a:rPr lang="ar-EG" dirty="0" err="1"/>
              <a:t>التى</a:t>
            </a:r>
            <a:r>
              <a:rPr lang="ar-EG" dirty="0"/>
              <a:t> نشبت </a:t>
            </a:r>
            <a:r>
              <a:rPr lang="ar-EG" dirty="0" err="1"/>
              <a:t>فى</a:t>
            </a:r>
            <a:r>
              <a:rPr lang="ar-EG" dirty="0"/>
              <a:t> </a:t>
            </a:r>
            <a:r>
              <a:rPr lang="ar-EG" dirty="0" smtClean="0"/>
              <a:t>نمرود  .</a:t>
            </a:r>
          </a:p>
          <a:p>
            <a:pPr marL="0" indent="0" algn="r">
              <a:buNone/>
            </a:pPr>
            <a:r>
              <a:rPr lang="ar-EG" dirty="0"/>
              <a:t> وفى عهده ولده </a:t>
            </a:r>
            <a:r>
              <a:rPr lang="ar-EG" dirty="0" err="1"/>
              <a:t>شلنصر</a:t>
            </a:r>
            <a:r>
              <a:rPr lang="ar-EG" dirty="0"/>
              <a:t> الخامس قام ملك إسرائيل (هوشع) بتحريض من المصريين بمحاولة </a:t>
            </a:r>
            <a:r>
              <a:rPr lang="ar-EG" dirty="0" err="1"/>
              <a:t>التلخص</a:t>
            </a:r>
            <a:r>
              <a:rPr lang="ar-EG" dirty="0"/>
              <a:t> من السيطرة الأشورية فأسرع </a:t>
            </a:r>
            <a:r>
              <a:rPr lang="ar-EG" dirty="0" err="1"/>
              <a:t>شلمنصر</a:t>
            </a:r>
            <a:r>
              <a:rPr lang="ar-EG" dirty="0"/>
              <a:t> وحاصر السامرة لمدة ثلاثة أعوام ولكنها لم تسقط إلا </a:t>
            </a:r>
            <a:r>
              <a:rPr lang="ar-EG" dirty="0" err="1"/>
              <a:t>فى</a:t>
            </a:r>
            <a:r>
              <a:rPr lang="ar-EG" dirty="0"/>
              <a:t> يد خلفه "سرجون الثاني</a:t>
            </a:r>
            <a:r>
              <a:rPr lang="ar-EG" dirty="0" smtClean="0"/>
              <a:t> </a:t>
            </a:r>
          </a:p>
          <a:p>
            <a:pPr marL="0" indent="0" algn="r">
              <a:buNone/>
            </a:pPr>
            <a:r>
              <a:rPr lang="ar-EG" dirty="0"/>
              <a:t>ولما مات سرجون تبعه ولده </a:t>
            </a:r>
            <a:r>
              <a:rPr lang="ar-EG" dirty="0" err="1"/>
              <a:t>سناحريب</a:t>
            </a:r>
            <a:r>
              <a:rPr lang="ar-EG" dirty="0"/>
              <a:t> الذى واجه </a:t>
            </a:r>
            <a:r>
              <a:rPr lang="ar-EG" dirty="0" err="1"/>
              <a:t>فى</a:t>
            </a:r>
            <a:r>
              <a:rPr lang="ar-EG" dirty="0"/>
              <a:t> بداية حكمه خطرين أحدهما من بابل </a:t>
            </a:r>
            <a:r>
              <a:rPr lang="ar-EG" dirty="0" err="1"/>
              <a:t>التى</a:t>
            </a:r>
            <a:r>
              <a:rPr lang="ar-EG" dirty="0"/>
              <a:t> كانت تحاول الاستقلال ثانية والثاني من ولايات سوريا </a:t>
            </a:r>
            <a:r>
              <a:rPr lang="ar-EG" dirty="0" smtClean="0"/>
              <a:t>وفلسطين .</a:t>
            </a:r>
            <a:endParaRPr lang="en-US" dirty="0"/>
          </a:p>
        </p:txBody>
      </p:sp>
    </p:spTree>
    <p:extLst>
      <p:ext uri="{BB962C8B-B14F-4D97-AF65-F5344CB8AC3E}">
        <p14:creationId xmlns:p14="http://schemas.microsoft.com/office/powerpoint/2010/main" val="3594461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EG" dirty="0"/>
              <a:t>تابع </a:t>
            </a:r>
            <a:r>
              <a:rPr lang="ar-EG" b="1" dirty="0"/>
              <a:t>العهد الآشوري الحديث </a:t>
            </a:r>
            <a:endParaRPr lang="en-US" dirty="0"/>
          </a:p>
        </p:txBody>
      </p:sp>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marL="0" indent="0" algn="r">
              <a:buNone/>
            </a:pPr>
            <a:r>
              <a:rPr lang="ar-EG" dirty="0"/>
              <a:t>ولم يكد </a:t>
            </a:r>
            <a:r>
              <a:rPr lang="ar-EG" dirty="0" err="1"/>
              <a:t>آشور</a:t>
            </a:r>
            <a:r>
              <a:rPr lang="ar-EG" dirty="0"/>
              <a:t> </a:t>
            </a:r>
            <a:r>
              <a:rPr lang="ar-EG" dirty="0" err="1"/>
              <a:t>بانيبال</a:t>
            </a:r>
            <a:r>
              <a:rPr lang="ar-EG" dirty="0"/>
              <a:t> يجلس على العرش حتى وصلت أنباء ثورة المصريين ضد </a:t>
            </a:r>
            <a:r>
              <a:rPr lang="ar-EG" dirty="0" err="1"/>
              <a:t>آشور</a:t>
            </a:r>
            <a:r>
              <a:rPr lang="ar-EG" dirty="0"/>
              <a:t> وذلك لأن بعض الأمراء اتفقوا مع </a:t>
            </a:r>
            <a:r>
              <a:rPr lang="ar-EG" dirty="0" err="1"/>
              <a:t>طهرقة</a:t>
            </a:r>
            <a:r>
              <a:rPr lang="ar-EG" dirty="0"/>
              <a:t> على أن يعود هذا الأخير  إلى الدلتا ويقتسم السلطة معهم، فجرد </a:t>
            </a:r>
            <a:r>
              <a:rPr lang="ar-EG" dirty="0" err="1"/>
              <a:t>آشور</a:t>
            </a:r>
            <a:r>
              <a:rPr lang="ar-EG" dirty="0"/>
              <a:t> </a:t>
            </a:r>
            <a:r>
              <a:rPr lang="ar-EG" dirty="0" err="1"/>
              <a:t>بانيبال</a:t>
            </a:r>
            <a:r>
              <a:rPr lang="ar-EG" dirty="0"/>
              <a:t> "حملة كبيرة سارت إلى </a:t>
            </a:r>
            <a:r>
              <a:rPr lang="ar-EG" dirty="0" smtClean="0"/>
              <a:t>مصر</a:t>
            </a:r>
          </a:p>
          <a:p>
            <a:pPr marL="0" indent="0" algn="r">
              <a:buNone/>
            </a:pPr>
            <a:r>
              <a:rPr lang="ar-EG" dirty="0"/>
              <a:t> وبعد وفاة </a:t>
            </a:r>
            <a:r>
              <a:rPr lang="ar-EG" dirty="0" err="1"/>
              <a:t>آشور</a:t>
            </a:r>
            <a:r>
              <a:rPr lang="ar-EG" dirty="0"/>
              <a:t> </a:t>
            </a:r>
            <a:r>
              <a:rPr lang="ar-EG" dirty="0" err="1"/>
              <a:t>بانيبال</a:t>
            </a:r>
            <a:r>
              <a:rPr lang="ar-EG" dirty="0"/>
              <a:t> حدثت منازعات حول العرش تمكن بعدها والده "</a:t>
            </a:r>
            <a:r>
              <a:rPr lang="ar-EG" dirty="0" err="1"/>
              <a:t>آشور</a:t>
            </a:r>
            <a:r>
              <a:rPr lang="ar-EG" dirty="0"/>
              <a:t> – </a:t>
            </a:r>
            <a:r>
              <a:rPr lang="ar-EG" dirty="0" err="1"/>
              <a:t>إتل</a:t>
            </a:r>
            <a:r>
              <a:rPr lang="ar-EG" dirty="0"/>
              <a:t> – </a:t>
            </a:r>
            <a:r>
              <a:rPr lang="ar-EG" dirty="0" err="1"/>
              <a:t>إيلاني</a:t>
            </a:r>
            <a:r>
              <a:rPr lang="ar-EG" dirty="0"/>
              <a:t>" من الفوز به ولكنه كان ضعيفاً فانفصلت عن المملكة بعض ممتلكاتها مثل مصر وكثير من المدن الساحلية في فلسطين وسوريا </a:t>
            </a:r>
            <a:endParaRPr lang="en-US" dirty="0"/>
          </a:p>
        </p:txBody>
      </p:sp>
    </p:spTree>
    <p:extLst>
      <p:ext uri="{BB962C8B-B14F-4D97-AF65-F5344CB8AC3E}">
        <p14:creationId xmlns:p14="http://schemas.microsoft.com/office/powerpoint/2010/main" val="9963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r>
              <a:rPr lang="ar-SA" b="1" dirty="0"/>
              <a:t>العهد البابلي الأخير "المملكة الكلدانية</a:t>
            </a:r>
            <a:r>
              <a:rPr lang="ar-SA" b="1" dirty="0" smtClean="0"/>
              <a:t>".</a:t>
            </a:r>
            <a:endParaRPr lang="en-US" dirty="0"/>
          </a:p>
        </p:txBody>
      </p:sp>
      <p:sp>
        <p:nvSpPr>
          <p:cNvPr id="3" name="عنصر نائب للمحتوى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r">
              <a:buNone/>
            </a:pPr>
            <a:r>
              <a:rPr lang="ar-EG" dirty="0"/>
              <a:t>وقد ظلت الحروب قائمة بين بابل </a:t>
            </a:r>
            <a:r>
              <a:rPr lang="ar-EG" dirty="0" err="1"/>
              <a:t>وآشور</a:t>
            </a:r>
            <a:r>
              <a:rPr lang="ar-EG" dirty="0"/>
              <a:t> نحو 11 عاماً استطاع بعدها "</a:t>
            </a:r>
            <a:r>
              <a:rPr lang="ar-EG" dirty="0" err="1"/>
              <a:t>نبوبولصر</a:t>
            </a:r>
            <a:r>
              <a:rPr lang="ar-EG" dirty="0"/>
              <a:t>" أن يستولى على </a:t>
            </a:r>
            <a:r>
              <a:rPr lang="ar-EG" dirty="0" err="1"/>
              <a:t>نيبور</a:t>
            </a:r>
            <a:r>
              <a:rPr lang="ar-EG" dirty="0"/>
              <a:t> وأن يحرر كل بلاد سومر وأكد ثم استمر </a:t>
            </a:r>
            <a:r>
              <a:rPr lang="ar-EG" dirty="0" err="1"/>
              <a:t>فى</a:t>
            </a:r>
            <a:r>
              <a:rPr lang="ar-EG" dirty="0"/>
              <a:t> فتوحاته شمالاً على طول الفرات حتى وصل إلى منطقة حران ومنها تقدم على طول دجلة إلى كركوك </a:t>
            </a:r>
            <a:r>
              <a:rPr lang="ar-EG" dirty="0" err="1"/>
              <a:t>وآشور</a:t>
            </a:r>
            <a:r>
              <a:rPr lang="ar-EG" dirty="0"/>
              <a:t> – وحاصر </a:t>
            </a:r>
            <a:r>
              <a:rPr lang="ar-EG" dirty="0" err="1"/>
              <a:t>آشور</a:t>
            </a:r>
            <a:r>
              <a:rPr lang="ar-EG" dirty="0"/>
              <a:t> ولكنه لم ينجح في الاستيلاء عليها، وفى تلك الأثناء طلب الآشوريين المعونة من مصر </a:t>
            </a:r>
            <a:r>
              <a:rPr lang="ar-EG" dirty="0" err="1"/>
              <a:t>التى</a:t>
            </a:r>
            <a:r>
              <a:rPr lang="ar-EG" dirty="0"/>
              <a:t> كانت </a:t>
            </a:r>
            <a:r>
              <a:rPr lang="ar-EG" dirty="0" err="1"/>
              <a:t>خا</a:t>
            </a:r>
            <a:r>
              <a:rPr lang="ar-EG" dirty="0"/>
              <a:t> ضعة لها فيما سبق ولكن هذه المعونة جاءت متأخرة لأن </a:t>
            </a:r>
            <a:r>
              <a:rPr lang="ar-EG" dirty="0" err="1"/>
              <a:t>الميدين</a:t>
            </a:r>
            <a:r>
              <a:rPr lang="ar-EG" dirty="0"/>
              <a:t> كانوا هم أيضاً قد بدأوا غزو الأراضي الأشورية</a:t>
            </a:r>
            <a:endParaRPr lang="en-US" dirty="0"/>
          </a:p>
        </p:txBody>
      </p:sp>
    </p:spTree>
    <p:extLst>
      <p:ext uri="{BB962C8B-B14F-4D97-AF65-F5344CB8AC3E}">
        <p14:creationId xmlns:p14="http://schemas.microsoft.com/office/powerpoint/2010/main" val="329639925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851</Words>
  <Application>Microsoft Office PowerPoint</Application>
  <PresentationFormat>عرض على الشاشة (3:4)‏</PresentationFormat>
  <Paragraphs>38</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محاضرة  تاريخ العراق القديم 2</vt:lpstr>
      <vt:lpstr> الآشوريون </vt:lpstr>
      <vt:lpstr>تابع : الآشوريون</vt:lpstr>
      <vt:lpstr>أولا ً: العصر الأشوري القديم :  </vt:lpstr>
      <vt:lpstr>العهد الآشوري الوسيط </vt:lpstr>
      <vt:lpstr>العهد الآشوري الحديث </vt:lpstr>
      <vt:lpstr>تابع العهد الآشوري الحديث </vt:lpstr>
      <vt:lpstr>تابع العهد الآشوري الحديث </vt:lpstr>
      <vt:lpstr>العهد البابلي الأخير "المملكة الكلدانية".</vt:lpstr>
      <vt:lpstr>تابع المملكة الكلدانية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الأقاليم المعتدلة</dc:title>
  <dc:creator>pc</dc:creator>
  <cp:lastModifiedBy>pc</cp:lastModifiedBy>
  <cp:revision>30</cp:revision>
  <dcterms:created xsi:type="dcterms:W3CDTF">2020-03-19T09:05:11Z</dcterms:created>
  <dcterms:modified xsi:type="dcterms:W3CDTF">2020-03-20T01:35:35Z</dcterms:modified>
</cp:coreProperties>
</file>