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1"/>
  </p:notesMasterIdLst>
  <p:sldIdLst>
    <p:sldId id="256" r:id="rId2"/>
    <p:sldId id="320" r:id="rId3"/>
    <p:sldId id="321" r:id="rId4"/>
    <p:sldId id="327" r:id="rId5"/>
    <p:sldId id="303" r:id="rId6"/>
    <p:sldId id="304" r:id="rId7"/>
    <p:sldId id="360" r:id="rId8"/>
    <p:sldId id="361" r:id="rId9"/>
    <p:sldId id="362" r:id="rId10"/>
    <p:sldId id="363" r:id="rId11"/>
    <p:sldId id="364" r:id="rId12"/>
    <p:sldId id="331" r:id="rId13"/>
    <p:sldId id="359" r:id="rId14"/>
    <p:sldId id="332" r:id="rId15"/>
    <p:sldId id="334" r:id="rId16"/>
    <p:sldId id="366" r:id="rId17"/>
    <p:sldId id="365" r:id="rId18"/>
    <p:sldId id="337" r:id="rId19"/>
    <p:sldId id="33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823B"/>
    <a:srgbClr val="006C31"/>
    <a:srgbClr val="007033"/>
    <a:srgbClr val="CC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56" autoAdjust="0"/>
    <p:restoredTop sz="94660"/>
  </p:normalViewPr>
  <p:slideViewPr>
    <p:cSldViewPr>
      <p:cViewPr varScale="1">
        <p:scale>
          <a:sx n="63" d="100"/>
          <a:sy n="63" d="100"/>
        </p:scale>
        <p:origin x="1104"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32CB6-F2F9-4B4E-890B-975A71C3E19B}" type="datetimeFigureOut">
              <a:rPr lang="en-US" smtClean="0"/>
              <a:pPr/>
              <a:t>3/31/2020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00D969-9042-4851-B17A-C4D0F8F11D3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900D969-9042-4851-B17A-C4D0F8F11D35}"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820AFB9B-5F9A-4E0A-9B1F-274A999F83DF}" type="datetimeFigureOut">
              <a:rPr lang="en-US" smtClean="0"/>
              <a:pPr/>
              <a:t>3/31/2020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E30EA129-8D16-4C1D-AE8E-FC85A06E273B}" type="slidenum">
              <a:rPr lang="en-GB" smtClean="0"/>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3/31/2020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3/31/2020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3/31/2020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20AFB9B-5F9A-4E0A-9B1F-274A999F83DF}" type="datetimeFigureOut">
              <a:rPr lang="en-US" smtClean="0"/>
              <a:pPr/>
              <a:t>3/31/2020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E30EA129-8D16-4C1D-AE8E-FC85A06E273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0AFB9B-5F9A-4E0A-9B1F-274A999F83DF}" type="datetimeFigureOut">
              <a:rPr lang="en-US" smtClean="0"/>
              <a:pPr/>
              <a:t>3/31/2020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20AFB9B-5F9A-4E0A-9B1F-274A999F83DF}" type="datetimeFigureOut">
              <a:rPr lang="en-US" smtClean="0"/>
              <a:pPr/>
              <a:t>3/31/2020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20AFB9B-5F9A-4E0A-9B1F-274A999F83DF}" type="datetimeFigureOut">
              <a:rPr lang="en-US" smtClean="0"/>
              <a:pPr/>
              <a:t>3/31/2020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AFB9B-5F9A-4E0A-9B1F-274A999F83DF}" type="datetimeFigureOut">
              <a:rPr lang="en-US" smtClean="0"/>
              <a:pPr/>
              <a:t>3/31/2020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0AFB9B-5F9A-4E0A-9B1F-274A999F83DF}" type="datetimeFigureOut">
              <a:rPr lang="en-US" smtClean="0"/>
              <a:pPr/>
              <a:t>3/31/2020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0AFB9B-5F9A-4E0A-9B1F-274A999F83DF}" type="datetimeFigureOut">
              <a:rPr lang="en-US" smtClean="0"/>
              <a:pPr/>
              <a:t>3/31/2020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20AFB9B-5F9A-4E0A-9B1F-274A999F83DF}" type="datetimeFigureOut">
              <a:rPr lang="en-US" smtClean="0"/>
              <a:pPr/>
              <a:t>3/31/2020</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30EA129-8D16-4C1D-AE8E-FC85A06E273B}"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cover/>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0" y="0"/>
            <a:ext cx="9144000" cy="6858000"/>
          </a:xfrm>
          <a:prstGeom prst="flowChartPunchedTape">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9600" b="1" dirty="0">
                <a:solidFill>
                  <a:schemeClr val="tx1"/>
                </a:solidFill>
                <a:effectLst>
                  <a:outerShdw blurRad="38100" dist="38100" dir="2700000" algn="tl">
                    <a:srgbClr val="000000">
                      <a:alpha val="43137"/>
                    </a:srgbClr>
                  </a:outerShdw>
                </a:effectLst>
              </a:rPr>
              <a:t>تاريخ الدولة العباسية</a:t>
            </a:r>
            <a:endParaRPr lang="en-GB" sz="9600"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06665F13-DDD2-443C-8D23-24E895115A6E}"/>
              </a:ext>
            </a:extLst>
          </p:cNvPr>
          <p:cNvSpPr>
            <a:spLocks noGrp="1"/>
          </p:cNvSpPr>
          <p:nvPr>
            <p:ph type="title"/>
          </p:nvPr>
        </p:nvSpPr>
        <p:spPr>
          <a:xfrm>
            <a:off x="457200" y="0"/>
            <a:ext cx="8229600" cy="1417638"/>
          </a:xfrm>
        </p:spPr>
        <p:txBody>
          <a:bodyPr>
            <a:normAutofit/>
          </a:bodyPr>
          <a:lstStyle/>
          <a:p>
            <a:r>
              <a:rPr lang="ar-SA" dirty="0">
                <a:solidFill>
                  <a:schemeClr val="bg1"/>
                </a:solidFill>
                <a:cs typeface="+mn-cs"/>
              </a:rPr>
              <a:t>أحوال الدولة العباسية الداخلية في عصر هارون الرشيد</a:t>
            </a:r>
            <a:endParaRPr lang="en-GB" dirty="0">
              <a:solidFill>
                <a:schemeClr val="bg1"/>
              </a:solidFill>
              <a:cs typeface="+mn-cs"/>
            </a:endParaRPr>
          </a:p>
        </p:txBody>
      </p:sp>
      <p:sp>
        <p:nvSpPr>
          <p:cNvPr id="8" name="Content Placeholder 7">
            <a:extLst>
              <a:ext uri="{FF2B5EF4-FFF2-40B4-BE49-F238E27FC236}">
                <a16:creationId xmlns:a16="http://schemas.microsoft.com/office/drawing/2014/main" id="{563EC9C1-443A-4D90-813C-788CE6B920E4}"/>
              </a:ext>
            </a:extLst>
          </p:cNvPr>
          <p:cNvSpPr>
            <a:spLocks noGrp="1"/>
          </p:cNvSpPr>
          <p:nvPr>
            <p:ph idx="1"/>
          </p:nvPr>
        </p:nvSpPr>
        <p:spPr>
          <a:xfrm>
            <a:off x="457200" y="1600200"/>
            <a:ext cx="8458200" cy="4876800"/>
          </a:xfrm>
        </p:spPr>
        <p:txBody>
          <a:bodyPr>
            <a:normAutofit/>
          </a:bodyPr>
          <a:lstStyle/>
          <a:p>
            <a:pPr algn="r">
              <a:buNone/>
            </a:pPr>
            <a:r>
              <a:rPr lang="ar-SA" sz="3600" b="1" dirty="0">
                <a:solidFill>
                  <a:schemeClr val="bg1"/>
                </a:solidFill>
                <a:effectLst>
                  <a:outerShdw blurRad="38100" dist="38100" dir="2700000" algn="tl">
                    <a:srgbClr val="000000">
                      <a:alpha val="43137"/>
                    </a:srgbClr>
                  </a:outerShdw>
                </a:effectLst>
              </a:rPr>
              <a:t> </a:t>
            </a:r>
            <a:r>
              <a:rPr lang="ar-SA" sz="3600" b="1" u="sng" dirty="0">
                <a:solidFill>
                  <a:schemeClr val="bg1"/>
                </a:solidFill>
                <a:effectLst>
                  <a:outerShdw blurRad="38100" dist="38100" dir="2700000" algn="tl">
                    <a:srgbClr val="000000">
                      <a:alpha val="43137"/>
                    </a:srgbClr>
                  </a:outerShdw>
                </a:effectLst>
              </a:rPr>
              <a:t>6 ـ القضاء على العصبية ببلاد الشام</a:t>
            </a:r>
            <a:r>
              <a:rPr lang="ar-SA" sz="3600" b="1" dirty="0">
                <a:solidFill>
                  <a:schemeClr val="bg1"/>
                </a:solidFill>
                <a:effectLst>
                  <a:outerShdw blurRad="38100" dist="38100" dir="2700000" algn="tl">
                    <a:srgbClr val="000000">
                      <a:alpha val="43137"/>
                    </a:srgbClr>
                  </a:outerShdw>
                </a:effectLst>
              </a:rPr>
              <a:t>:</a:t>
            </a:r>
          </a:p>
          <a:p>
            <a:pPr algn="r">
              <a:buNone/>
            </a:pPr>
            <a:r>
              <a:rPr lang="ar-SA" sz="3600" b="1" dirty="0">
                <a:solidFill>
                  <a:schemeClr val="bg1"/>
                </a:solidFill>
                <a:effectLst>
                  <a:outerShdw blurRad="38100" dist="38100" dir="2700000" algn="tl">
                    <a:srgbClr val="000000">
                      <a:alpha val="43137"/>
                    </a:srgbClr>
                  </a:outerShdw>
                </a:effectLst>
              </a:rPr>
              <a:t> فـي عصـر الخليفـة هـارون الرشيد تحولت النزاعات القديمة فـي بـلاد الشام بـين اليمنية والعدنانية إلى حرب بين الفريقين ، لكن هارون الرشيد عين موسى بن يحيى بن خالد البرمكي فأصلح بين أهالي البلاد فسكنت الفتنة .</a:t>
            </a:r>
            <a:endParaRPr lang="en-GB" sz="3600" b="1" dirty="0">
              <a:solidFill>
                <a:schemeClr val="bg1"/>
              </a:solidFill>
              <a:effectLst>
                <a:outerShdw blurRad="38100" dist="38100" dir="2700000" algn="tl">
                  <a:srgbClr val="000000">
                    <a:alpha val="43137"/>
                  </a:srgbClr>
                </a:outerShdw>
              </a:effectLst>
            </a:endParaRPr>
          </a:p>
          <a:p>
            <a:pPr algn="r">
              <a:buNone/>
            </a:pPr>
            <a:endParaRPr lang="en-GB" sz="3600" b="1" dirty="0">
              <a:solidFill>
                <a:schemeClr val="bg1"/>
              </a:solidFill>
              <a:effectLst>
                <a:outerShdw blurRad="38100" dist="38100" dir="2700000" algn="tl">
                  <a:srgbClr val="000000">
                    <a:alpha val="43137"/>
                  </a:srgbClr>
                </a:outerShdw>
              </a:effectLst>
            </a:endParaRPr>
          </a:p>
          <a:p>
            <a:pPr marL="137160" indent="0" algn="r">
              <a:buNone/>
            </a:pPr>
            <a:endParaRPr lang="en-GB"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5769141"/>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06665F13-DDD2-443C-8D23-24E895115A6E}"/>
              </a:ext>
            </a:extLst>
          </p:cNvPr>
          <p:cNvSpPr>
            <a:spLocks noGrp="1"/>
          </p:cNvSpPr>
          <p:nvPr>
            <p:ph type="title"/>
          </p:nvPr>
        </p:nvSpPr>
        <p:spPr>
          <a:xfrm>
            <a:off x="457200" y="0"/>
            <a:ext cx="8229600" cy="1417638"/>
          </a:xfrm>
        </p:spPr>
        <p:txBody>
          <a:bodyPr>
            <a:normAutofit/>
          </a:bodyPr>
          <a:lstStyle/>
          <a:p>
            <a:r>
              <a:rPr lang="ar-SA" dirty="0">
                <a:solidFill>
                  <a:schemeClr val="bg1"/>
                </a:solidFill>
                <a:cs typeface="+mn-cs"/>
              </a:rPr>
              <a:t>أحوال الدولة العباسية الداخلية في عصر هارون الرشيد</a:t>
            </a:r>
            <a:endParaRPr lang="en-GB" dirty="0">
              <a:solidFill>
                <a:schemeClr val="bg1"/>
              </a:solidFill>
              <a:cs typeface="+mn-cs"/>
            </a:endParaRPr>
          </a:p>
        </p:txBody>
      </p:sp>
      <p:sp>
        <p:nvSpPr>
          <p:cNvPr id="8" name="Content Placeholder 7">
            <a:extLst>
              <a:ext uri="{FF2B5EF4-FFF2-40B4-BE49-F238E27FC236}">
                <a16:creationId xmlns:a16="http://schemas.microsoft.com/office/drawing/2014/main" id="{563EC9C1-443A-4D90-813C-788CE6B920E4}"/>
              </a:ext>
            </a:extLst>
          </p:cNvPr>
          <p:cNvSpPr>
            <a:spLocks noGrp="1"/>
          </p:cNvSpPr>
          <p:nvPr>
            <p:ph idx="1"/>
          </p:nvPr>
        </p:nvSpPr>
        <p:spPr>
          <a:xfrm>
            <a:off x="457200" y="1295400"/>
            <a:ext cx="8458200" cy="5181600"/>
          </a:xfrm>
        </p:spPr>
        <p:txBody>
          <a:bodyPr>
            <a:noAutofit/>
          </a:bodyPr>
          <a:lstStyle/>
          <a:p>
            <a:pPr algn="r">
              <a:buNone/>
            </a:pPr>
            <a:r>
              <a:rPr lang="ar-SA" sz="2000" b="1" dirty="0">
                <a:solidFill>
                  <a:schemeClr val="bg1"/>
                </a:solidFill>
                <a:effectLst>
                  <a:outerShdw blurRad="38100" dist="38100" dir="2700000" algn="tl">
                    <a:srgbClr val="000000">
                      <a:alpha val="43137"/>
                    </a:srgbClr>
                  </a:outerShdw>
                </a:effectLst>
              </a:rPr>
              <a:t> </a:t>
            </a:r>
            <a:r>
              <a:rPr lang="ar-SA" sz="2000" b="1" u="sng" dirty="0">
                <a:solidFill>
                  <a:schemeClr val="bg1"/>
                </a:solidFill>
                <a:effectLst>
                  <a:outerShdw blurRad="38100" dist="38100" dir="2700000" algn="tl">
                    <a:srgbClr val="000000">
                      <a:alpha val="43137"/>
                    </a:srgbClr>
                  </a:outerShdw>
                </a:effectLst>
              </a:rPr>
              <a:t>7 ـ </a:t>
            </a:r>
            <a:r>
              <a:rPr lang="ar-EG" sz="2000" b="1" u="sng" dirty="0">
                <a:solidFill>
                  <a:schemeClr val="bg1"/>
                </a:solidFill>
                <a:effectLst>
                  <a:outerShdw blurRad="38100" dist="38100" dir="2700000" algn="tl">
                    <a:srgbClr val="000000">
                      <a:alpha val="43137"/>
                    </a:srgbClr>
                  </a:outerShdw>
                </a:effectLst>
              </a:rPr>
              <a:t>القضاء على الفتن بالموصل ومصر وإفريقية</a:t>
            </a:r>
            <a:r>
              <a:rPr lang="ar-EG" sz="2000" b="1" dirty="0">
                <a:solidFill>
                  <a:schemeClr val="bg1"/>
                </a:solidFill>
                <a:effectLst>
                  <a:outerShdw blurRad="38100" dist="38100" dir="2700000" algn="tl">
                    <a:srgbClr val="000000">
                      <a:alpha val="43137"/>
                    </a:srgbClr>
                  </a:outerShdw>
                </a:effectLst>
              </a:rPr>
              <a:t> </a:t>
            </a:r>
            <a:r>
              <a:rPr lang="ar-SA" sz="2000" b="1" dirty="0">
                <a:solidFill>
                  <a:schemeClr val="bg1"/>
                </a:solidFill>
                <a:effectLst>
                  <a:outerShdw blurRad="38100" dist="38100" dir="2700000" algn="tl">
                    <a:srgbClr val="000000">
                      <a:alpha val="43137"/>
                    </a:srgbClr>
                  </a:outerShdw>
                </a:effectLst>
              </a:rPr>
              <a:t>:</a:t>
            </a:r>
          </a:p>
          <a:p>
            <a:pPr algn="r" rtl="1"/>
            <a:r>
              <a:rPr lang="ar-SA" sz="2000" b="1" dirty="0">
                <a:solidFill>
                  <a:schemeClr val="bg1"/>
                </a:solidFill>
                <a:effectLst>
                  <a:outerShdw blurRad="38100" dist="38100" dir="2700000" algn="tl">
                    <a:srgbClr val="000000">
                      <a:alpha val="43137"/>
                    </a:srgbClr>
                  </a:outerShdw>
                </a:effectLst>
              </a:rPr>
              <a:t> </a:t>
            </a:r>
            <a:r>
              <a:rPr lang="ar-EG" sz="2000" b="1" dirty="0">
                <a:solidFill>
                  <a:schemeClr val="bg1"/>
                </a:solidFill>
                <a:effectLst>
                  <a:outerShdw blurRad="50800" dist="38100" algn="tr" rotWithShape="0">
                    <a:prstClr val="black">
                      <a:alpha val="40000"/>
                    </a:prstClr>
                  </a:outerShdw>
                </a:effectLst>
              </a:rPr>
              <a:t>قامت في مدينة الموصل في العراق ثورة سنة 177 هـ/ 793 م  ضد هارون الرشيد وحكم بني العباس ، وقد تزعم هذه الثورة رجلاً يسمي " العطاف بن سطيان الأزدي "</a:t>
            </a:r>
            <a:r>
              <a:rPr lang="ar-SA" sz="2000" b="1" dirty="0">
                <a:solidFill>
                  <a:schemeClr val="bg1"/>
                </a:solidFill>
                <a:effectLst>
                  <a:outerShdw blurRad="50800" dist="38100" algn="tr" rotWithShape="0">
                    <a:prstClr val="black">
                      <a:alpha val="40000"/>
                    </a:prstClr>
                  </a:outerShdw>
                </a:effectLst>
              </a:rPr>
              <a:t> </a:t>
            </a:r>
            <a:r>
              <a:rPr lang="ar-EG" sz="2000" b="1" dirty="0">
                <a:solidFill>
                  <a:schemeClr val="bg1"/>
                </a:solidFill>
                <a:effectLst>
                  <a:outerShdw blurRad="50800" dist="38100" algn="tr" rotWithShape="0">
                    <a:prstClr val="black">
                      <a:alpha val="40000"/>
                    </a:prstClr>
                  </a:outerShdw>
                </a:effectLst>
              </a:rPr>
              <a:t> </a:t>
            </a:r>
            <a:r>
              <a:rPr lang="ar-SA" sz="2000" b="1" dirty="0">
                <a:solidFill>
                  <a:schemeClr val="bg1"/>
                </a:solidFill>
                <a:effectLst>
                  <a:outerShdw blurRad="50800" dist="38100" algn="tr" rotWithShape="0">
                    <a:prstClr val="black">
                      <a:alpha val="40000"/>
                    </a:prstClr>
                  </a:outerShdw>
                </a:effectLst>
              </a:rPr>
              <a:t>فخ</a:t>
            </a:r>
            <a:r>
              <a:rPr lang="ar-EG" sz="2000" b="1" dirty="0">
                <a:solidFill>
                  <a:schemeClr val="bg1"/>
                </a:solidFill>
                <a:effectLst>
                  <a:outerShdw blurRad="50800" dist="38100" algn="tr" rotWithShape="0">
                    <a:prstClr val="black">
                      <a:alpha val="40000"/>
                    </a:prstClr>
                  </a:outerShdw>
                </a:effectLst>
              </a:rPr>
              <a:t>رج الرشيد نحو الموصل في جند كثيف وتمكن الرشيد من هدم سور المدينة الذي حمي العطاف عامين كاملين من يد هارون ودخل الرشيد المدينة إلا أنه لم يتمكن من القبض على العطاف ، فقد نجح العطاف في الفرار إلى أرمينية ، وأطلق الرشيد الأمان لأهل الموصل .</a:t>
            </a:r>
            <a:endParaRPr lang="en-GB" sz="2000" b="1" dirty="0">
              <a:solidFill>
                <a:schemeClr val="bg1"/>
              </a:solidFill>
            </a:endParaRPr>
          </a:p>
          <a:p>
            <a:pPr algn="r" rtl="1"/>
            <a:r>
              <a:rPr lang="ar-EG" sz="2000" b="1" dirty="0">
                <a:solidFill>
                  <a:schemeClr val="bg1"/>
                </a:solidFill>
                <a:effectLst>
                  <a:outerShdw blurRad="50800" dist="38100" algn="tr" rotWithShape="0">
                    <a:prstClr val="black">
                      <a:alpha val="40000"/>
                    </a:prstClr>
                  </a:outerShdw>
                </a:effectLst>
              </a:rPr>
              <a:t>       وقد امتدت الفتن والاضطرابات التي سادت معظم الأمصار الإسلامية إلى مصر سنة 178 هـ/ 794 م  فقد وثب الحوفية في مصر ( قيس وقضاعه ) بعامل العباسيين إسحاق بن سليمان وبدأوا في القتال معه ، فأرسل هارون إلى عامله على فلسطين هرثمة بن أعين يأمره بالتحرك نحو مصر في قوة من الجند لمساندة إسحاق بن سليمان ونجح هرثمة بن أعين وإسحاق بن سليمان في القضاء على فتن الحوفية وإعادتهم إلى الطاعة ، ثم أمر الرشيد هرثمة بن أعين أن يظل عاملاً له على مصر حتى عزله وولي بدلا منه عبد الملك ابن صالح .</a:t>
            </a:r>
            <a:endParaRPr lang="en-GB" sz="2000" b="1" dirty="0">
              <a:solidFill>
                <a:schemeClr val="bg1"/>
              </a:solidFill>
            </a:endParaRPr>
          </a:p>
          <a:p>
            <a:pPr algn="r" rtl="1"/>
            <a:r>
              <a:rPr lang="ar-EG" sz="2000" b="1" dirty="0">
                <a:solidFill>
                  <a:schemeClr val="bg1"/>
                </a:solidFill>
                <a:effectLst>
                  <a:outerShdw blurRad="50800" dist="38100" algn="tr" rotWithShape="0">
                    <a:prstClr val="black">
                      <a:alpha val="40000"/>
                    </a:prstClr>
                  </a:outerShdw>
                </a:effectLst>
              </a:rPr>
              <a:t>       وفي إفريقية كانت القبائل البربرية في سنة 181 هـ/ 797 م  تحاول التخلص من الحكم الإسلامي فقامت بالكثير من الثورات تنجح حيناً وتفشل حيناً آخر وظل الأمر سجالاً بين الفريقين حتى أمر هارون الرشيد قائده وعامله على مصر هرثمه بن أعين بالتحرك صوب إفريقية على رأس جيش كثيف ، ونجح هرثمة بن أعين في القضاء على فتنتهم وكبح جماحهم .</a:t>
            </a:r>
            <a:endParaRPr lang="en-GB" sz="2000" b="1" dirty="0">
              <a:solidFill>
                <a:schemeClr val="bg1"/>
              </a:solidFill>
            </a:endParaRPr>
          </a:p>
          <a:p>
            <a:pPr algn="r">
              <a:buNone/>
            </a:pPr>
            <a:endParaRPr lang="en-GB" sz="2000" b="1" dirty="0">
              <a:solidFill>
                <a:schemeClr val="bg1"/>
              </a:solidFill>
              <a:effectLst>
                <a:outerShdw blurRad="38100" dist="38100" dir="2700000" algn="tl">
                  <a:srgbClr val="000000">
                    <a:alpha val="43137"/>
                  </a:srgbClr>
                </a:outerShdw>
              </a:effectLst>
            </a:endParaRPr>
          </a:p>
          <a:p>
            <a:pPr marL="137160" indent="0" algn="r">
              <a:buNone/>
            </a:pPr>
            <a:endParaRPr lang="en-GB" sz="2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20696615"/>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0BC6410-51AC-437C-B43A-C0E0C94E4D5A}"/>
              </a:ext>
            </a:extLst>
          </p:cNvPr>
          <p:cNvSpPr>
            <a:spLocks noGrp="1"/>
          </p:cNvSpPr>
          <p:nvPr>
            <p:ph type="title"/>
          </p:nvPr>
        </p:nvSpPr>
        <p:spPr/>
        <p:txBody>
          <a:bodyPr>
            <a:normAutofit/>
          </a:bodyPr>
          <a:lstStyle/>
          <a:p>
            <a:r>
              <a:rPr lang="ar-SA" sz="5400" dirty="0">
                <a:solidFill>
                  <a:schemeClr val="bg1"/>
                </a:solidFill>
                <a:cs typeface="+mn-cs"/>
              </a:rPr>
              <a:t>8ـ مشكلة البرامكة</a:t>
            </a:r>
            <a:endParaRPr lang="en-GB" sz="5400" dirty="0">
              <a:solidFill>
                <a:schemeClr val="bg1"/>
              </a:solidFill>
              <a:cs typeface="+mn-cs"/>
            </a:endParaRPr>
          </a:p>
        </p:txBody>
      </p:sp>
      <p:sp>
        <p:nvSpPr>
          <p:cNvPr id="7" name="Content Placeholder 6">
            <a:extLst>
              <a:ext uri="{FF2B5EF4-FFF2-40B4-BE49-F238E27FC236}">
                <a16:creationId xmlns:a16="http://schemas.microsoft.com/office/drawing/2014/main" id="{8A749270-0705-414E-9B39-44EE0AB48089}"/>
              </a:ext>
            </a:extLst>
          </p:cNvPr>
          <p:cNvSpPr>
            <a:spLocks noGrp="1"/>
          </p:cNvSpPr>
          <p:nvPr>
            <p:ph idx="1"/>
          </p:nvPr>
        </p:nvSpPr>
        <p:spPr/>
        <p:txBody>
          <a:bodyPr>
            <a:normAutofit/>
          </a:bodyPr>
          <a:lstStyle/>
          <a:p>
            <a:pPr algn="r">
              <a:buNone/>
            </a:pPr>
            <a:r>
              <a:rPr lang="ar-SA" sz="3600" b="1" dirty="0">
                <a:solidFill>
                  <a:schemeClr val="bg1"/>
                </a:solidFill>
              </a:rPr>
              <a:t> </a:t>
            </a:r>
            <a:r>
              <a:rPr lang="ar-SA" sz="3600" b="1" dirty="0">
                <a:solidFill>
                  <a:schemeClr val="bg1"/>
                </a:solidFill>
                <a:effectLst>
                  <a:outerShdw blurRad="38100" dist="38100" dir="2700000" algn="tl">
                    <a:srgbClr val="000000">
                      <a:alpha val="43137"/>
                    </a:srgbClr>
                  </a:outerShdw>
                </a:effectLst>
              </a:rPr>
              <a:t>كانت إدارة الدولة العباسية في السنوات الأولى مـن خلافة هارون الرشيد في يد البرامكة فعرفوا</a:t>
            </a:r>
          </a:p>
          <a:p>
            <a:pPr algn="r">
              <a:buNone/>
            </a:pPr>
            <a:r>
              <a:rPr lang="ar-SA" sz="3600" b="1" dirty="0">
                <a:solidFill>
                  <a:schemeClr val="bg1"/>
                </a:solidFill>
                <a:effectLst>
                  <a:outerShdw blurRad="38100" dist="38100" dir="2700000" algn="tl">
                    <a:srgbClr val="000000">
                      <a:alpha val="43137"/>
                    </a:srgbClr>
                  </a:outerShdw>
                </a:effectLst>
              </a:rPr>
              <a:t>بحسن استعدادهم الإداري وخدمت أسرة البرامكة الدولة العباسية من أول نشأتهـا عندما كان خالد بن برمك أحد دعاتها وقوادها إلى أن تم نكب هذه الأسرة في عام 187هــ على يد هارون الرشيد. </a:t>
            </a:r>
            <a:r>
              <a:rPr lang="ar-SA" sz="3600" b="1" dirty="0">
                <a:solidFill>
                  <a:schemeClr val="bg1"/>
                </a:solidFill>
              </a:rPr>
              <a:t> </a:t>
            </a:r>
            <a:endParaRPr lang="en-GB" sz="3600" b="1" dirty="0">
              <a:solidFill>
                <a:schemeClr val="bg1"/>
              </a:solidFill>
            </a:endParaRPr>
          </a:p>
          <a:p>
            <a:pPr marL="137160" indent="0" algn="r">
              <a:buNone/>
            </a:pPr>
            <a:endParaRPr lang="en-GB" sz="3600" b="1" dirty="0">
              <a:solidFill>
                <a:schemeClr val="bg1"/>
              </a:solidFill>
            </a:endParaRPr>
          </a:p>
        </p:txBody>
      </p:sp>
    </p:spTree>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44716D-71B8-456C-8F86-033C5371C065}"/>
              </a:ext>
            </a:extLst>
          </p:cNvPr>
          <p:cNvSpPr>
            <a:spLocks noGrp="1"/>
          </p:cNvSpPr>
          <p:nvPr>
            <p:ph type="title"/>
          </p:nvPr>
        </p:nvSpPr>
        <p:spPr/>
        <p:txBody>
          <a:bodyPr>
            <a:normAutofit/>
          </a:bodyPr>
          <a:lstStyle/>
          <a:p>
            <a:r>
              <a:rPr lang="ar-SA" sz="3200" dirty="0">
                <a:solidFill>
                  <a:schemeClr val="bg1"/>
                </a:solidFill>
                <a:cs typeface="+mn-cs"/>
              </a:rPr>
              <a:t>آراء المؤرخين حول أسباب نكبة البرامكة</a:t>
            </a:r>
            <a:endParaRPr lang="en-GB" sz="3200" dirty="0">
              <a:solidFill>
                <a:schemeClr val="bg1"/>
              </a:solidFill>
              <a:cs typeface="+mn-cs"/>
            </a:endParaRPr>
          </a:p>
        </p:txBody>
      </p:sp>
      <p:sp>
        <p:nvSpPr>
          <p:cNvPr id="7" name="Content Placeholder 6">
            <a:extLst>
              <a:ext uri="{FF2B5EF4-FFF2-40B4-BE49-F238E27FC236}">
                <a16:creationId xmlns:a16="http://schemas.microsoft.com/office/drawing/2014/main" id="{A2019E14-CCCA-49C2-B89D-9DAA0549F70C}"/>
              </a:ext>
            </a:extLst>
          </p:cNvPr>
          <p:cNvSpPr>
            <a:spLocks noGrp="1"/>
          </p:cNvSpPr>
          <p:nvPr>
            <p:ph idx="1"/>
          </p:nvPr>
        </p:nvSpPr>
        <p:spPr/>
        <p:txBody>
          <a:bodyPr>
            <a:normAutofit/>
          </a:bodyPr>
          <a:lstStyle/>
          <a:p>
            <a:pPr algn="r">
              <a:buNone/>
            </a:pPr>
            <a:r>
              <a:rPr lang="ar-SA" sz="4000" b="1" dirty="0">
                <a:solidFill>
                  <a:schemeClr val="bg1"/>
                </a:solidFill>
              </a:rPr>
              <a:t> </a:t>
            </a:r>
            <a:r>
              <a:rPr lang="ar-SA" sz="4000" b="1" dirty="0">
                <a:solidFill>
                  <a:schemeClr val="bg1"/>
                </a:solidFill>
                <a:effectLst>
                  <a:outerShdw blurRad="38100" dist="38100" dir="2700000" algn="tl">
                    <a:srgbClr val="000000">
                      <a:alpha val="43137"/>
                    </a:srgbClr>
                  </a:outerShdw>
                </a:effectLst>
              </a:rPr>
              <a:t>1ـ نسب البعض سبب النكبة إلى مجرد الملل والغيره . </a:t>
            </a:r>
          </a:p>
          <a:p>
            <a:pPr algn="r">
              <a:buNone/>
            </a:pPr>
            <a:r>
              <a:rPr lang="ar-SA" sz="4000" b="1" dirty="0">
                <a:solidFill>
                  <a:schemeClr val="bg1"/>
                </a:solidFill>
                <a:effectLst>
                  <a:outerShdw blurRad="38100" dist="38100" dir="2700000" algn="tl">
                    <a:srgbClr val="000000">
                      <a:alpha val="43137"/>
                    </a:srgbClr>
                  </a:outerShdw>
                </a:effectLst>
              </a:rPr>
              <a:t>2 ـ بسبب حادثة يحيى بن عبد الله العلوي .</a:t>
            </a:r>
          </a:p>
          <a:p>
            <a:pPr algn="r">
              <a:buNone/>
            </a:pPr>
            <a:r>
              <a:rPr lang="ar-SA" sz="4000" b="1" dirty="0">
                <a:solidFill>
                  <a:schemeClr val="bg1"/>
                </a:solidFill>
                <a:effectLst>
                  <a:outerShdw blurRad="38100" dist="38100" dir="2700000" algn="tl">
                    <a:srgbClr val="000000">
                      <a:alpha val="43137"/>
                    </a:srgbClr>
                  </a:outerShdw>
                </a:effectLst>
              </a:rPr>
              <a:t>3 ـ بسبب قصة العباسة بنت محمد المهدي أخت هارون الرشيد .</a:t>
            </a:r>
          </a:p>
          <a:p>
            <a:pPr marL="137160" indent="0" algn="r">
              <a:buNone/>
            </a:pPr>
            <a:endParaRPr lang="en-GB" sz="4000" b="1" dirty="0">
              <a:solidFill>
                <a:schemeClr val="bg1"/>
              </a:solidFill>
            </a:endParaRPr>
          </a:p>
        </p:txBody>
      </p:sp>
    </p:spTree>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5CD6768-0DA7-47D1-BF29-AFBEC0583435}"/>
              </a:ext>
            </a:extLst>
          </p:cNvPr>
          <p:cNvSpPr>
            <a:spLocks noGrp="1"/>
          </p:cNvSpPr>
          <p:nvPr>
            <p:ph type="title"/>
          </p:nvPr>
        </p:nvSpPr>
        <p:spPr>
          <a:xfrm>
            <a:off x="457200" y="0"/>
            <a:ext cx="8229600" cy="1371600"/>
          </a:xfrm>
        </p:spPr>
        <p:txBody>
          <a:bodyPr>
            <a:normAutofit/>
          </a:bodyPr>
          <a:lstStyle/>
          <a:p>
            <a:r>
              <a:rPr lang="ar-SA" sz="4800" dirty="0">
                <a:solidFill>
                  <a:schemeClr val="bg1"/>
                </a:solidFill>
                <a:cs typeface="+mn-cs"/>
              </a:rPr>
              <a:t>أسباب نكبة البرامكة</a:t>
            </a:r>
            <a:endParaRPr lang="en-GB" sz="4800" dirty="0">
              <a:solidFill>
                <a:schemeClr val="bg1"/>
              </a:solidFill>
              <a:cs typeface="+mn-cs"/>
            </a:endParaRPr>
          </a:p>
        </p:txBody>
      </p:sp>
      <p:sp>
        <p:nvSpPr>
          <p:cNvPr id="7" name="Content Placeholder 6">
            <a:extLst>
              <a:ext uri="{FF2B5EF4-FFF2-40B4-BE49-F238E27FC236}">
                <a16:creationId xmlns:a16="http://schemas.microsoft.com/office/drawing/2014/main" id="{DDEB7121-B031-48FF-A1EA-BAFCBAAEA41C}"/>
              </a:ext>
            </a:extLst>
          </p:cNvPr>
          <p:cNvSpPr>
            <a:spLocks noGrp="1"/>
          </p:cNvSpPr>
          <p:nvPr>
            <p:ph idx="1"/>
          </p:nvPr>
        </p:nvSpPr>
        <p:spPr/>
        <p:txBody>
          <a:bodyPr>
            <a:normAutofit/>
          </a:bodyPr>
          <a:lstStyle/>
          <a:p>
            <a:pPr algn="r">
              <a:buNone/>
            </a:pPr>
            <a:r>
              <a:rPr lang="ar-SA" sz="4400" b="1" dirty="0">
                <a:solidFill>
                  <a:schemeClr val="bg1"/>
                </a:solidFill>
              </a:rPr>
              <a:t> </a:t>
            </a:r>
            <a:r>
              <a:rPr lang="ar-SA" sz="4400" b="1" dirty="0">
                <a:solidFill>
                  <a:schemeClr val="bg1"/>
                </a:solidFill>
                <a:effectLst>
                  <a:outerShdw blurRad="38100" dist="38100" dir="2700000" algn="tl">
                    <a:srgbClr val="000000">
                      <a:alpha val="43137"/>
                    </a:srgbClr>
                  </a:outerShdw>
                </a:effectLst>
                <a:latin typeface="Arial" pitchFamily="34" charset="0"/>
                <a:cs typeface="Arial" pitchFamily="34" charset="0"/>
              </a:rPr>
              <a:t>1ـ دور بعض كبار رجال الدولة  في إيغار صدر هارون الرشيد على البرامكة .</a:t>
            </a:r>
          </a:p>
          <a:p>
            <a:pPr algn="r">
              <a:buNone/>
            </a:pPr>
            <a:r>
              <a:rPr lang="ar-SA" sz="4400" b="1" dirty="0">
                <a:solidFill>
                  <a:schemeClr val="bg1"/>
                </a:solidFill>
                <a:effectLst>
                  <a:outerShdw blurRad="38100" dist="38100" dir="2700000" algn="tl">
                    <a:srgbClr val="000000">
                      <a:alpha val="43137"/>
                    </a:srgbClr>
                  </a:outerShdw>
                </a:effectLst>
                <a:latin typeface="Arial" pitchFamily="34" charset="0"/>
                <a:cs typeface="Arial" pitchFamily="34" charset="0"/>
              </a:rPr>
              <a:t>2 ـ الإستئثار بالسلطة دون الخليفة . </a:t>
            </a:r>
          </a:p>
          <a:p>
            <a:pPr algn="r">
              <a:buNone/>
            </a:pPr>
            <a:r>
              <a:rPr lang="ar-SA" sz="4400" b="1" dirty="0">
                <a:solidFill>
                  <a:schemeClr val="bg1"/>
                </a:solidFill>
                <a:effectLst>
                  <a:outerShdw blurRad="38100" dist="38100" dir="2700000" algn="tl">
                    <a:srgbClr val="000000">
                      <a:alpha val="43137"/>
                    </a:srgbClr>
                  </a:outerShdw>
                </a:effectLst>
                <a:latin typeface="Arial" pitchFamily="34" charset="0"/>
                <a:cs typeface="Arial" pitchFamily="34" charset="0"/>
              </a:rPr>
              <a:t>3 ـ الدور الذي لعبته زبيدة زوجة هارون الرشيد وأم محمد الأمين بن هارون الرشيد .</a:t>
            </a:r>
          </a:p>
          <a:p>
            <a:pPr marL="137160" indent="0" algn="r">
              <a:buNone/>
            </a:pPr>
            <a:endParaRPr lang="en-GB" sz="4400" b="1" dirty="0">
              <a:solidFill>
                <a:schemeClr val="bg1"/>
              </a:solidFill>
            </a:endParaRPr>
          </a:p>
        </p:txBody>
      </p:sp>
    </p:spTree>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6B0788-F8FE-44B4-B2B3-01FB841703B4}"/>
              </a:ext>
            </a:extLst>
          </p:cNvPr>
          <p:cNvSpPr>
            <a:spLocks noGrp="1"/>
          </p:cNvSpPr>
          <p:nvPr>
            <p:ph type="title"/>
          </p:nvPr>
        </p:nvSpPr>
        <p:spPr/>
        <p:txBody>
          <a:bodyPr>
            <a:normAutofit/>
          </a:bodyPr>
          <a:lstStyle/>
          <a:p>
            <a:r>
              <a:rPr lang="ar-SA" sz="4400" dirty="0">
                <a:solidFill>
                  <a:schemeClr val="bg1"/>
                </a:solidFill>
                <a:cs typeface="+mn-cs"/>
              </a:rPr>
              <a:t>السياسة الخارجية للخليفة هارون الرشيد</a:t>
            </a:r>
            <a:endParaRPr lang="en-GB" dirty="0">
              <a:solidFill>
                <a:schemeClr val="bg1"/>
              </a:solidFill>
              <a:cs typeface="+mn-cs"/>
            </a:endParaRPr>
          </a:p>
        </p:txBody>
      </p:sp>
      <p:sp>
        <p:nvSpPr>
          <p:cNvPr id="7" name="Content Placeholder 6">
            <a:extLst>
              <a:ext uri="{FF2B5EF4-FFF2-40B4-BE49-F238E27FC236}">
                <a16:creationId xmlns:a16="http://schemas.microsoft.com/office/drawing/2014/main" id="{5D238C00-C6E0-4AC2-81B6-7665E848C1AB}"/>
              </a:ext>
            </a:extLst>
          </p:cNvPr>
          <p:cNvSpPr>
            <a:spLocks noGrp="1"/>
          </p:cNvSpPr>
          <p:nvPr>
            <p:ph idx="1"/>
          </p:nvPr>
        </p:nvSpPr>
        <p:spPr/>
        <p:txBody>
          <a:bodyPr>
            <a:noAutofit/>
          </a:bodyPr>
          <a:lstStyle/>
          <a:p>
            <a:pPr algn="r">
              <a:buNone/>
            </a:pPr>
            <a:r>
              <a:rPr lang="ar-SA" sz="4000" b="1" u="sng" dirty="0">
                <a:solidFill>
                  <a:schemeClr val="bg1"/>
                </a:solidFill>
                <a:effectLst>
                  <a:outerShdw blurRad="38100" dist="38100" dir="2700000" algn="tl">
                    <a:srgbClr val="000000">
                      <a:alpha val="43137"/>
                    </a:srgbClr>
                  </a:outerShdw>
                </a:effectLst>
              </a:rPr>
              <a:t>1ـ علاقة الدولة العباسية بالدولة البيزنطية </a:t>
            </a:r>
            <a:r>
              <a:rPr lang="ar-SA" sz="4000" b="1" dirty="0">
                <a:solidFill>
                  <a:schemeClr val="bg1"/>
                </a:solidFill>
                <a:effectLst>
                  <a:outerShdw blurRad="38100" dist="38100" dir="2700000" algn="tl">
                    <a:srgbClr val="000000">
                      <a:alpha val="43137"/>
                    </a:srgbClr>
                  </a:outerShdw>
                </a:effectLst>
              </a:rPr>
              <a:t>: </a:t>
            </a:r>
          </a:p>
          <a:p>
            <a:pPr algn="r">
              <a:buNone/>
            </a:pPr>
            <a:r>
              <a:rPr lang="ar-SA" sz="4000" b="1" dirty="0">
                <a:solidFill>
                  <a:schemeClr val="bg1"/>
                </a:solidFill>
                <a:effectLst>
                  <a:outerShdw blurRad="38100" dist="38100" dir="2700000" algn="tl">
                    <a:srgbClr val="000000">
                      <a:alpha val="43137"/>
                    </a:srgbClr>
                  </a:outerShdw>
                </a:effectLst>
              </a:rPr>
              <a:t>       تميزت علاقة الدولة العباسية فـي عصر هـارون الـرشيد بالدولـة البيزنطية بأنهـا كانت علاقة حرب ، فالرشيد قاد بنفسه عدة حملات ضد الدولة البيزنطية .</a:t>
            </a:r>
            <a:endParaRPr lang="en-GB" sz="4000" b="1" dirty="0">
              <a:solidFill>
                <a:schemeClr val="bg1"/>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6B0788-F8FE-44B4-B2B3-01FB841703B4}"/>
              </a:ext>
            </a:extLst>
          </p:cNvPr>
          <p:cNvSpPr>
            <a:spLocks noGrp="1"/>
          </p:cNvSpPr>
          <p:nvPr>
            <p:ph type="title"/>
          </p:nvPr>
        </p:nvSpPr>
        <p:spPr/>
        <p:txBody>
          <a:bodyPr>
            <a:normAutofit/>
          </a:bodyPr>
          <a:lstStyle/>
          <a:p>
            <a:r>
              <a:rPr lang="ar-SA" sz="4400" dirty="0">
                <a:solidFill>
                  <a:schemeClr val="bg1"/>
                </a:solidFill>
                <a:cs typeface="+mn-cs"/>
              </a:rPr>
              <a:t>السياسة الخارجية للخليفة هارون الرشيد</a:t>
            </a:r>
            <a:endParaRPr lang="en-GB" dirty="0">
              <a:solidFill>
                <a:schemeClr val="bg1"/>
              </a:solidFill>
              <a:cs typeface="+mn-cs"/>
            </a:endParaRPr>
          </a:p>
        </p:txBody>
      </p:sp>
      <p:sp>
        <p:nvSpPr>
          <p:cNvPr id="7" name="Content Placeholder 6">
            <a:extLst>
              <a:ext uri="{FF2B5EF4-FFF2-40B4-BE49-F238E27FC236}">
                <a16:creationId xmlns:a16="http://schemas.microsoft.com/office/drawing/2014/main" id="{5D238C00-C6E0-4AC2-81B6-7665E848C1AB}"/>
              </a:ext>
            </a:extLst>
          </p:cNvPr>
          <p:cNvSpPr>
            <a:spLocks noGrp="1"/>
          </p:cNvSpPr>
          <p:nvPr>
            <p:ph idx="1"/>
          </p:nvPr>
        </p:nvSpPr>
        <p:spPr>
          <a:xfrm>
            <a:off x="457200" y="1600200"/>
            <a:ext cx="8534400" cy="4709160"/>
          </a:xfrm>
        </p:spPr>
        <p:txBody>
          <a:bodyPr>
            <a:noAutofit/>
          </a:bodyPr>
          <a:lstStyle/>
          <a:p>
            <a:pPr algn="r">
              <a:buNone/>
            </a:pPr>
            <a:r>
              <a:rPr lang="ar-SA" sz="3600" b="1" u="sng" dirty="0">
                <a:solidFill>
                  <a:schemeClr val="bg1"/>
                </a:solidFill>
                <a:effectLst>
                  <a:outerShdw blurRad="38100" dist="38100" dir="2700000" algn="tl">
                    <a:srgbClr val="000000">
                      <a:alpha val="43137"/>
                    </a:srgbClr>
                  </a:outerShdw>
                </a:effectLst>
              </a:rPr>
              <a:t>2ـ علاقة الدولة العباسية بدولة الفرنجة </a:t>
            </a:r>
            <a:r>
              <a:rPr lang="ar-SA" sz="3600" b="1" dirty="0">
                <a:solidFill>
                  <a:schemeClr val="bg1"/>
                </a:solidFill>
                <a:effectLst>
                  <a:outerShdw blurRad="38100" dist="38100" dir="2700000" algn="tl">
                    <a:srgbClr val="000000">
                      <a:alpha val="43137"/>
                    </a:srgbClr>
                  </a:outerShdw>
                </a:effectLst>
              </a:rPr>
              <a:t>: </a:t>
            </a:r>
          </a:p>
          <a:p>
            <a:pPr algn="r">
              <a:buNone/>
            </a:pPr>
            <a:r>
              <a:rPr lang="ar-SA" sz="3600" b="1" dirty="0">
                <a:solidFill>
                  <a:schemeClr val="bg1"/>
                </a:solidFill>
                <a:effectLst>
                  <a:outerShdw blurRad="38100" dist="38100" dir="2700000" algn="tl">
                    <a:srgbClr val="000000">
                      <a:alpha val="43137"/>
                    </a:srgbClr>
                  </a:outerShdw>
                </a:effectLst>
              </a:rPr>
              <a:t>  كانت علاقة الدولة العباسية في عصر الخليفـة هـارون الـرشيد بدولـة الفرنجـة علاقات سلمية قائمة على تبادل السفراء والهدايا . </a:t>
            </a:r>
          </a:p>
          <a:p>
            <a:pPr algn="r">
              <a:buNone/>
            </a:pPr>
            <a:endParaRPr lang="en-GB"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0355980"/>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6B0788-F8FE-44B4-B2B3-01FB841703B4}"/>
              </a:ext>
            </a:extLst>
          </p:cNvPr>
          <p:cNvSpPr>
            <a:spLocks noGrp="1"/>
          </p:cNvSpPr>
          <p:nvPr>
            <p:ph type="title"/>
          </p:nvPr>
        </p:nvSpPr>
        <p:spPr/>
        <p:txBody>
          <a:bodyPr>
            <a:normAutofit/>
          </a:bodyPr>
          <a:lstStyle/>
          <a:p>
            <a:r>
              <a:rPr lang="ar-SA" sz="4400" dirty="0">
                <a:solidFill>
                  <a:schemeClr val="bg1"/>
                </a:solidFill>
                <a:cs typeface="+mn-cs"/>
              </a:rPr>
              <a:t>السياسة الخارجية للخليفة هارون الرشيد</a:t>
            </a:r>
            <a:endParaRPr lang="en-GB" dirty="0">
              <a:solidFill>
                <a:schemeClr val="bg1"/>
              </a:solidFill>
              <a:cs typeface="+mn-cs"/>
            </a:endParaRPr>
          </a:p>
        </p:txBody>
      </p:sp>
      <p:sp>
        <p:nvSpPr>
          <p:cNvPr id="7" name="Content Placeholder 6">
            <a:extLst>
              <a:ext uri="{FF2B5EF4-FFF2-40B4-BE49-F238E27FC236}">
                <a16:creationId xmlns:a16="http://schemas.microsoft.com/office/drawing/2014/main" id="{5D238C00-C6E0-4AC2-81B6-7665E848C1AB}"/>
              </a:ext>
            </a:extLst>
          </p:cNvPr>
          <p:cNvSpPr>
            <a:spLocks noGrp="1"/>
          </p:cNvSpPr>
          <p:nvPr>
            <p:ph idx="1"/>
          </p:nvPr>
        </p:nvSpPr>
        <p:spPr>
          <a:xfrm>
            <a:off x="381000" y="1600200"/>
            <a:ext cx="8610600" cy="4709160"/>
          </a:xfrm>
        </p:spPr>
        <p:txBody>
          <a:bodyPr>
            <a:noAutofit/>
          </a:bodyPr>
          <a:lstStyle/>
          <a:p>
            <a:pPr algn="r">
              <a:buNone/>
            </a:pPr>
            <a:r>
              <a:rPr lang="ar-SA" sz="3600" b="1" u="sng" dirty="0">
                <a:solidFill>
                  <a:schemeClr val="bg1"/>
                </a:solidFill>
                <a:effectLst>
                  <a:outerShdw blurRad="38100" dist="38100" dir="2700000" algn="tl">
                    <a:srgbClr val="000000">
                      <a:alpha val="43137"/>
                    </a:srgbClr>
                  </a:outerShdw>
                </a:effectLst>
              </a:rPr>
              <a:t>3ــ </a:t>
            </a:r>
            <a:r>
              <a:rPr lang="ar-EG" sz="3600" b="1" u="sng" dirty="0">
                <a:solidFill>
                  <a:schemeClr val="bg1"/>
                </a:solidFill>
                <a:effectLst>
                  <a:outerShdw blurRad="38100" dist="38100" dir="2700000" algn="tl">
                    <a:srgbClr val="000000">
                      <a:alpha val="43137"/>
                    </a:srgbClr>
                  </a:outerShdw>
                </a:effectLst>
              </a:rPr>
              <a:t>علاقة العباسيين بالترك والهند وبلاد ما وراء النهر </a:t>
            </a:r>
            <a:r>
              <a:rPr lang="ar-SA" sz="3600" b="1" dirty="0">
                <a:solidFill>
                  <a:schemeClr val="bg1"/>
                </a:solidFill>
                <a:effectLst>
                  <a:outerShdw blurRad="38100" dist="38100" dir="2700000" algn="tl">
                    <a:srgbClr val="000000">
                      <a:alpha val="43137"/>
                    </a:srgbClr>
                  </a:outerShdw>
                </a:effectLst>
              </a:rPr>
              <a:t>: </a:t>
            </a:r>
          </a:p>
          <a:p>
            <a:pPr algn="r" rtl="1"/>
            <a:r>
              <a:rPr lang="ar-SA" sz="3600" b="1" dirty="0">
                <a:solidFill>
                  <a:schemeClr val="bg1"/>
                </a:solidFill>
                <a:effectLst>
                  <a:outerShdw blurRad="38100" dist="38100" dir="2700000" algn="tl">
                    <a:srgbClr val="000000">
                      <a:alpha val="43137"/>
                    </a:srgbClr>
                  </a:outerShdw>
                </a:effectLst>
              </a:rPr>
              <a:t>   </a:t>
            </a:r>
            <a:r>
              <a:rPr lang="ar-EG" sz="3200" b="1" dirty="0">
                <a:solidFill>
                  <a:schemeClr val="bg1"/>
                </a:solidFill>
                <a:effectLst>
                  <a:outerShdw blurRad="50800" dist="38100" algn="tr" rotWithShape="0">
                    <a:prstClr val="black">
                      <a:alpha val="40000"/>
                    </a:prstClr>
                  </a:outerShdw>
                </a:effectLst>
              </a:rPr>
              <a:t>بعد أن نجح العباسيين في تمكين نفوذ دولتهم في بلاد ما وراء النهر انعكس هذا الأمر بحالة من الطمأنينة والأمن الذي ساد في تلك الأماكن وانتشر الإسلام فيها وواصل العباسيون دعم الاستقرار في تلك المناطق عن طريق اصطناع العنصر التركي في الجيش والإدارة </a:t>
            </a:r>
            <a:r>
              <a:rPr lang="ar-SA" sz="3200" b="1" dirty="0">
                <a:solidFill>
                  <a:schemeClr val="bg1"/>
                </a:solidFill>
                <a:effectLst>
                  <a:outerShdw blurRad="50800" dist="38100" algn="tr" rotWithShape="0">
                    <a:prstClr val="black">
                      <a:alpha val="40000"/>
                    </a:prstClr>
                  </a:outerShdw>
                </a:effectLst>
              </a:rPr>
              <a:t>. </a:t>
            </a:r>
          </a:p>
          <a:p>
            <a:pPr algn="r" rtl="1"/>
            <a:r>
              <a:rPr lang="ar-SA" sz="3200" b="1" dirty="0">
                <a:solidFill>
                  <a:schemeClr val="bg1"/>
                </a:solidFill>
                <a:effectLst>
                  <a:outerShdw blurRad="50800" dist="38100" algn="tr" rotWithShape="0">
                    <a:prstClr val="black">
                      <a:alpha val="40000"/>
                    </a:prstClr>
                  </a:outerShdw>
                </a:effectLst>
              </a:rPr>
              <a:t>   </a:t>
            </a:r>
            <a:r>
              <a:rPr lang="ar-EG" sz="3200" b="1" dirty="0">
                <a:solidFill>
                  <a:schemeClr val="bg1"/>
                </a:solidFill>
                <a:effectLst>
                  <a:outerShdw blurRad="50800" dist="38100" algn="tr" rotWithShape="0">
                    <a:prstClr val="black">
                      <a:alpha val="40000"/>
                    </a:prstClr>
                  </a:outerShdw>
                </a:effectLst>
              </a:rPr>
              <a:t>ومثلما قامت علاقات طيبة بين هارون الرشيد وشارلمان ، كانت هناك أيضاً علاقات طيبة بين ملك الهند وهارون الرشيد تبادل فيها الطرفان الهدايا </a:t>
            </a:r>
            <a:r>
              <a:rPr lang="ar-SA" sz="3600" b="1" dirty="0">
                <a:solidFill>
                  <a:schemeClr val="bg1"/>
                </a:solidFill>
                <a:effectLst>
                  <a:outerShdw blurRad="50800" dist="38100" algn="tr" rotWithShape="0">
                    <a:prstClr val="black">
                      <a:alpha val="40000"/>
                    </a:prstClr>
                  </a:outerShdw>
                </a:effectLst>
              </a:rPr>
              <a:t>.</a:t>
            </a:r>
            <a:endParaRPr lang="en-GB" sz="3600" b="1" dirty="0">
              <a:solidFill>
                <a:schemeClr val="bg1"/>
              </a:solidFill>
            </a:endParaRPr>
          </a:p>
          <a:p>
            <a:pPr algn="r">
              <a:buNone/>
            </a:pPr>
            <a:endParaRPr lang="en-GB"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91860643"/>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76E96C7-C596-4A25-8901-B116746D92EC}"/>
              </a:ext>
            </a:extLst>
          </p:cNvPr>
          <p:cNvSpPr>
            <a:spLocks noGrp="1"/>
          </p:cNvSpPr>
          <p:nvPr>
            <p:ph type="title"/>
          </p:nvPr>
        </p:nvSpPr>
        <p:spPr/>
        <p:txBody>
          <a:bodyPr>
            <a:noAutofit/>
          </a:bodyPr>
          <a:lstStyle/>
          <a:p>
            <a:r>
              <a:rPr lang="ar-SA" sz="4000" dirty="0">
                <a:ln w="50800"/>
                <a:solidFill>
                  <a:schemeClr val="bg1"/>
                </a:solidFill>
                <a:effectLst>
                  <a:outerShdw blurRad="38100" dist="38100" dir="2700000" algn="tl">
                    <a:srgbClr val="000000">
                      <a:alpha val="43137"/>
                    </a:srgbClr>
                  </a:outerShdw>
                </a:effectLst>
                <a:cs typeface="+mn-cs"/>
              </a:rPr>
              <a:t>حضارة بغداد في عصر الخليفة هارون الرشيد</a:t>
            </a:r>
            <a:endParaRPr lang="en-GB" sz="4000" dirty="0">
              <a:solidFill>
                <a:schemeClr val="bg1"/>
              </a:solidFill>
              <a:cs typeface="+mn-cs"/>
            </a:endParaRPr>
          </a:p>
        </p:txBody>
      </p:sp>
      <p:sp>
        <p:nvSpPr>
          <p:cNvPr id="7" name="Content Placeholder 6">
            <a:extLst>
              <a:ext uri="{FF2B5EF4-FFF2-40B4-BE49-F238E27FC236}">
                <a16:creationId xmlns:a16="http://schemas.microsoft.com/office/drawing/2014/main" id="{92E48E28-8056-46E0-A2D2-0166FDA9C2D9}"/>
              </a:ext>
            </a:extLst>
          </p:cNvPr>
          <p:cNvSpPr>
            <a:spLocks noGrp="1"/>
          </p:cNvSpPr>
          <p:nvPr>
            <p:ph idx="1"/>
          </p:nvPr>
        </p:nvSpPr>
        <p:spPr/>
        <p:txBody>
          <a:bodyPr>
            <a:normAutofit/>
          </a:bodyPr>
          <a:lstStyle/>
          <a:p>
            <a:pPr marL="137160" indent="0" algn="r">
              <a:buNone/>
            </a:pPr>
            <a:r>
              <a:rPr lang="ar-SA" sz="4800" b="1" dirty="0">
                <a:solidFill>
                  <a:schemeClr val="bg1"/>
                </a:solidFill>
                <a:effectLst>
                  <a:outerShdw blurRad="38100" dist="38100" dir="2700000" algn="tl">
                    <a:srgbClr val="000000">
                      <a:alpha val="43137"/>
                    </a:srgbClr>
                  </a:outerShdw>
                </a:effectLst>
              </a:rPr>
              <a:t>   وصلت مدينة بغداد في عصر الخليفة هارون الرشيد إلى قمة مجدها ، وفاقت من حـيث العـمارة كـل حـاضـرة عـرفت آنذاك ، وصـارت مـقصد العـلماء وطـلاب العلم من جميع الأمصار الإسلامية ، وأضحت مركزاً من مراكز العلوم .</a:t>
            </a:r>
            <a:endParaRPr lang="en-GB" sz="4800" b="1" dirty="0">
              <a:solidFill>
                <a:schemeClr val="bg1"/>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72ED0A4-AC7F-446A-8BB6-7D98736B88E9}"/>
              </a:ext>
            </a:extLst>
          </p:cNvPr>
          <p:cNvSpPr>
            <a:spLocks noGrp="1"/>
          </p:cNvSpPr>
          <p:nvPr>
            <p:ph type="title"/>
          </p:nvPr>
        </p:nvSpPr>
        <p:spPr/>
        <p:txBody>
          <a:bodyPr>
            <a:normAutofit/>
          </a:bodyPr>
          <a:lstStyle/>
          <a:p>
            <a:r>
              <a:rPr lang="ar-SA" sz="4800" dirty="0">
                <a:solidFill>
                  <a:schemeClr val="bg1"/>
                </a:solidFill>
                <a:cs typeface="+mn-cs"/>
              </a:rPr>
              <a:t>وفاة الخليفة هارون الرشيد</a:t>
            </a:r>
            <a:endParaRPr lang="en-GB" sz="4800" dirty="0">
              <a:solidFill>
                <a:schemeClr val="bg1"/>
              </a:solidFill>
              <a:cs typeface="+mn-cs"/>
            </a:endParaRPr>
          </a:p>
        </p:txBody>
      </p:sp>
      <p:sp>
        <p:nvSpPr>
          <p:cNvPr id="7" name="Content Placeholder 6">
            <a:extLst>
              <a:ext uri="{FF2B5EF4-FFF2-40B4-BE49-F238E27FC236}">
                <a16:creationId xmlns:a16="http://schemas.microsoft.com/office/drawing/2014/main" id="{C1B88785-E072-4249-ADA6-B812689A82E6}"/>
              </a:ext>
            </a:extLst>
          </p:cNvPr>
          <p:cNvSpPr>
            <a:spLocks noGrp="1"/>
          </p:cNvSpPr>
          <p:nvPr>
            <p:ph idx="1"/>
          </p:nvPr>
        </p:nvSpPr>
        <p:spPr/>
        <p:txBody>
          <a:bodyPr>
            <a:normAutofit/>
          </a:bodyPr>
          <a:lstStyle/>
          <a:p>
            <a:pPr marL="137160" indent="0" algn="r">
              <a:buNone/>
            </a:pPr>
            <a:r>
              <a:rPr lang="ar-SA" sz="4800" b="1" dirty="0">
                <a:solidFill>
                  <a:schemeClr val="bg1"/>
                </a:solidFill>
                <a:effectLst>
                  <a:outerShdw blurRad="38100" dist="38100" dir="2700000" algn="tl">
                    <a:srgbClr val="000000">
                      <a:alpha val="43137"/>
                    </a:srgbClr>
                  </a:outerShdw>
                </a:effectLst>
              </a:rPr>
              <a:t>   خرج الخليفة هارون الرشيد للقضاء على حركة رافع بن الليث ولكنه توفـي في الطـريـق عام 193 هـــ .</a:t>
            </a:r>
            <a:endParaRPr lang="en-GB" sz="4800" b="1" dirty="0">
              <a:solidFill>
                <a:schemeClr val="bg1"/>
              </a:solidFill>
              <a:effectLst>
                <a:outerShdw blurRad="38100" dist="38100" dir="2700000" algn="tl">
                  <a:srgbClr val="000000">
                    <a:alpha val="43137"/>
                  </a:srgbClr>
                </a:outerShdw>
              </a:effectLst>
            </a:endParaRPr>
          </a:p>
          <a:p>
            <a:pPr marL="137160" indent="0" algn="r">
              <a:buNone/>
            </a:pPr>
            <a:endParaRPr lang="en-GB" sz="4800" b="1" dirty="0">
              <a:solidFill>
                <a:schemeClr val="bg1"/>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889DA9B-0C1B-4630-99DE-45F91EDB6246}"/>
              </a:ext>
            </a:extLst>
          </p:cNvPr>
          <p:cNvSpPr>
            <a:spLocks noGrp="1"/>
          </p:cNvSpPr>
          <p:nvPr>
            <p:ph idx="1"/>
          </p:nvPr>
        </p:nvSpPr>
        <p:spPr/>
        <p:txBody>
          <a:bodyPr>
            <a:normAutofit/>
          </a:bodyPr>
          <a:lstStyle/>
          <a:p>
            <a:pPr marL="137160" indent="0" algn="r">
              <a:buNone/>
            </a:pPr>
            <a:r>
              <a:rPr lang="en-GB" sz="4400" b="1" dirty="0">
                <a:solidFill>
                  <a:schemeClr val="bg1"/>
                </a:solidFill>
              </a:rPr>
              <a:t> </a:t>
            </a:r>
            <a:r>
              <a:rPr lang="ar-SA" sz="4400" b="1" dirty="0">
                <a:solidFill>
                  <a:schemeClr val="bg1"/>
                </a:solidFill>
              </a:rPr>
              <a:t>   </a:t>
            </a:r>
            <a:r>
              <a:rPr lang="ar-EG" sz="4400" b="1" dirty="0">
                <a:solidFill>
                  <a:schemeClr val="bg1"/>
                </a:solidFill>
                <a:effectLst>
                  <a:outerShdw blurRad="50800" dist="38100" algn="tr" rotWithShape="0">
                    <a:prstClr val="black">
                      <a:alpha val="40000"/>
                    </a:prstClr>
                  </a:outerShdw>
                </a:effectLst>
              </a:rPr>
              <a:t>هــو أبو محمد هارون بن أبي عبد الله محمد المهدي بن أبي جعفر عبد الله المنصور بن محمد بن على بن عبد الله بن العباس</a:t>
            </a:r>
            <a:r>
              <a:rPr lang="ar-SA" sz="4400" b="1" dirty="0">
                <a:solidFill>
                  <a:schemeClr val="bg1"/>
                </a:solidFill>
                <a:effectLst>
                  <a:outerShdw blurRad="50800" dist="38100" algn="tr" rotWithShape="0">
                    <a:prstClr val="black">
                      <a:alpha val="40000"/>
                    </a:prstClr>
                  </a:outerShdw>
                </a:effectLst>
              </a:rPr>
              <a:t>.</a:t>
            </a:r>
            <a:r>
              <a:rPr lang="ar-EG" sz="4400" b="1" dirty="0">
                <a:solidFill>
                  <a:schemeClr val="bg1"/>
                </a:solidFill>
                <a:effectLst>
                  <a:outerShdw blurRad="50800" dist="38100" algn="tr" rotWithShape="0">
                    <a:prstClr val="black">
                      <a:alpha val="40000"/>
                    </a:prstClr>
                  </a:outerShdw>
                </a:effectLst>
              </a:rPr>
              <a:t> </a:t>
            </a:r>
            <a:endParaRPr lang="en-GB" sz="4400" b="1" dirty="0">
              <a:solidFill>
                <a:schemeClr val="bg1"/>
              </a:solidFill>
            </a:endParaRPr>
          </a:p>
        </p:txBody>
      </p:sp>
      <p:sp>
        <p:nvSpPr>
          <p:cNvPr id="7" name="Title 6">
            <a:extLst>
              <a:ext uri="{FF2B5EF4-FFF2-40B4-BE49-F238E27FC236}">
                <a16:creationId xmlns:a16="http://schemas.microsoft.com/office/drawing/2014/main" id="{B993B187-9DB5-4ED2-9E47-4FD2D8838251}"/>
              </a:ext>
            </a:extLst>
          </p:cNvPr>
          <p:cNvSpPr>
            <a:spLocks noGrp="1"/>
          </p:cNvSpPr>
          <p:nvPr>
            <p:ph type="title"/>
          </p:nvPr>
        </p:nvSpPr>
        <p:spPr/>
        <p:txBody>
          <a:bodyPr>
            <a:normAutofit fontScale="90000"/>
          </a:bodyPr>
          <a:lstStyle/>
          <a:p>
            <a:r>
              <a:rPr lang="ar-SA" dirty="0">
                <a:solidFill>
                  <a:schemeClr val="bg1"/>
                </a:solidFill>
                <a:cs typeface="+mn-cs"/>
              </a:rPr>
              <a:t>5ــ الخليفة هارون الرشيد</a:t>
            </a:r>
            <a:br>
              <a:rPr lang="ar-SA" dirty="0">
                <a:solidFill>
                  <a:schemeClr val="bg1"/>
                </a:solidFill>
                <a:cs typeface="+mn-cs"/>
              </a:rPr>
            </a:br>
            <a:r>
              <a:rPr lang="ar-SA" dirty="0">
                <a:solidFill>
                  <a:schemeClr val="bg1"/>
                </a:solidFill>
                <a:cs typeface="+mn-cs"/>
              </a:rPr>
              <a:t>(170 ــ 193 هـــ )</a:t>
            </a:r>
            <a:endParaRPr lang="en-GB" dirty="0">
              <a:solidFill>
                <a:schemeClr val="bg1"/>
              </a:solidFill>
              <a:cs typeface="+mn-cs"/>
            </a:endParaRPr>
          </a:p>
        </p:txBody>
      </p:sp>
    </p:spTree>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C140838-1752-4848-84C7-BFEC5235F738}"/>
              </a:ext>
            </a:extLst>
          </p:cNvPr>
          <p:cNvSpPr>
            <a:spLocks noGrp="1"/>
          </p:cNvSpPr>
          <p:nvPr>
            <p:ph idx="1"/>
          </p:nvPr>
        </p:nvSpPr>
        <p:spPr/>
        <p:txBody>
          <a:bodyPr/>
          <a:lstStyle/>
          <a:p>
            <a:pPr marL="137160" indent="0" algn="r">
              <a:buNone/>
            </a:pPr>
            <a:r>
              <a:rPr lang="ar-SA" b="1" dirty="0">
                <a:solidFill>
                  <a:schemeClr val="bg1"/>
                </a:solidFill>
              </a:rPr>
              <a:t> </a:t>
            </a:r>
            <a:r>
              <a:rPr lang="ar-SA" sz="5400" b="1" dirty="0">
                <a:solidFill>
                  <a:schemeClr val="bg1"/>
                </a:solidFill>
                <a:effectLst>
                  <a:outerShdw blurRad="38100" dist="38100" dir="2700000" algn="tl">
                    <a:srgbClr val="000000">
                      <a:alpha val="43137"/>
                    </a:srgbClr>
                  </a:outerShdw>
                </a:effectLst>
              </a:rPr>
              <a:t>تمت البيعة لهارون الرشيد بالخلافة بعد وفاة أخيه موسى الهادي عام 170هــــ .</a:t>
            </a:r>
            <a:endParaRPr lang="en-GB" sz="5400" b="1" dirty="0">
              <a:solidFill>
                <a:schemeClr val="bg1"/>
              </a:solidFill>
            </a:endParaRPr>
          </a:p>
        </p:txBody>
      </p:sp>
      <p:sp>
        <p:nvSpPr>
          <p:cNvPr id="7" name="Title 6">
            <a:extLst>
              <a:ext uri="{FF2B5EF4-FFF2-40B4-BE49-F238E27FC236}">
                <a16:creationId xmlns:a16="http://schemas.microsoft.com/office/drawing/2014/main" id="{292FA012-42E6-4608-A6B4-46AE528C3CDA}"/>
              </a:ext>
            </a:extLst>
          </p:cNvPr>
          <p:cNvSpPr>
            <a:spLocks noGrp="1"/>
          </p:cNvSpPr>
          <p:nvPr>
            <p:ph type="title"/>
          </p:nvPr>
        </p:nvSpPr>
        <p:spPr/>
        <p:txBody>
          <a:bodyPr>
            <a:normAutofit/>
          </a:bodyPr>
          <a:lstStyle/>
          <a:p>
            <a:r>
              <a:rPr lang="ar-SA" sz="6600" dirty="0">
                <a:solidFill>
                  <a:schemeClr val="bg1"/>
                </a:solidFill>
                <a:cs typeface="+mn-cs"/>
              </a:rPr>
              <a:t>توليه الخلافة</a:t>
            </a:r>
            <a:endParaRPr lang="en-GB" sz="6600" dirty="0">
              <a:solidFill>
                <a:schemeClr val="bg1"/>
              </a:solidFill>
              <a:cs typeface="+mn-cs"/>
            </a:endParaRPr>
          </a:p>
        </p:txBody>
      </p:sp>
    </p:spTree>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EF2450C-A738-4918-9456-445015972B04}"/>
              </a:ext>
            </a:extLst>
          </p:cNvPr>
          <p:cNvSpPr>
            <a:spLocks noGrp="1"/>
          </p:cNvSpPr>
          <p:nvPr>
            <p:ph idx="1"/>
          </p:nvPr>
        </p:nvSpPr>
        <p:spPr/>
        <p:txBody>
          <a:bodyPr>
            <a:normAutofit lnSpcReduction="10000"/>
          </a:bodyPr>
          <a:lstStyle/>
          <a:p>
            <a:pPr algn="r">
              <a:buNone/>
            </a:pPr>
            <a:r>
              <a:rPr lang="ar-SA" sz="4400" b="1" dirty="0">
                <a:solidFill>
                  <a:schemeClr val="bg1"/>
                </a:solidFill>
                <a:effectLst>
                  <a:outerShdw blurRad="38100" dist="38100" dir="2700000" algn="tl">
                    <a:srgbClr val="000000">
                      <a:alpha val="43137"/>
                    </a:srgbClr>
                  </a:outerShdw>
                </a:effectLst>
              </a:rPr>
              <a:t> 1ـ مشكلة العلويين :</a:t>
            </a:r>
          </a:p>
          <a:p>
            <a:pPr algn="r">
              <a:buNone/>
            </a:pPr>
            <a:r>
              <a:rPr lang="ar-SA" sz="4400" b="1" dirty="0">
                <a:solidFill>
                  <a:schemeClr val="bg1"/>
                </a:solidFill>
                <a:effectLst>
                  <a:outerShdw blurRad="38100" dist="38100" dir="2700000" algn="tl">
                    <a:srgbClr val="000000">
                      <a:alpha val="43137"/>
                    </a:srgbClr>
                  </a:outerShdw>
                </a:effectLst>
              </a:rPr>
              <a:t>حركة ببلاد الديلم ( يحيى العلوي ) :</a:t>
            </a:r>
          </a:p>
          <a:p>
            <a:pPr algn="r">
              <a:buNone/>
            </a:pPr>
            <a:r>
              <a:rPr lang="ar-SA" sz="4400" b="1" dirty="0">
                <a:solidFill>
                  <a:schemeClr val="bg1"/>
                </a:solidFill>
                <a:effectLst>
                  <a:outerShdw blurRad="38100" dist="38100" dir="2700000" algn="tl">
                    <a:srgbClr val="000000">
                      <a:alpha val="43137"/>
                    </a:srgbClr>
                  </a:outerShdw>
                </a:effectLst>
              </a:rPr>
              <a:t>   أعلن حركته ضد الخليفة هارون الرشيد ببلاد الديلم ، فـأرسل إليـه هــارون الرشيد بـالفضـل بــن يـحـيى الـبرمكي عـلى رأس الجيش فعرض على العلوي الأمان فوافق على الصلح .    </a:t>
            </a:r>
            <a:endParaRPr lang="en-GB" sz="4400" b="1" dirty="0">
              <a:solidFill>
                <a:schemeClr val="bg1"/>
              </a:solidFill>
              <a:effectLst>
                <a:outerShdw blurRad="38100" dist="38100" dir="2700000" algn="tl">
                  <a:srgbClr val="000000">
                    <a:alpha val="43137"/>
                  </a:srgbClr>
                </a:outerShdw>
              </a:effectLst>
            </a:endParaRPr>
          </a:p>
          <a:p>
            <a:pPr marL="137160" indent="0" algn="r">
              <a:buNone/>
            </a:pPr>
            <a:endParaRPr lang="en-GB" sz="4400" b="1" dirty="0">
              <a:solidFill>
                <a:schemeClr val="bg1"/>
              </a:solidFill>
              <a:effectLst>
                <a:outerShdw blurRad="38100" dist="38100" dir="2700000" algn="tl">
                  <a:srgbClr val="000000">
                    <a:alpha val="43137"/>
                  </a:srgbClr>
                </a:outerShdw>
              </a:effectLst>
            </a:endParaRPr>
          </a:p>
        </p:txBody>
      </p:sp>
      <p:sp>
        <p:nvSpPr>
          <p:cNvPr id="7" name="Title 6">
            <a:extLst>
              <a:ext uri="{FF2B5EF4-FFF2-40B4-BE49-F238E27FC236}">
                <a16:creationId xmlns:a16="http://schemas.microsoft.com/office/drawing/2014/main" id="{4B2596EB-4B05-4D47-8549-7712FEE5E35A}"/>
              </a:ext>
            </a:extLst>
          </p:cNvPr>
          <p:cNvSpPr>
            <a:spLocks noGrp="1"/>
          </p:cNvSpPr>
          <p:nvPr>
            <p:ph type="title"/>
          </p:nvPr>
        </p:nvSpPr>
        <p:spPr/>
        <p:txBody>
          <a:bodyPr>
            <a:normAutofit fontScale="90000"/>
          </a:bodyPr>
          <a:lstStyle/>
          <a:p>
            <a:r>
              <a:rPr lang="ar-SA" dirty="0">
                <a:solidFill>
                  <a:schemeClr val="bg1"/>
                </a:solidFill>
                <a:cs typeface="+mn-cs"/>
              </a:rPr>
              <a:t>أحوال الدولة العباسية الداخلية في عصر هارون الرشيد</a:t>
            </a:r>
            <a:endParaRPr lang="en-GB" dirty="0">
              <a:solidFill>
                <a:schemeClr val="bg1"/>
              </a:solidFill>
              <a:cs typeface="+mn-cs"/>
            </a:endParaRPr>
          </a:p>
        </p:txBody>
      </p:sp>
    </p:spTree>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E0B1539-E7DF-466C-A7FF-BE4DC739E5FB}"/>
              </a:ext>
            </a:extLst>
          </p:cNvPr>
          <p:cNvSpPr>
            <a:spLocks noGrp="1"/>
          </p:cNvSpPr>
          <p:nvPr>
            <p:ph type="title"/>
          </p:nvPr>
        </p:nvSpPr>
        <p:spPr>
          <a:xfrm>
            <a:off x="457200" y="274638"/>
            <a:ext cx="8229600" cy="1143000"/>
          </a:xfrm>
        </p:spPr>
        <p:txBody>
          <a:bodyPr>
            <a:normAutofit fontScale="90000"/>
          </a:bodyPr>
          <a:lstStyle/>
          <a:p>
            <a:r>
              <a:rPr lang="ar-SA" dirty="0">
                <a:solidFill>
                  <a:schemeClr val="bg1"/>
                </a:solidFill>
                <a:cs typeface="+mn-cs"/>
              </a:rPr>
              <a:t>أحوال الدولة العباسية الداخلية في عصر هارون الرشيد</a:t>
            </a:r>
            <a:endParaRPr lang="en-GB" dirty="0">
              <a:solidFill>
                <a:schemeClr val="bg1"/>
              </a:solidFill>
              <a:cs typeface="+mn-cs"/>
            </a:endParaRPr>
          </a:p>
        </p:txBody>
      </p:sp>
      <p:sp>
        <p:nvSpPr>
          <p:cNvPr id="9" name="Content Placeholder 8">
            <a:extLst>
              <a:ext uri="{FF2B5EF4-FFF2-40B4-BE49-F238E27FC236}">
                <a16:creationId xmlns:a16="http://schemas.microsoft.com/office/drawing/2014/main" id="{CF79121A-A3B9-4E00-A9C2-D77D2083B078}"/>
              </a:ext>
            </a:extLst>
          </p:cNvPr>
          <p:cNvSpPr>
            <a:spLocks noGrp="1"/>
          </p:cNvSpPr>
          <p:nvPr>
            <p:ph idx="1"/>
          </p:nvPr>
        </p:nvSpPr>
        <p:spPr/>
        <p:txBody>
          <a:bodyPr>
            <a:normAutofit lnSpcReduction="10000"/>
          </a:bodyPr>
          <a:lstStyle/>
          <a:p>
            <a:pPr marL="137160" indent="0" algn="r">
              <a:buNone/>
            </a:pPr>
            <a:r>
              <a:rPr lang="ar-SA" sz="4400" b="1" dirty="0">
                <a:solidFill>
                  <a:schemeClr val="bg1"/>
                </a:solidFill>
              </a:rPr>
              <a:t> حركة إدريس بن عبد الله العلوي ببلاد المغرب :</a:t>
            </a:r>
          </a:p>
          <a:p>
            <a:pPr marL="137160" indent="0" algn="r">
              <a:buNone/>
            </a:pPr>
            <a:r>
              <a:rPr lang="ar-SA" sz="4400" b="1" dirty="0">
                <a:solidFill>
                  <a:schemeClr val="bg1"/>
                </a:solidFill>
                <a:effectLst>
                  <a:outerShdw blurRad="38100" dist="38100" dir="2700000" algn="tl">
                    <a:srgbClr val="000000">
                      <a:alpha val="43137"/>
                    </a:srgbClr>
                  </a:outerShdw>
                </a:effectLst>
              </a:rPr>
              <a:t>     نجح إدريس بن عبد الله العلوي في إقامة دولة للأدارسـة بـالمغـرب الأقصـى وعلى الرغم من نـجاح هـارون الـرشيد فـي القضاء عـلى الثائر العلوي إلا أنه لم يتمكن من القضاء على دولة الأدارسة .</a:t>
            </a:r>
            <a:r>
              <a:rPr lang="ar-SA" sz="4400" b="1" dirty="0">
                <a:solidFill>
                  <a:schemeClr val="bg1"/>
                </a:solidFill>
              </a:rPr>
              <a:t>    </a:t>
            </a:r>
            <a:endParaRPr lang="en-GB" sz="4400" b="1" dirty="0">
              <a:solidFill>
                <a:schemeClr val="bg1"/>
              </a:solidFill>
            </a:endParaRPr>
          </a:p>
          <a:p>
            <a:pPr marL="137160" indent="0" algn="r">
              <a:buNone/>
            </a:pPr>
            <a:endParaRPr lang="en-GB" sz="4400" b="1" dirty="0">
              <a:solidFill>
                <a:schemeClr val="bg1"/>
              </a:solidFill>
            </a:endParaRPr>
          </a:p>
        </p:txBody>
      </p:sp>
    </p:spTree>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06665F13-DDD2-443C-8D23-24E895115A6E}"/>
              </a:ext>
            </a:extLst>
          </p:cNvPr>
          <p:cNvSpPr>
            <a:spLocks noGrp="1"/>
          </p:cNvSpPr>
          <p:nvPr>
            <p:ph type="title"/>
          </p:nvPr>
        </p:nvSpPr>
        <p:spPr>
          <a:xfrm>
            <a:off x="457200" y="0"/>
            <a:ext cx="8229600" cy="1417638"/>
          </a:xfrm>
        </p:spPr>
        <p:txBody>
          <a:bodyPr>
            <a:normAutofit/>
          </a:bodyPr>
          <a:lstStyle/>
          <a:p>
            <a:r>
              <a:rPr lang="ar-SA" dirty="0">
                <a:solidFill>
                  <a:schemeClr val="bg1"/>
                </a:solidFill>
                <a:cs typeface="+mn-cs"/>
              </a:rPr>
              <a:t>أحوال الدولة العباسية الداخلية في عصر هارون الرشيد</a:t>
            </a:r>
            <a:endParaRPr lang="en-GB" dirty="0">
              <a:solidFill>
                <a:schemeClr val="bg1"/>
              </a:solidFill>
              <a:cs typeface="+mn-cs"/>
            </a:endParaRPr>
          </a:p>
        </p:txBody>
      </p:sp>
      <p:sp>
        <p:nvSpPr>
          <p:cNvPr id="8" name="Content Placeholder 7">
            <a:extLst>
              <a:ext uri="{FF2B5EF4-FFF2-40B4-BE49-F238E27FC236}">
                <a16:creationId xmlns:a16="http://schemas.microsoft.com/office/drawing/2014/main" id="{563EC9C1-443A-4D90-813C-788CE6B920E4}"/>
              </a:ext>
            </a:extLst>
          </p:cNvPr>
          <p:cNvSpPr>
            <a:spLocks noGrp="1"/>
          </p:cNvSpPr>
          <p:nvPr>
            <p:ph idx="1"/>
          </p:nvPr>
        </p:nvSpPr>
        <p:spPr>
          <a:xfrm>
            <a:off x="457200" y="1600200"/>
            <a:ext cx="8458200" cy="4876800"/>
          </a:xfrm>
        </p:spPr>
        <p:txBody>
          <a:bodyPr>
            <a:normAutofit/>
          </a:bodyPr>
          <a:lstStyle/>
          <a:p>
            <a:pPr algn="r">
              <a:buNone/>
            </a:pPr>
            <a:r>
              <a:rPr lang="ar-SA" sz="4000" b="1" dirty="0">
                <a:solidFill>
                  <a:schemeClr val="bg1"/>
                </a:solidFill>
              </a:rPr>
              <a:t> </a:t>
            </a:r>
            <a:r>
              <a:rPr lang="ar-SA" sz="4000" b="1" u="sng" dirty="0">
                <a:solidFill>
                  <a:schemeClr val="bg1"/>
                </a:solidFill>
                <a:effectLst>
                  <a:outerShdw blurRad="38100" dist="38100" dir="2700000" algn="tl">
                    <a:srgbClr val="000000">
                      <a:alpha val="43137"/>
                    </a:srgbClr>
                  </a:outerShdw>
                </a:effectLst>
              </a:rPr>
              <a:t>2ـ حركة الوليد بن طريف بالجزيرة الفراتيه عام 178 هــ </a:t>
            </a:r>
            <a:r>
              <a:rPr lang="ar-SA" sz="4000" b="1" dirty="0">
                <a:solidFill>
                  <a:schemeClr val="bg1"/>
                </a:solidFill>
                <a:effectLst>
                  <a:outerShdw blurRad="38100" dist="38100" dir="2700000" algn="tl">
                    <a:srgbClr val="000000">
                      <a:alpha val="43137"/>
                    </a:srgbClr>
                  </a:outerShdw>
                </a:effectLst>
              </a:rPr>
              <a:t>:</a:t>
            </a:r>
          </a:p>
          <a:p>
            <a:pPr algn="r">
              <a:buNone/>
            </a:pPr>
            <a:r>
              <a:rPr lang="ar-SA" sz="4000" b="1" dirty="0">
                <a:solidFill>
                  <a:schemeClr val="bg1"/>
                </a:solidFill>
                <a:effectLst>
                  <a:outerShdw blurRad="38100" dist="38100" dir="2700000" algn="tl">
                    <a:srgbClr val="000000">
                      <a:alpha val="43137"/>
                    </a:srgbClr>
                  </a:outerShdw>
                </a:effectLst>
              </a:rPr>
              <a:t>   قامت حركة الوليد بن طريف بإقليم الجزيرة الفراتية عــام 178 هــ فأرســل إليه الخليفة هــارون الرشيد بالقائد يزيد بن مزيد الشيباني الذي تمكن من هزيمة الوليد بن طريف وقتله عام 179 هــ .</a:t>
            </a:r>
            <a:r>
              <a:rPr lang="ar-SA" sz="4000" b="1" dirty="0">
                <a:solidFill>
                  <a:schemeClr val="bg1"/>
                </a:solidFill>
              </a:rPr>
              <a:t> </a:t>
            </a:r>
            <a:endParaRPr lang="en-GB" sz="4000" b="1" dirty="0">
              <a:solidFill>
                <a:schemeClr val="bg1"/>
              </a:solidFill>
            </a:endParaRPr>
          </a:p>
          <a:p>
            <a:pPr marL="137160" indent="0" algn="r">
              <a:buNone/>
            </a:pPr>
            <a:endParaRPr lang="en-GB" sz="4000" b="1" dirty="0">
              <a:solidFill>
                <a:schemeClr val="bg1"/>
              </a:solidFill>
            </a:endParaRPr>
          </a:p>
        </p:txBody>
      </p:sp>
    </p:spTree>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06665F13-DDD2-443C-8D23-24E895115A6E}"/>
              </a:ext>
            </a:extLst>
          </p:cNvPr>
          <p:cNvSpPr>
            <a:spLocks noGrp="1"/>
          </p:cNvSpPr>
          <p:nvPr>
            <p:ph type="title"/>
          </p:nvPr>
        </p:nvSpPr>
        <p:spPr>
          <a:xfrm>
            <a:off x="457200" y="0"/>
            <a:ext cx="8229600" cy="1417638"/>
          </a:xfrm>
        </p:spPr>
        <p:txBody>
          <a:bodyPr>
            <a:normAutofit/>
          </a:bodyPr>
          <a:lstStyle/>
          <a:p>
            <a:r>
              <a:rPr lang="ar-SA" dirty="0">
                <a:solidFill>
                  <a:schemeClr val="bg1"/>
                </a:solidFill>
                <a:cs typeface="+mn-cs"/>
              </a:rPr>
              <a:t>أحوال الدولة العباسية الداخلية في عصر هارون الرشيد</a:t>
            </a:r>
            <a:endParaRPr lang="en-GB" dirty="0">
              <a:solidFill>
                <a:schemeClr val="bg1"/>
              </a:solidFill>
              <a:cs typeface="+mn-cs"/>
            </a:endParaRPr>
          </a:p>
        </p:txBody>
      </p:sp>
      <p:sp>
        <p:nvSpPr>
          <p:cNvPr id="8" name="Content Placeholder 7">
            <a:extLst>
              <a:ext uri="{FF2B5EF4-FFF2-40B4-BE49-F238E27FC236}">
                <a16:creationId xmlns:a16="http://schemas.microsoft.com/office/drawing/2014/main" id="{563EC9C1-443A-4D90-813C-788CE6B920E4}"/>
              </a:ext>
            </a:extLst>
          </p:cNvPr>
          <p:cNvSpPr>
            <a:spLocks noGrp="1"/>
          </p:cNvSpPr>
          <p:nvPr>
            <p:ph idx="1"/>
          </p:nvPr>
        </p:nvSpPr>
        <p:spPr>
          <a:xfrm>
            <a:off x="228600" y="1600200"/>
            <a:ext cx="8686800" cy="4876800"/>
          </a:xfrm>
        </p:spPr>
        <p:txBody>
          <a:bodyPr>
            <a:normAutofit/>
          </a:bodyPr>
          <a:lstStyle/>
          <a:p>
            <a:pPr algn="r">
              <a:buNone/>
            </a:pPr>
            <a:r>
              <a:rPr lang="ar-SA" sz="3200" b="1" dirty="0">
                <a:solidFill>
                  <a:schemeClr val="bg1"/>
                </a:solidFill>
              </a:rPr>
              <a:t> </a:t>
            </a:r>
            <a:r>
              <a:rPr lang="ar-SA" sz="3200" b="1" u="sng" dirty="0">
                <a:solidFill>
                  <a:schemeClr val="bg1"/>
                </a:solidFill>
                <a:effectLst>
                  <a:outerShdw blurRad="38100" dist="38100" dir="2700000" algn="tl">
                    <a:srgbClr val="000000">
                      <a:alpha val="43137"/>
                    </a:srgbClr>
                  </a:outerShdw>
                </a:effectLst>
              </a:rPr>
              <a:t>3ـ </a:t>
            </a:r>
            <a:r>
              <a:rPr lang="ar-EG" sz="3200" b="1" u="sng" dirty="0">
                <a:solidFill>
                  <a:schemeClr val="bg1"/>
                </a:solidFill>
                <a:effectLst>
                  <a:outerShdw blurRad="50800" dist="38100" algn="tr" rotWithShape="0">
                    <a:prstClr val="black">
                      <a:alpha val="40000"/>
                    </a:prstClr>
                  </a:outerShdw>
                </a:effectLst>
              </a:rPr>
              <a:t>مشكلة تمرد الحصين الخارجي</a:t>
            </a:r>
            <a:r>
              <a:rPr lang="ar-EG" sz="3200" b="1" dirty="0">
                <a:solidFill>
                  <a:schemeClr val="bg1"/>
                </a:solidFill>
                <a:effectLst>
                  <a:outerShdw blurRad="50800" dist="38100" algn="tr" rotWithShape="0">
                    <a:prstClr val="black">
                      <a:alpha val="40000"/>
                    </a:prstClr>
                  </a:outerShdw>
                </a:effectLst>
              </a:rPr>
              <a:t> </a:t>
            </a:r>
            <a:r>
              <a:rPr lang="ar-SA" sz="3200" b="1" dirty="0">
                <a:solidFill>
                  <a:schemeClr val="bg1"/>
                </a:solidFill>
                <a:effectLst>
                  <a:outerShdw blurRad="38100" dist="38100" dir="2700000" algn="tl">
                    <a:srgbClr val="000000">
                      <a:alpha val="43137"/>
                    </a:srgbClr>
                  </a:outerShdw>
                </a:effectLst>
              </a:rPr>
              <a:t>:</a:t>
            </a:r>
          </a:p>
          <a:p>
            <a:pPr algn="r">
              <a:buNone/>
            </a:pPr>
            <a:r>
              <a:rPr lang="ar-SA" sz="3200" b="1" dirty="0">
                <a:solidFill>
                  <a:schemeClr val="bg1"/>
                </a:solidFill>
                <a:effectLst>
                  <a:outerShdw blurRad="50800" dist="38100" algn="tr" rotWithShape="0">
                    <a:prstClr val="black">
                      <a:alpha val="40000"/>
                    </a:prstClr>
                  </a:outerShdw>
                </a:effectLst>
              </a:rPr>
              <a:t>   </a:t>
            </a:r>
            <a:r>
              <a:rPr lang="ar-EG" sz="3200" b="1" dirty="0">
                <a:solidFill>
                  <a:schemeClr val="bg1"/>
                </a:solidFill>
                <a:effectLst>
                  <a:outerShdw blurRad="50800" dist="38100" algn="tr" rotWithShape="0">
                    <a:prstClr val="black">
                      <a:alpha val="40000"/>
                    </a:prstClr>
                  </a:outerShdw>
                </a:effectLst>
              </a:rPr>
              <a:t>بدأ حركته عام 175 هـــ في نواحي سجستان ، وتمكن من هزيمة جيش سجستان الذي أرسله الوالي عثمان بن عمارة ثم سار يهاجم مدن خراسان مثل باذغيس وبوشنج وهراة وغيرها ، فكلف الرشيد الغطريف بن عطاء لمواجهته لكنه هزم أمام الحصين على الرغم من عظم جيشه ، وظلت حركته تؤرق منطقة خراسان إلى أن قتل عام 177 هــ . </a:t>
            </a:r>
            <a:endParaRPr lang="en-GB" sz="3200" b="1" dirty="0">
              <a:solidFill>
                <a:schemeClr val="bg1"/>
              </a:solidFill>
            </a:endParaRPr>
          </a:p>
          <a:p>
            <a:pPr algn="r">
              <a:buNone/>
            </a:pPr>
            <a:endParaRPr lang="en-GB" sz="3200" b="1" dirty="0">
              <a:solidFill>
                <a:schemeClr val="bg1"/>
              </a:solidFill>
            </a:endParaRPr>
          </a:p>
          <a:p>
            <a:pPr marL="137160" indent="0" algn="r">
              <a:buNone/>
            </a:pPr>
            <a:endParaRPr lang="en-GB" sz="3200" b="1" dirty="0">
              <a:solidFill>
                <a:schemeClr val="bg1"/>
              </a:solidFill>
            </a:endParaRPr>
          </a:p>
        </p:txBody>
      </p:sp>
    </p:spTree>
    <p:extLst>
      <p:ext uri="{BB962C8B-B14F-4D97-AF65-F5344CB8AC3E}">
        <p14:creationId xmlns:p14="http://schemas.microsoft.com/office/powerpoint/2010/main" val="1207684285"/>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06665F13-DDD2-443C-8D23-24E895115A6E}"/>
              </a:ext>
            </a:extLst>
          </p:cNvPr>
          <p:cNvSpPr>
            <a:spLocks noGrp="1"/>
          </p:cNvSpPr>
          <p:nvPr>
            <p:ph type="title"/>
          </p:nvPr>
        </p:nvSpPr>
        <p:spPr>
          <a:xfrm>
            <a:off x="457200" y="0"/>
            <a:ext cx="8229600" cy="1417638"/>
          </a:xfrm>
        </p:spPr>
        <p:txBody>
          <a:bodyPr>
            <a:normAutofit/>
          </a:bodyPr>
          <a:lstStyle/>
          <a:p>
            <a:r>
              <a:rPr lang="ar-SA" dirty="0">
                <a:solidFill>
                  <a:schemeClr val="bg1"/>
                </a:solidFill>
                <a:cs typeface="+mn-cs"/>
              </a:rPr>
              <a:t>أحوال الدولة العباسية الداخلية في عصر هارون الرشيد</a:t>
            </a:r>
            <a:endParaRPr lang="en-GB" dirty="0">
              <a:solidFill>
                <a:schemeClr val="bg1"/>
              </a:solidFill>
              <a:cs typeface="+mn-cs"/>
            </a:endParaRPr>
          </a:p>
        </p:txBody>
      </p:sp>
      <p:sp>
        <p:nvSpPr>
          <p:cNvPr id="8" name="Content Placeholder 7">
            <a:extLst>
              <a:ext uri="{FF2B5EF4-FFF2-40B4-BE49-F238E27FC236}">
                <a16:creationId xmlns:a16="http://schemas.microsoft.com/office/drawing/2014/main" id="{563EC9C1-443A-4D90-813C-788CE6B920E4}"/>
              </a:ext>
            </a:extLst>
          </p:cNvPr>
          <p:cNvSpPr>
            <a:spLocks noGrp="1"/>
          </p:cNvSpPr>
          <p:nvPr>
            <p:ph idx="1"/>
          </p:nvPr>
        </p:nvSpPr>
        <p:spPr>
          <a:xfrm>
            <a:off x="228600" y="1417638"/>
            <a:ext cx="8686800" cy="5059362"/>
          </a:xfrm>
        </p:spPr>
        <p:txBody>
          <a:bodyPr>
            <a:noAutofit/>
          </a:bodyPr>
          <a:lstStyle/>
          <a:p>
            <a:pPr algn="r">
              <a:buNone/>
            </a:pPr>
            <a:r>
              <a:rPr lang="ar-SA" sz="2400" dirty="0">
                <a:solidFill>
                  <a:schemeClr val="bg1"/>
                </a:solidFill>
              </a:rPr>
              <a:t> </a:t>
            </a:r>
            <a:r>
              <a:rPr lang="ar-SA" sz="2400" u="sng" dirty="0">
                <a:solidFill>
                  <a:schemeClr val="bg1"/>
                </a:solidFill>
                <a:effectLst>
                  <a:outerShdw blurRad="38100" dist="38100" dir="2700000" algn="tl">
                    <a:srgbClr val="000000">
                      <a:alpha val="43137"/>
                    </a:srgbClr>
                  </a:outerShdw>
                </a:effectLst>
              </a:rPr>
              <a:t>4ـ </a:t>
            </a:r>
            <a:r>
              <a:rPr lang="ar-EG" sz="2400" u="sng" dirty="0">
                <a:solidFill>
                  <a:schemeClr val="bg1"/>
                </a:solidFill>
                <a:effectLst>
                  <a:outerShdw blurRad="50800" dist="38100" algn="tr" rotWithShape="0">
                    <a:prstClr val="black">
                      <a:alpha val="40000"/>
                    </a:prstClr>
                  </a:outerShdw>
                </a:effectLst>
              </a:rPr>
              <a:t>القضاء على حمزة بن أترك الخارجي</a:t>
            </a:r>
            <a:r>
              <a:rPr lang="ar-EG" sz="2400" dirty="0">
                <a:solidFill>
                  <a:schemeClr val="bg1"/>
                </a:solidFill>
                <a:effectLst>
                  <a:outerShdw blurRad="50800" dist="38100" algn="tr" rotWithShape="0">
                    <a:prstClr val="black">
                      <a:alpha val="40000"/>
                    </a:prstClr>
                  </a:outerShdw>
                </a:effectLst>
              </a:rPr>
              <a:t> </a:t>
            </a:r>
            <a:r>
              <a:rPr lang="ar-SA" sz="2400" dirty="0">
                <a:solidFill>
                  <a:schemeClr val="bg1"/>
                </a:solidFill>
                <a:effectLst>
                  <a:outerShdw blurRad="38100" dist="38100" dir="2700000" algn="tl">
                    <a:srgbClr val="000000">
                      <a:alpha val="43137"/>
                    </a:srgbClr>
                  </a:outerShdw>
                </a:effectLst>
              </a:rPr>
              <a:t>:</a:t>
            </a:r>
          </a:p>
          <a:p>
            <a:pPr algn="r">
              <a:buNone/>
            </a:pPr>
            <a:r>
              <a:rPr lang="ar-SA" sz="2400" dirty="0">
                <a:solidFill>
                  <a:schemeClr val="bg1"/>
                </a:solidFill>
                <a:effectLst>
                  <a:outerShdw blurRad="50800" dist="38100" algn="tr" rotWithShape="0">
                    <a:prstClr val="black">
                      <a:alpha val="40000"/>
                    </a:prstClr>
                  </a:outerShdw>
                </a:effectLst>
              </a:rPr>
              <a:t>  </a:t>
            </a:r>
            <a:r>
              <a:rPr lang="ar-EG" sz="2400" dirty="0">
                <a:solidFill>
                  <a:schemeClr val="bg1"/>
                </a:solidFill>
                <a:effectLst>
                  <a:outerShdw blurRad="50800" dist="38100" algn="tr" rotWithShape="0">
                    <a:prstClr val="black">
                      <a:alpha val="40000"/>
                    </a:prstClr>
                  </a:outerShdw>
                </a:effectLst>
              </a:rPr>
              <a:t>كان من نتيجة السياسة التي انتهجها على بن عيسي بن ماهان أن خرج رجلاً يدعي حمزة بن أترك الخارجي وخلع الطاعة لهارون الرشيد سنة 180 هـ/ 796 م  وسار حتى وصل إلى بوشنج ونجح حمزة بن أترك في هزيمة عمرويه بن يزيد الأزدي عامل مدينة هراة من قبل العباسيين الذي خرج لمقاتلته حمزة في ستة آلاف مقاتل غير أن حمزة بن أترك تمكن من هزيمته وقتله ، وأشتد أمر حمزة بن أترك، </a:t>
            </a:r>
            <a:r>
              <a:rPr lang="ar-SA" sz="2400" dirty="0">
                <a:solidFill>
                  <a:schemeClr val="bg1"/>
                </a:solidFill>
                <a:effectLst>
                  <a:outerShdw blurRad="50800" dist="38100" algn="tr" rotWithShape="0">
                    <a:prstClr val="black">
                      <a:alpha val="40000"/>
                    </a:prstClr>
                  </a:outerShdw>
                </a:effectLst>
              </a:rPr>
              <a:t>فسار إليه</a:t>
            </a:r>
            <a:r>
              <a:rPr lang="ar-EG" sz="2400" dirty="0">
                <a:solidFill>
                  <a:schemeClr val="bg1"/>
                </a:solidFill>
                <a:effectLst>
                  <a:outerShdw blurRad="50800" dist="38100" algn="tr" rotWithShape="0">
                    <a:prstClr val="black">
                      <a:alpha val="40000"/>
                    </a:prstClr>
                  </a:outerShdw>
                </a:effectLst>
              </a:rPr>
              <a:t> عيسي بن على الذي قاتل حمزة بن أترك في عدة معارك بالقرب من نيسابور وانهزم في نهاية الأمر حمزة بن أترك وقتل معظم أصحابه فهرب حمزة بن أترك حتى وصل قهستان ، وظل عيسي بن على بن عيسي بن ماهان متتبعاً لهؤلاء الخوارج فقتل منهم أعداداً غفيرة قدرت بثلاثين ألف ، فاختفي حمزة بن أترك هو ومن سلم من أصحابه في مزارع الكروم ثم أوكل على بن عيسي بن ماهان أمر هؤلاء الخوارج إلى طاهر بن الحسين الذي عينه على بن عيسي على مدينة بوستنج وأخذ طاهر في تصفية فلولهم وتتبعهم حتى قضي عليهم .</a:t>
            </a:r>
            <a:endParaRPr lang="en-GB" sz="2400" dirty="0">
              <a:solidFill>
                <a:schemeClr val="bg1"/>
              </a:solidFill>
            </a:endParaRPr>
          </a:p>
          <a:p>
            <a:pPr algn="r">
              <a:buNone/>
            </a:pPr>
            <a:r>
              <a:rPr lang="ar-SA" sz="2400" dirty="0">
                <a:solidFill>
                  <a:schemeClr val="bg1"/>
                </a:solidFill>
                <a:effectLst>
                  <a:outerShdw blurRad="38100" dist="38100" dir="2700000" algn="tl">
                    <a:srgbClr val="000000">
                      <a:alpha val="43137"/>
                    </a:srgbClr>
                  </a:outerShdw>
                </a:effectLst>
              </a:rPr>
              <a:t>   </a:t>
            </a:r>
            <a:endParaRPr lang="en-GB" sz="2400" dirty="0">
              <a:solidFill>
                <a:schemeClr val="bg1"/>
              </a:solidFill>
            </a:endParaRPr>
          </a:p>
          <a:p>
            <a:pPr algn="r">
              <a:buNone/>
            </a:pPr>
            <a:endParaRPr lang="en-GB" sz="2400" dirty="0">
              <a:solidFill>
                <a:schemeClr val="bg1"/>
              </a:solidFill>
            </a:endParaRPr>
          </a:p>
          <a:p>
            <a:pPr marL="137160" indent="0" algn="r">
              <a:buNone/>
            </a:pPr>
            <a:endParaRPr lang="en-GB" sz="2400" dirty="0">
              <a:solidFill>
                <a:schemeClr val="bg1"/>
              </a:solidFill>
            </a:endParaRPr>
          </a:p>
        </p:txBody>
      </p:sp>
    </p:spTree>
    <p:extLst>
      <p:ext uri="{BB962C8B-B14F-4D97-AF65-F5344CB8AC3E}">
        <p14:creationId xmlns:p14="http://schemas.microsoft.com/office/powerpoint/2010/main" val="2633174762"/>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06665F13-DDD2-443C-8D23-24E895115A6E}"/>
              </a:ext>
            </a:extLst>
          </p:cNvPr>
          <p:cNvSpPr>
            <a:spLocks noGrp="1"/>
          </p:cNvSpPr>
          <p:nvPr>
            <p:ph type="title"/>
          </p:nvPr>
        </p:nvSpPr>
        <p:spPr>
          <a:xfrm>
            <a:off x="457200" y="0"/>
            <a:ext cx="8229600" cy="1417638"/>
          </a:xfrm>
        </p:spPr>
        <p:txBody>
          <a:bodyPr>
            <a:normAutofit/>
          </a:bodyPr>
          <a:lstStyle/>
          <a:p>
            <a:r>
              <a:rPr lang="ar-SA" dirty="0">
                <a:solidFill>
                  <a:schemeClr val="bg1"/>
                </a:solidFill>
                <a:cs typeface="+mn-cs"/>
              </a:rPr>
              <a:t>أحوال الدولة العباسية الداخلية في عصر هارون الرشيد</a:t>
            </a:r>
            <a:endParaRPr lang="en-GB" dirty="0">
              <a:solidFill>
                <a:schemeClr val="bg1"/>
              </a:solidFill>
              <a:cs typeface="+mn-cs"/>
            </a:endParaRPr>
          </a:p>
        </p:txBody>
      </p:sp>
      <p:sp>
        <p:nvSpPr>
          <p:cNvPr id="8" name="Content Placeholder 7">
            <a:extLst>
              <a:ext uri="{FF2B5EF4-FFF2-40B4-BE49-F238E27FC236}">
                <a16:creationId xmlns:a16="http://schemas.microsoft.com/office/drawing/2014/main" id="{563EC9C1-443A-4D90-813C-788CE6B920E4}"/>
              </a:ext>
            </a:extLst>
          </p:cNvPr>
          <p:cNvSpPr>
            <a:spLocks noGrp="1"/>
          </p:cNvSpPr>
          <p:nvPr>
            <p:ph idx="1"/>
          </p:nvPr>
        </p:nvSpPr>
        <p:spPr>
          <a:xfrm>
            <a:off x="457200" y="1600200"/>
            <a:ext cx="8458200" cy="4876800"/>
          </a:xfrm>
        </p:spPr>
        <p:txBody>
          <a:bodyPr>
            <a:normAutofit/>
          </a:bodyPr>
          <a:lstStyle/>
          <a:p>
            <a:pPr algn="r">
              <a:buNone/>
            </a:pPr>
            <a:r>
              <a:rPr lang="ar-SA" sz="3600" b="1" dirty="0">
                <a:solidFill>
                  <a:schemeClr val="bg1"/>
                </a:solidFill>
                <a:effectLst>
                  <a:outerShdw blurRad="38100" dist="38100" dir="2700000" algn="tl">
                    <a:srgbClr val="000000">
                      <a:alpha val="43137"/>
                    </a:srgbClr>
                  </a:outerShdw>
                </a:effectLst>
              </a:rPr>
              <a:t> </a:t>
            </a:r>
            <a:r>
              <a:rPr lang="ar-SA" sz="3600" b="1" u="sng" dirty="0">
                <a:solidFill>
                  <a:schemeClr val="bg1"/>
                </a:solidFill>
                <a:effectLst>
                  <a:outerShdw blurRad="38100" dist="38100" dir="2700000" algn="tl">
                    <a:srgbClr val="000000">
                      <a:alpha val="43137"/>
                    </a:srgbClr>
                  </a:outerShdw>
                </a:effectLst>
              </a:rPr>
              <a:t>5ـ </a:t>
            </a:r>
            <a:r>
              <a:rPr lang="ar-EG" sz="3600" b="1" u="sng" dirty="0">
                <a:solidFill>
                  <a:schemeClr val="bg1"/>
                </a:solidFill>
                <a:effectLst>
                  <a:outerShdw blurRad="38100" dist="38100" dir="2700000" algn="tl">
                    <a:srgbClr val="000000">
                      <a:alpha val="43137"/>
                    </a:srgbClr>
                  </a:outerShdw>
                </a:effectLst>
              </a:rPr>
              <a:t>ثورة رافع بن الليث بن نصر بن سيار </a:t>
            </a:r>
            <a:r>
              <a:rPr lang="ar-SA" sz="3600" b="1" dirty="0">
                <a:solidFill>
                  <a:schemeClr val="bg1"/>
                </a:solidFill>
                <a:effectLst>
                  <a:outerShdw blurRad="38100" dist="38100" dir="2700000" algn="tl">
                    <a:srgbClr val="000000">
                      <a:alpha val="43137"/>
                    </a:srgbClr>
                  </a:outerShdw>
                </a:effectLst>
              </a:rPr>
              <a:t>:</a:t>
            </a:r>
          </a:p>
          <a:p>
            <a:pPr algn="r">
              <a:buNone/>
            </a:pPr>
            <a:r>
              <a:rPr lang="ar-SA" sz="3600" b="1" dirty="0">
                <a:solidFill>
                  <a:schemeClr val="bg1"/>
                </a:solidFill>
                <a:effectLst>
                  <a:outerShdw blurRad="38100" dist="38100" dir="2700000" algn="tl">
                    <a:srgbClr val="000000">
                      <a:alpha val="43137"/>
                    </a:srgbClr>
                  </a:outerShdw>
                </a:effectLst>
              </a:rPr>
              <a:t> أعــلن رافع بن الليث خروجه على والي سمـرقند سليمان بــن حميد وتمكن من قتله وأعــلن التمرد على الخليفة هارون الرشيد وحــاول والي خراسان القضاء على حركته لكنه فشل فخرج إليه الخليفة هارون الرشيد بنفسـه لحـربه لكن الخليفة تـوفي وهـو فـي طريقه إلى حربه واستمرت تلك الحركة حتى عصر الخليفة العباسي المأمون .  </a:t>
            </a:r>
            <a:endParaRPr lang="en-GB" sz="3600" b="1" dirty="0">
              <a:solidFill>
                <a:schemeClr val="bg1"/>
              </a:solidFill>
              <a:effectLst>
                <a:outerShdw blurRad="38100" dist="38100" dir="2700000" algn="tl">
                  <a:srgbClr val="000000">
                    <a:alpha val="43137"/>
                  </a:srgbClr>
                </a:outerShdw>
              </a:effectLst>
            </a:endParaRPr>
          </a:p>
          <a:p>
            <a:pPr algn="r">
              <a:buNone/>
            </a:pPr>
            <a:endParaRPr lang="en-GB" sz="3600" b="1" dirty="0">
              <a:solidFill>
                <a:schemeClr val="bg1"/>
              </a:solidFill>
              <a:effectLst>
                <a:outerShdw blurRad="38100" dist="38100" dir="2700000" algn="tl">
                  <a:srgbClr val="000000">
                    <a:alpha val="43137"/>
                  </a:srgbClr>
                </a:outerShdw>
              </a:effectLst>
            </a:endParaRPr>
          </a:p>
          <a:p>
            <a:pPr marL="137160" indent="0" algn="r">
              <a:buNone/>
            </a:pPr>
            <a:endParaRPr lang="en-GB"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4771738"/>
      </p:ext>
    </p:extLst>
  </p:cSld>
  <p:clrMapOvr>
    <a:masterClrMapping/>
  </p:clrMapOvr>
  <p:transition spd="slow">
    <p:cove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5464</TotalTime>
  <Words>1209</Words>
  <Application>Microsoft Office PowerPoint</Application>
  <PresentationFormat>On-screen Show (4:3)</PresentationFormat>
  <Paragraphs>59</Paragraphs>
  <Slides>19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Book Antiqua</vt:lpstr>
      <vt:lpstr>Calibri</vt:lpstr>
      <vt:lpstr>Lucida Sans</vt:lpstr>
      <vt:lpstr>Times New Roman</vt:lpstr>
      <vt:lpstr>Wingdings</vt:lpstr>
      <vt:lpstr>Wingdings 2</vt:lpstr>
      <vt:lpstr>Wingdings 3</vt:lpstr>
      <vt:lpstr>Apex</vt:lpstr>
      <vt:lpstr>PowerPoint Presentation</vt:lpstr>
      <vt:lpstr>5ــ الخليفة هارون الرشيد (170 ــ 193 هـــ )</vt:lpstr>
      <vt:lpstr>توليه الخلافة</vt:lpstr>
      <vt:lpstr>أحوال الدولة العباسية الداخلية في عصر هارون الرشيد</vt:lpstr>
      <vt:lpstr>أحوال الدولة العباسية الداخلية في عصر هارون الرشيد</vt:lpstr>
      <vt:lpstr>أحوال الدولة العباسية الداخلية في عصر هارون الرشيد</vt:lpstr>
      <vt:lpstr>أحوال الدولة العباسية الداخلية في عصر هارون الرشيد</vt:lpstr>
      <vt:lpstr>أحوال الدولة العباسية الداخلية في عصر هارون الرشيد</vt:lpstr>
      <vt:lpstr>أحوال الدولة العباسية الداخلية في عصر هارون الرشيد</vt:lpstr>
      <vt:lpstr>أحوال الدولة العباسية الداخلية في عصر هارون الرشيد</vt:lpstr>
      <vt:lpstr>أحوال الدولة العباسية الداخلية في عصر هارون الرشيد</vt:lpstr>
      <vt:lpstr>8ـ مشكلة البرامكة</vt:lpstr>
      <vt:lpstr>آراء المؤرخين حول أسباب نكبة البرامكة</vt:lpstr>
      <vt:lpstr>أسباب نكبة البرامكة</vt:lpstr>
      <vt:lpstr>السياسة الخارجية للخليفة هارون الرشيد</vt:lpstr>
      <vt:lpstr>السياسة الخارجية للخليفة هارون الرشيد</vt:lpstr>
      <vt:lpstr>السياسة الخارجية للخليفة هارون الرشيد</vt:lpstr>
      <vt:lpstr>حضارة بغداد في عصر الخليفة هارون الرشيد</vt:lpstr>
      <vt:lpstr>وفاة الخليفة هارون الرشيد</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Nasr</dc:creator>
  <cp:lastModifiedBy>Nasr Abdelmohdy</cp:lastModifiedBy>
  <cp:revision>767</cp:revision>
  <dcterms:created xsi:type="dcterms:W3CDTF">2009-03-05T21:01:14Z</dcterms:created>
  <dcterms:modified xsi:type="dcterms:W3CDTF">2020-03-31T18:24:42Z</dcterms:modified>
</cp:coreProperties>
</file>