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5"/>
  </p:notesMasterIdLst>
  <p:sldIdLst>
    <p:sldId id="364" r:id="rId2"/>
    <p:sldId id="365" r:id="rId3"/>
    <p:sldId id="412" r:id="rId4"/>
    <p:sldId id="413" r:id="rId5"/>
    <p:sldId id="414" r:id="rId6"/>
    <p:sldId id="415" r:id="rId7"/>
    <p:sldId id="416" r:id="rId8"/>
    <p:sldId id="417" r:id="rId9"/>
    <p:sldId id="418" r:id="rId10"/>
    <p:sldId id="419" r:id="rId11"/>
    <p:sldId id="366" r:id="rId12"/>
    <p:sldId id="411" r:id="rId13"/>
    <p:sldId id="3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23B"/>
    <a:srgbClr val="006C31"/>
    <a:srgbClr val="007033"/>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56" autoAdjust="0"/>
    <p:restoredTop sz="94660"/>
  </p:normalViewPr>
  <p:slideViewPr>
    <p:cSldViewPr>
      <p:cViewPr varScale="1">
        <p:scale>
          <a:sx n="63" d="100"/>
          <a:sy n="63" d="100"/>
        </p:scale>
        <p:origin x="11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32CB6-F2F9-4B4E-890B-975A71C3E19B}" type="datetimeFigureOut">
              <a:rPr lang="en-US" smtClean="0"/>
              <a:pPr/>
              <a:t>3/31/2020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0D969-9042-4851-B17A-C4D0F8F11D3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20AFB9B-5F9A-4E0A-9B1F-274A999F83DF}" type="datetimeFigureOut">
              <a:rPr lang="en-US" smtClean="0"/>
              <a:pPr/>
              <a:t>3/31/2020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E30EA129-8D16-4C1D-AE8E-FC85A06E273B}"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E30EA129-8D16-4C1D-AE8E-FC85A06E273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20AFB9B-5F9A-4E0A-9B1F-274A999F83DF}" type="datetimeFigureOut">
              <a:rPr lang="en-US" smtClean="0"/>
              <a:pPr/>
              <a:t>3/31/2020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0AFB9B-5F9A-4E0A-9B1F-274A999F83DF}" type="datetimeFigureOut">
              <a:rPr lang="en-US" smtClean="0"/>
              <a:pPr/>
              <a:t>3/31/2020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AFB9B-5F9A-4E0A-9B1F-274A999F83DF}" type="datetimeFigureOut">
              <a:rPr lang="en-US" smtClean="0"/>
              <a:pPr/>
              <a:t>3/31/2020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0AFB9B-5F9A-4E0A-9B1F-274A999F83DF}" type="datetimeFigureOut">
              <a:rPr lang="en-US" smtClean="0"/>
              <a:pPr/>
              <a:t>3/31/2020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0AFB9B-5F9A-4E0A-9B1F-274A999F83DF}" type="datetimeFigureOut">
              <a:rPr lang="en-US" smtClean="0"/>
              <a:pPr/>
              <a:t>3/31/2020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0EA129-8D16-4C1D-AE8E-FC85A06E273B}"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cove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C1786C3-B048-4FC1-8832-8A299D19A047}"/>
              </a:ext>
            </a:extLst>
          </p:cNvPr>
          <p:cNvSpPr>
            <a:spLocks noGrp="1"/>
          </p:cNvSpPr>
          <p:nvPr>
            <p:ph idx="1"/>
          </p:nvPr>
        </p:nvSpPr>
        <p:spPr/>
        <p:txBody>
          <a:bodyPr>
            <a:normAutofit/>
          </a:bodyPr>
          <a:lstStyle/>
          <a:p>
            <a:pPr marL="137160" indent="0" algn="r">
              <a:buNone/>
            </a:pPr>
            <a:r>
              <a:rPr lang="ar-SA" sz="3600" b="1" dirty="0">
                <a:ln w="0"/>
                <a:solidFill>
                  <a:schemeClr val="bg1"/>
                </a:solidFill>
                <a:effectLst>
                  <a:outerShdw blurRad="38100" dist="38100" dir="2700000" algn="tl">
                    <a:srgbClr val="000000">
                      <a:alpha val="43137"/>
                    </a:srgbClr>
                  </a:outerShdw>
                </a:effectLst>
              </a:rPr>
              <a:t> </a:t>
            </a:r>
            <a:r>
              <a:rPr lang="ar-EG" sz="3600" b="1" dirty="0">
                <a:solidFill>
                  <a:schemeClr val="bg1"/>
                </a:solidFill>
                <a:effectLst>
                  <a:outerShdw blurRad="38100" dist="38100" dir="2700000" algn="tl">
                    <a:srgbClr val="000000">
                      <a:alpha val="43137"/>
                    </a:srgbClr>
                  </a:outerShdw>
                </a:effectLst>
              </a:rPr>
              <a:t>هو أبو إسحاق محمد المعتصم بن </a:t>
            </a:r>
            <a:r>
              <a:rPr lang="ar-SA" sz="3600" b="1" dirty="0">
                <a:solidFill>
                  <a:schemeClr val="bg1"/>
                </a:solidFill>
                <a:effectLst>
                  <a:outerShdw blurRad="38100" dist="38100" dir="2700000" algn="tl">
                    <a:srgbClr val="000000">
                      <a:alpha val="43137"/>
                    </a:srgbClr>
                  </a:outerShdw>
                </a:effectLst>
              </a:rPr>
              <a:t>هارون </a:t>
            </a:r>
            <a:r>
              <a:rPr lang="ar-EG" sz="3600" b="1" dirty="0">
                <a:solidFill>
                  <a:schemeClr val="bg1"/>
                </a:solidFill>
                <a:effectLst>
                  <a:outerShdw blurRad="38100" dist="38100" dir="2700000" algn="tl">
                    <a:srgbClr val="000000">
                      <a:alpha val="43137"/>
                    </a:srgbClr>
                  </a:outerShdw>
                </a:effectLst>
              </a:rPr>
              <a:t>الرشيد ولد سنة 178هـ / 794م  </a:t>
            </a:r>
            <a:r>
              <a:rPr lang="ar-SA" sz="3600" b="1" dirty="0">
                <a:solidFill>
                  <a:schemeClr val="bg1"/>
                </a:solidFill>
                <a:effectLst>
                  <a:outerShdw blurRad="38100" dist="38100" dir="2700000" algn="tl">
                    <a:srgbClr val="000000">
                      <a:alpha val="43137"/>
                    </a:srgbClr>
                  </a:outerShdw>
                </a:effectLst>
              </a:rPr>
              <a:t>،</a:t>
            </a:r>
            <a:r>
              <a:rPr lang="ar-EG" sz="3600" b="1" dirty="0">
                <a:solidFill>
                  <a:schemeClr val="bg1"/>
                </a:solidFill>
                <a:effectLst>
                  <a:outerShdw blurRad="38100" dist="38100" dir="2700000" algn="tl">
                    <a:srgbClr val="000000">
                      <a:alpha val="43137"/>
                    </a:srgbClr>
                  </a:outerShdw>
                </a:effectLst>
              </a:rPr>
              <a:t> وأمه هي مارد</a:t>
            </a:r>
            <a:r>
              <a:rPr lang="ar-SA" sz="3600" b="1" dirty="0">
                <a:solidFill>
                  <a:schemeClr val="bg1"/>
                </a:solidFill>
                <a:effectLst>
                  <a:outerShdw blurRad="38100" dist="38100" dir="2700000" algn="tl">
                    <a:srgbClr val="000000">
                      <a:alpha val="43137"/>
                    </a:srgbClr>
                  </a:outerShdw>
                </a:effectLst>
              </a:rPr>
              <a:t>ة</a:t>
            </a:r>
            <a:r>
              <a:rPr lang="ar-EG" sz="3600" b="1" dirty="0">
                <a:solidFill>
                  <a:schemeClr val="bg1"/>
                </a:solidFill>
                <a:effectLst>
                  <a:outerShdw blurRad="38100" dist="38100" dir="2700000" algn="tl">
                    <a:srgbClr val="000000">
                      <a:alpha val="43137"/>
                    </a:srgbClr>
                  </a:outerShdw>
                </a:effectLst>
              </a:rPr>
              <a:t> التركية وهو ثامن خلفاء بني العباس</a:t>
            </a:r>
            <a:r>
              <a:rPr lang="ar-SA" sz="3600" b="1" dirty="0">
                <a:solidFill>
                  <a:schemeClr val="bg1"/>
                </a:solidFill>
                <a:effectLst>
                  <a:outerShdw blurRad="38100" dist="38100" dir="2700000" algn="tl">
                    <a:srgbClr val="000000">
                      <a:alpha val="43137"/>
                    </a:srgbClr>
                  </a:outerShdw>
                </a:effectLst>
              </a:rPr>
              <a:t>.</a:t>
            </a:r>
            <a:r>
              <a:rPr lang="en-GB" sz="3600" b="1" dirty="0">
                <a:ln w="0"/>
                <a:solidFill>
                  <a:schemeClr val="bg1"/>
                </a:solidFill>
                <a:effectLst>
                  <a:outerShdw blurRad="38100" dist="38100" dir="2700000" algn="tl">
                    <a:srgbClr val="000000">
                      <a:alpha val="43137"/>
                    </a:srgbClr>
                  </a:outerShdw>
                </a:effectLst>
              </a:rPr>
              <a:t>      </a:t>
            </a:r>
            <a:endParaRPr lang="en-GB" sz="3600" b="1" dirty="0">
              <a:solidFill>
                <a:schemeClr val="bg1"/>
              </a:solidFill>
              <a:effectLst>
                <a:outerShdw blurRad="38100" dist="38100" dir="2700000" algn="tl">
                  <a:srgbClr val="000000">
                    <a:alpha val="43137"/>
                  </a:srgbClr>
                </a:outerShdw>
              </a:effectLst>
            </a:endParaRPr>
          </a:p>
        </p:txBody>
      </p:sp>
      <p:sp>
        <p:nvSpPr>
          <p:cNvPr id="7" name="Title 6">
            <a:extLst>
              <a:ext uri="{FF2B5EF4-FFF2-40B4-BE49-F238E27FC236}">
                <a16:creationId xmlns:a16="http://schemas.microsoft.com/office/drawing/2014/main" id="{B56BD4A9-2D7D-4B81-A608-8A7C9E39D242}"/>
              </a:ext>
            </a:extLst>
          </p:cNvPr>
          <p:cNvSpPr>
            <a:spLocks noGrp="1"/>
          </p:cNvSpPr>
          <p:nvPr>
            <p:ph type="title"/>
          </p:nvPr>
        </p:nvSpPr>
        <p:spPr/>
        <p:txBody>
          <a:bodyPr>
            <a:normAutofit fontScale="90000"/>
          </a:bodyPr>
          <a:lstStyle/>
          <a:p>
            <a:r>
              <a:rPr lang="ar-SA" sz="4400" dirty="0">
                <a:ln w="0"/>
                <a:solidFill>
                  <a:schemeClr val="bg1"/>
                </a:solidFill>
                <a:effectLst>
                  <a:outerShdw blurRad="38100" dist="19050" dir="2700000" algn="tl" rotWithShape="0">
                    <a:schemeClr val="dk1">
                      <a:alpha val="40000"/>
                    </a:schemeClr>
                  </a:outerShdw>
                </a:effectLst>
                <a:cs typeface="+mn-cs"/>
              </a:rPr>
              <a:t>8ـ المعتصم بالله</a:t>
            </a:r>
            <a:br>
              <a:rPr lang="ar-SA" sz="4400" dirty="0">
                <a:ln w="0"/>
                <a:solidFill>
                  <a:schemeClr val="bg1"/>
                </a:solidFill>
                <a:effectLst>
                  <a:outerShdw blurRad="38100" dist="19050" dir="2700000" algn="tl" rotWithShape="0">
                    <a:schemeClr val="dk1">
                      <a:alpha val="40000"/>
                    </a:schemeClr>
                  </a:outerShdw>
                </a:effectLst>
                <a:cs typeface="+mn-cs"/>
              </a:rPr>
            </a:br>
            <a:r>
              <a:rPr lang="ar-SA" sz="4400" dirty="0">
                <a:ln w="0"/>
                <a:solidFill>
                  <a:schemeClr val="bg1"/>
                </a:solidFill>
                <a:effectLst>
                  <a:outerShdw blurRad="38100" dist="19050" dir="2700000" algn="tl" rotWithShape="0">
                    <a:schemeClr val="dk1">
                      <a:alpha val="40000"/>
                    </a:schemeClr>
                  </a:outerShdw>
                </a:effectLst>
                <a:cs typeface="+mn-cs"/>
              </a:rPr>
              <a:t>( 218 ـ 227هــ) </a:t>
            </a:r>
            <a:endParaRPr lang="en-GB" dirty="0">
              <a:solidFill>
                <a:schemeClr val="bg1"/>
              </a:solidFill>
              <a:cs typeface="+mn-cs"/>
            </a:endParaRPr>
          </a:p>
        </p:txBody>
      </p:sp>
    </p:spTree>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4000" dirty="0">
                <a:solidFill>
                  <a:schemeClr val="bg1"/>
                </a:solidFill>
                <a:effectLst>
                  <a:outerShdw blurRad="50800" dist="38100" algn="tr" rotWithShape="0">
                    <a:prstClr val="black">
                      <a:alpha val="40000"/>
                    </a:prstClr>
                  </a:outerShdw>
                </a:effectLst>
                <a:cs typeface="+mn-cs"/>
              </a:rPr>
              <a:t>أحوال الدولة العباسية الداخلية في عصر</a:t>
            </a:r>
            <a:br>
              <a:rPr lang="ar-SA" sz="4000" dirty="0">
                <a:solidFill>
                  <a:schemeClr val="bg1"/>
                </a:solidFill>
                <a:effectLst>
                  <a:outerShdw blurRad="50800" dist="38100" algn="tr" rotWithShape="0">
                    <a:prstClr val="black">
                      <a:alpha val="40000"/>
                    </a:prstClr>
                  </a:outerShdw>
                </a:effectLst>
                <a:cs typeface="+mn-cs"/>
              </a:rPr>
            </a:br>
            <a:r>
              <a:rPr lang="ar-EG" sz="4000" dirty="0">
                <a:solidFill>
                  <a:schemeClr val="bg1"/>
                </a:solidFill>
                <a:effectLst>
                  <a:outerShdw blurRad="50800" dist="38100" algn="tr" rotWithShape="0">
                    <a:prstClr val="black">
                      <a:alpha val="40000"/>
                    </a:prstClr>
                  </a:outerShdw>
                </a:effectLst>
                <a:cs typeface="+mn-cs"/>
              </a:rPr>
              <a:t> المعتصم بالله </a:t>
            </a:r>
            <a:endParaRPr lang="en-GB" sz="4000" dirty="0">
              <a:solidFill>
                <a:schemeClr val="bg1"/>
              </a:solidFill>
              <a:cs typeface="+mn-cs"/>
            </a:endParaRPr>
          </a:p>
        </p:txBody>
      </p:sp>
      <p:sp>
        <p:nvSpPr>
          <p:cNvPr id="3" name="Content Placeholder 2"/>
          <p:cNvSpPr>
            <a:spLocks noGrp="1"/>
          </p:cNvSpPr>
          <p:nvPr>
            <p:ph idx="1"/>
          </p:nvPr>
        </p:nvSpPr>
        <p:spPr>
          <a:xfrm>
            <a:off x="152400" y="1600200"/>
            <a:ext cx="8534400" cy="5029200"/>
          </a:xfrm>
        </p:spPr>
        <p:txBody>
          <a:bodyPr>
            <a:noAutofit/>
          </a:bodyPr>
          <a:lstStyle/>
          <a:p>
            <a:pPr marL="137160" lvl="0" indent="0" algn="r" rtl="1">
              <a:buNone/>
            </a:pPr>
            <a:r>
              <a:rPr lang="ar-SA" b="1" dirty="0">
                <a:solidFill>
                  <a:schemeClr val="bg1"/>
                </a:solidFill>
              </a:rPr>
              <a:t>تأسيس سامراء:</a:t>
            </a:r>
          </a:p>
          <a:p>
            <a:pPr marL="137160" lvl="0" indent="0" algn="r" rtl="1">
              <a:buNone/>
            </a:pPr>
            <a:r>
              <a:rPr lang="ar-SA" b="1" dirty="0">
                <a:solidFill>
                  <a:schemeClr val="bg1"/>
                </a:solidFill>
              </a:rPr>
              <a:t>    </a:t>
            </a:r>
            <a:r>
              <a:rPr lang="ar-EG" b="1" dirty="0">
                <a:solidFill>
                  <a:schemeClr val="bg1"/>
                </a:solidFill>
              </a:rPr>
              <a:t>كان بناء سامراء من توابع اتخاذ المعتصم بالله للجنود الأتراك وإدخالهم كعنصر جديد في المجتمع ، إذ هجمت على بغداد زيادة سكانية تركية  ، الأمر الذي ترتب عليه انفجار مفاجئ ضيق على الناس في الديار والمساكن والحركة في الطرقات وكانت بالإضافة إلى ذلك هجمة بدوية وعسكرية ، فلم يتحمل أهل بغداد التي صارت ذروة الحضارة والتمدن في العالم لم يتحمل أهل بغداد طباع الجند الأتراك البدوية الغليظة الجافة؛ إذ كانوا يركضون بالخيول والدواب ويصدمون الناس يميناً وشمالاً</a:t>
            </a:r>
            <a:r>
              <a:rPr lang="ar-SA" b="1" dirty="0">
                <a:solidFill>
                  <a:schemeClr val="bg1"/>
                </a:solidFill>
              </a:rPr>
              <a:t>.</a:t>
            </a:r>
            <a:r>
              <a:rPr lang="ar-EG" b="1" dirty="0">
                <a:solidFill>
                  <a:schemeClr val="bg1"/>
                </a:solidFill>
              </a:rPr>
              <a:t> </a:t>
            </a:r>
            <a:r>
              <a:rPr lang="ar-SA" b="1" dirty="0">
                <a:solidFill>
                  <a:schemeClr val="bg1"/>
                </a:solidFill>
              </a:rPr>
              <a:t>ف</a:t>
            </a:r>
            <a:r>
              <a:rPr lang="ar-EG" b="1" dirty="0">
                <a:solidFill>
                  <a:schemeClr val="bg1"/>
                </a:solidFill>
              </a:rPr>
              <a:t>فكر المعتصم في بناء سامراء لتكون عاصمة لخلافته بدلاً من بغداد التي مزقتها الخلافات السياسية </a:t>
            </a:r>
            <a:r>
              <a:rPr lang="ar-SA" b="1" dirty="0">
                <a:solidFill>
                  <a:schemeClr val="bg1"/>
                </a:solidFill>
              </a:rPr>
              <a:t>.</a:t>
            </a:r>
            <a:endParaRPr lang="en-GB" b="1" dirty="0">
              <a:solidFill>
                <a:schemeClr val="bg1"/>
              </a:solidFill>
            </a:endParaRPr>
          </a:p>
        </p:txBody>
      </p:sp>
    </p:spTree>
    <p:extLst>
      <p:ext uri="{BB962C8B-B14F-4D97-AF65-F5344CB8AC3E}">
        <p14:creationId xmlns:p14="http://schemas.microsoft.com/office/powerpoint/2010/main" val="3063964872"/>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pPr algn="r"/>
            <a:r>
              <a:rPr lang="ar-SA" sz="4800" dirty="0">
                <a:solidFill>
                  <a:schemeClr val="bg1"/>
                </a:solidFill>
                <a:cs typeface="+mn-cs"/>
              </a:rPr>
              <a:t>السياسة الخارجية للخليفة المعتصم بالله :</a:t>
            </a:r>
            <a:endParaRPr lang="en-GB" sz="4800" dirty="0">
              <a:solidFill>
                <a:schemeClr val="bg1"/>
              </a:solidFill>
              <a:cs typeface="+mn-cs"/>
            </a:endParaRPr>
          </a:p>
        </p:txBody>
      </p:sp>
      <p:sp>
        <p:nvSpPr>
          <p:cNvPr id="3" name="Content Placeholder 2"/>
          <p:cNvSpPr>
            <a:spLocks noGrp="1"/>
          </p:cNvSpPr>
          <p:nvPr>
            <p:ph idx="1"/>
          </p:nvPr>
        </p:nvSpPr>
        <p:spPr>
          <a:xfrm>
            <a:off x="152400" y="1143000"/>
            <a:ext cx="8534400" cy="5562600"/>
          </a:xfrm>
        </p:spPr>
        <p:txBody>
          <a:bodyPr>
            <a:noAutofit/>
          </a:bodyPr>
          <a:lstStyle/>
          <a:p>
            <a:pPr algn="r">
              <a:buNone/>
            </a:pPr>
            <a:r>
              <a:rPr lang="ar-SA" sz="4400" b="1" dirty="0">
                <a:solidFill>
                  <a:schemeClr val="bg1"/>
                </a:solidFill>
                <a:effectLst>
                  <a:outerShdw blurRad="38100" dist="38100" dir="2700000" algn="tl">
                    <a:srgbClr val="000000">
                      <a:alpha val="43137"/>
                    </a:srgbClr>
                  </a:outerShdw>
                </a:effectLst>
              </a:rPr>
              <a:t>ـ قام الإمبراطور البيزنطي بالإغارة على مدينة زبطرة ودخلها بالسيف وقتل الصغير والكبير وسبى النساء وأحرق المدينة ودمر عمرانها ثم أغار الإمبراطور على المناطق المجاورة ودمر مناطقها.</a:t>
            </a:r>
            <a:endParaRPr lang="en-GB" sz="4400" b="1" dirty="0">
              <a:solidFill>
                <a:schemeClr val="bg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pPr algn="r">
              <a:buNone/>
            </a:pPr>
            <a:r>
              <a:rPr lang="ar-SA" sz="4400" b="1" dirty="0">
                <a:solidFill>
                  <a:schemeClr val="bg1"/>
                </a:solidFill>
                <a:effectLst>
                  <a:outerShdw blurRad="38100" dist="38100" dir="2700000" algn="tl">
                    <a:srgbClr val="000000">
                      <a:alpha val="43137"/>
                    </a:srgbClr>
                  </a:outerShdw>
                </a:effectLst>
              </a:rPr>
              <a:t>وصل الخبر إلى المعتصم وأن إمرأة أسيرة صاحت واامعتصماه فنهض قائما قائلاً لبيك لبيك وأعد الجيش على الفور وسار على رأس ذلك الجيش عام 223هـ واتجهت قواته نحو أنقره ففتحها ثم اتجه إلى عمورية فاقتحمها ثم عاد إلى سامراء . </a:t>
            </a:r>
            <a:endParaRPr lang="en-GB" sz="4400" dirty="0"/>
          </a:p>
        </p:txBody>
      </p:sp>
    </p:spTree>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chemeClr val="bg1"/>
                </a:solidFill>
                <a:cs typeface="+mn-cs"/>
              </a:rPr>
              <a:t>وفاة المعتصم بالله </a:t>
            </a:r>
            <a:endParaRPr lang="en-GB" dirty="0">
              <a:solidFill>
                <a:schemeClr val="bg1"/>
              </a:solidFill>
              <a:cs typeface="+mn-cs"/>
            </a:endParaRPr>
          </a:p>
        </p:txBody>
      </p:sp>
      <p:sp>
        <p:nvSpPr>
          <p:cNvPr id="3" name="Content Placeholder 2"/>
          <p:cNvSpPr>
            <a:spLocks noGrp="1"/>
          </p:cNvSpPr>
          <p:nvPr>
            <p:ph idx="1"/>
          </p:nvPr>
        </p:nvSpPr>
        <p:spPr/>
        <p:txBody>
          <a:bodyPr>
            <a:normAutofit/>
          </a:bodyPr>
          <a:lstStyle/>
          <a:p>
            <a:pPr algn="r">
              <a:buNone/>
            </a:pPr>
            <a:r>
              <a:rPr lang="ar-SA" sz="4400" b="1" dirty="0">
                <a:solidFill>
                  <a:schemeClr val="bg1"/>
                </a:solidFill>
                <a:effectLst>
                  <a:outerShdw blurRad="38100" dist="38100" dir="2700000" algn="tl">
                    <a:srgbClr val="000000">
                      <a:alpha val="43137"/>
                    </a:srgbClr>
                  </a:outerShdw>
                </a:effectLst>
              </a:rPr>
              <a:t> توفي المعتصم بالله عام 227هـــ ليتولى الخلافة ابنه أبوجعفر هارون بن المعتصم .</a:t>
            </a:r>
            <a:endParaRPr lang="en-GB" sz="4400" b="1" dirty="0">
              <a:solidFill>
                <a:schemeClr val="bg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4400" dirty="0">
                <a:ln w="0"/>
                <a:solidFill>
                  <a:schemeClr val="bg1"/>
                </a:solidFill>
                <a:effectLst>
                  <a:outerShdw blurRad="38100" dist="19050" dir="2700000" algn="tl" rotWithShape="0">
                    <a:schemeClr val="dk1">
                      <a:alpha val="40000"/>
                    </a:schemeClr>
                  </a:outerShdw>
                </a:effectLst>
                <a:cs typeface="+mn-cs"/>
              </a:rPr>
              <a:t>8ـ المعتصم بالله</a:t>
            </a:r>
            <a:br>
              <a:rPr lang="ar-SA" sz="4400" dirty="0">
                <a:ln w="0"/>
                <a:solidFill>
                  <a:schemeClr val="bg1"/>
                </a:solidFill>
                <a:effectLst>
                  <a:outerShdw blurRad="38100" dist="19050" dir="2700000" algn="tl" rotWithShape="0">
                    <a:schemeClr val="dk1">
                      <a:alpha val="40000"/>
                    </a:schemeClr>
                  </a:outerShdw>
                </a:effectLst>
                <a:cs typeface="+mn-cs"/>
              </a:rPr>
            </a:br>
            <a:r>
              <a:rPr lang="ar-SA" sz="4400" dirty="0">
                <a:ln w="0"/>
                <a:solidFill>
                  <a:schemeClr val="bg1"/>
                </a:solidFill>
                <a:effectLst>
                  <a:outerShdw blurRad="38100" dist="19050" dir="2700000" algn="tl" rotWithShape="0">
                    <a:schemeClr val="dk1">
                      <a:alpha val="40000"/>
                    </a:schemeClr>
                  </a:outerShdw>
                </a:effectLst>
                <a:cs typeface="+mn-cs"/>
              </a:rPr>
              <a:t>( 218 ـ 227هــ) </a:t>
            </a:r>
            <a:endParaRPr lang="en-GB" dirty="0">
              <a:cs typeface="+mn-cs"/>
            </a:endParaRPr>
          </a:p>
        </p:txBody>
      </p:sp>
      <p:sp>
        <p:nvSpPr>
          <p:cNvPr id="3" name="Content Placeholder 2"/>
          <p:cNvSpPr>
            <a:spLocks noGrp="1"/>
          </p:cNvSpPr>
          <p:nvPr>
            <p:ph idx="1"/>
          </p:nvPr>
        </p:nvSpPr>
        <p:spPr/>
        <p:txBody>
          <a:bodyPr>
            <a:normAutofit/>
          </a:bodyPr>
          <a:lstStyle/>
          <a:p>
            <a:pPr algn="r">
              <a:buNone/>
            </a:pPr>
            <a:r>
              <a:rPr lang="ar-SA" sz="3600" b="1" dirty="0">
                <a:solidFill>
                  <a:schemeClr val="bg1"/>
                </a:solidFill>
                <a:effectLst>
                  <a:outerShdw blurRad="38100" dist="38100" dir="2700000" algn="tl">
                    <a:srgbClr val="000000">
                      <a:alpha val="43137"/>
                    </a:srgbClr>
                  </a:outerShdw>
                </a:effectLst>
              </a:rPr>
              <a:t> </a:t>
            </a:r>
            <a:r>
              <a:rPr lang="ar-EG" sz="3600" b="1" dirty="0">
                <a:solidFill>
                  <a:schemeClr val="bg1"/>
                </a:solidFill>
                <a:effectLst>
                  <a:outerShdw blurRad="50800" dist="38100" algn="tr" rotWithShape="0">
                    <a:prstClr val="black">
                      <a:alpha val="40000"/>
                    </a:prstClr>
                  </a:outerShdw>
                </a:effectLst>
              </a:rPr>
              <a:t> بويع بالخلافة بعد وفاة أخيه المأمون بطرسوس في شهر رجب 218هـ / 833م ، واحترم العباس بن المأمون وصية أبيه وبايع عمه المعتصم بالخلافة ، </a:t>
            </a:r>
            <a:r>
              <a:rPr lang="ar-SA" sz="3600" b="1" dirty="0">
                <a:solidFill>
                  <a:schemeClr val="bg1"/>
                </a:solidFill>
                <a:effectLst>
                  <a:outerShdw blurRad="50800" dist="38100" algn="tr" rotWithShape="0">
                    <a:prstClr val="black">
                      <a:alpha val="40000"/>
                    </a:prstClr>
                  </a:outerShdw>
                </a:effectLst>
              </a:rPr>
              <a:t>على الرغم من محاولة بعض الأمراء ذوي الأصول الفارسية أن يدفعوا العباس بن المأمون إلى أخذ البيعة إلا أنه أعلن رفضه وبايع لعمه المعتصم بالله ، وانتزع بذلك فتيل فتنة في ذلك الوقت إلا أنها ستبزغ مرة أخرى كما سنرى .</a:t>
            </a:r>
            <a:endParaRPr lang="en-GB" sz="3600" b="1" dirty="0">
              <a:solidFill>
                <a:schemeClr val="bg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4000" dirty="0">
                <a:solidFill>
                  <a:schemeClr val="bg1"/>
                </a:solidFill>
                <a:effectLst>
                  <a:outerShdw blurRad="50800" dist="38100" algn="tr" rotWithShape="0">
                    <a:prstClr val="black">
                      <a:alpha val="40000"/>
                    </a:prstClr>
                  </a:outerShdw>
                </a:effectLst>
                <a:cs typeface="+mn-cs"/>
              </a:rPr>
              <a:t>أحوال الدولة العباسية الداخلية في عصر</a:t>
            </a:r>
            <a:br>
              <a:rPr lang="ar-SA" sz="4000" dirty="0">
                <a:solidFill>
                  <a:schemeClr val="bg1"/>
                </a:solidFill>
                <a:effectLst>
                  <a:outerShdw blurRad="50800" dist="38100" algn="tr" rotWithShape="0">
                    <a:prstClr val="black">
                      <a:alpha val="40000"/>
                    </a:prstClr>
                  </a:outerShdw>
                </a:effectLst>
                <a:cs typeface="+mn-cs"/>
              </a:rPr>
            </a:br>
            <a:r>
              <a:rPr lang="ar-EG" sz="4000" dirty="0">
                <a:solidFill>
                  <a:schemeClr val="bg1"/>
                </a:solidFill>
                <a:effectLst>
                  <a:outerShdw blurRad="50800" dist="38100" algn="tr" rotWithShape="0">
                    <a:prstClr val="black">
                      <a:alpha val="40000"/>
                    </a:prstClr>
                  </a:outerShdw>
                </a:effectLst>
                <a:cs typeface="+mn-cs"/>
              </a:rPr>
              <a:t> المعتصم بالله </a:t>
            </a:r>
            <a:endParaRPr lang="en-GB" sz="4000" dirty="0">
              <a:solidFill>
                <a:schemeClr val="bg1"/>
              </a:solidFill>
              <a:cs typeface="+mn-cs"/>
            </a:endParaRPr>
          </a:p>
        </p:txBody>
      </p:sp>
      <p:sp>
        <p:nvSpPr>
          <p:cNvPr id="3" name="Content Placeholder 2"/>
          <p:cNvSpPr>
            <a:spLocks noGrp="1"/>
          </p:cNvSpPr>
          <p:nvPr>
            <p:ph idx="1"/>
          </p:nvPr>
        </p:nvSpPr>
        <p:spPr/>
        <p:txBody>
          <a:bodyPr>
            <a:noAutofit/>
          </a:bodyPr>
          <a:lstStyle/>
          <a:p>
            <a:pPr algn="r">
              <a:buNone/>
            </a:pPr>
            <a:r>
              <a:rPr lang="ar-SA" b="1" dirty="0">
                <a:solidFill>
                  <a:schemeClr val="bg1"/>
                </a:solidFill>
                <a:effectLst>
                  <a:outerShdw blurRad="38100" dist="38100" dir="2700000" algn="tl">
                    <a:srgbClr val="000000">
                      <a:alpha val="43137"/>
                    </a:srgbClr>
                  </a:outerShdw>
                </a:effectLst>
              </a:rPr>
              <a:t> </a:t>
            </a:r>
            <a:r>
              <a:rPr lang="ar-EG" b="1" dirty="0">
                <a:solidFill>
                  <a:schemeClr val="bg1"/>
                </a:solidFill>
                <a:effectLst>
                  <a:outerShdw blurRad="38100" dist="38100" dir="2700000" algn="tl">
                    <a:srgbClr val="000000">
                      <a:alpha val="43137"/>
                    </a:srgbClr>
                  </a:outerShdw>
                </a:effectLst>
              </a:rPr>
              <a:t> </a:t>
            </a:r>
            <a:r>
              <a:rPr lang="ar-SA" b="1" dirty="0">
                <a:solidFill>
                  <a:schemeClr val="bg1"/>
                </a:solidFill>
                <a:effectLst>
                  <a:outerShdw blurRad="38100" dist="38100" dir="2700000" algn="tl">
                    <a:srgbClr val="000000">
                      <a:alpha val="43137"/>
                    </a:srgbClr>
                  </a:outerShdw>
                </a:effectLst>
              </a:rPr>
              <a:t> </a:t>
            </a:r>
            <a:r>
              <a:rPr lang="ar-EG" b="1" dirty="0">
                <a:solidFill>
                  <a:schemeClr val="bg1"/>
                </a:solidFill>
                <a:effectLst>
                  <a:outerShdw blurRad="38100" dist="38100" dir="2700000" algn="tl">
                    <a:srgbClr val="000000">
                      <a:alpha val="43137"/>
                    </a:srgbClr>
                  </a:outerShdw>
                </a:effectLst>
              </a:rPr>
              <a:t>1ــ القضاء على خطر العلويين :</a:t>
            </a:r>
            <a:endParaRPr lang="en-GB" b="1" dirty="0">
              <a:solidFill>
                <a:schemeClr val="bg1"/>
              </a:solidFill>
              <a:effectLst>
                <a:outerShdw blurRad="38100" dist="38100" dir="2700000" algn="tl">
                  <a:srgbClr val="000000">
                    <a:alpha val="43137"/>
                  </a:srgbClr>
                </a:outerShdw>
              </a:effectLst>
            </a:endParaRPr>
          </a:p>
          <a:p>
            <a:pPr algn="r">
              <a:buNone/>
            </a:pPr>
            <a:r>
              <a:rPr lang="ar-EG" b="1" dirty="0">
                <a:solidFill>
                  <a:schemeClr val="bg1"/>
                </a:solidFill>
                <a:effectLst>
                  <a:outerShdw blurRad="38100" dist="38100" dir="2700000" algn="tl">
                    <a:srgbClr val="000000">
                      <a:alpha val="43137"/>
                    </a:srgbClr>
                  </a:outerShdw>
                </a:effectLst>
              </a:rPr>
              <a:t>سلك المعتصم إزاء العلويين نفس السياسة العدائية التي سلكها الخلفاء من قبله - فيما عدا المهدي والمأمون -  ففي سنة 219هـ تخلص المعتصم من محمد الجواد بن علي الرضا زوج أم الفضل ابنة المأمون ، التي اتهمت بدس السم له ، وقد يكون ذلك بإيعاز من عمها المعتصم، الذي خشي أن يطالب محمد الجواد بالخلافة مستنداً على أن المأمون قد ولي أباه علي الرضا العهد قبل وفاته، وبالتالي تصبح الخلافة حقاً له من بعد أبيه، فضلا عن ذلك فإن أولاده من أم الفضل هم من سلالة المأمون. وقد تم دفن محمد الجواد بمقابر قريش في الجانب الغربي من بغداد مع جده موسي بن جعفر، وكان عمره آنذاك خمسة وعشرين عاماً.</a:t>
            </a:r>
            <a:endParaRPr lang="en-GB" b="1" dirty="0">
              <a:solidFill>
                <a:schemeClr val="bg1"/>
              </a:solidFill>
              <a:effectLst>
                <a:outerShdw blurRad="38100" dist="38100" dir="2700000" algn="tl">
                  <a:srgbClr val="000000">
                    <a:alpha val="43137"/>
                  </a:srgbClr>
                </a:outerShdw>
              </a:effectLst>
            </a:endParaRPr>
          </a:p>
          <a:p>
            <a:pPr algn="r">
              <a:buNone/>
            </a:pPr>
            <a:endParaRPr lang="en-GB"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5470811"/>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4000" dirty="0">
                <a:solidFill>
                  <a:schemeClr val="bg1"/>
                </a:solidFill>
                <a:effectLst>
                  <a:outerShdw blurRad="50800" dist="38100" algn="tr" rotWithShape="0">
                    <a:prstClr val="black">
                      <a:alpha val="40000"/>
                    </a:prstClr>
                  </a:outerShdw>
                </a:effectLst>
                <a:cs typeface="+mn-cs"/>
              </a:rPr>
              <a:t>أحوال الدولة العباسية الداخلية في عصر</a:t>
            </a:r>
            <a:br>
              <a:rPr lang="ar-SA" sz="4000" dirty="0">
                <a:solidFill>
                  <a:schemeClr val="bg1"/>
                </a:solidFill>
                <a:effectLst>
                  <a:outerShdw blurRad="50800" dist="38100" algn="tr" rotWithShape="0">
                    <a:prstClr val="black">
                      <a:alpha val="40000"/>
                    </a:prstClr>
                  </a:outerShdw>
                </a:effectLst>
                <a:cs typeface="+mn-cs"/>
              </a:rPr>
            </a:br>
            <a:r>
              <a:rPr lang="ar-EG" sz="4000" dirty="0">
                <a:solidFill>
                  <a:schemeClr val="bg1"/>
                </a:solidFill>
                <a:effectLst>
                  <a:outerShdw blurRad="50800" dist="38100" algn="tr" rotWithShape="0">
                    <a:prstClr val="black">
                      <a:alpha val="40000"/>
                    </a:prstClr>
                  </a:outerShdw>
                </a:effectLst>
                <a:cs typeface="+mn-cs"/>
              </a:rPr>
              <a:t> المعتصم بالله </a:t>
            </a:r>
            <a:endParaRPr lang="en-GB" sz="4000" dirty="0">
              <a:solidFill>
                <a:schemeClr val="bg1"/>
              </a:solidFill>
              <a:cs typeface="+mn-cs"/>
            </a:endParaRPr>
          </a:p>
        </p:txBody>
      </p:sp>
      <p:sp>
        <p:nvSpPr>
          <p:cNvPr id="3" name="Content Placeholder 2"/>
          <p:cNvSpPr>
            <a:spLocks noGrp="1"/>
          </p:cNvSpPr>
          <p:nvPr>
            <p:ph idx="1"/>
          </p:nvPr>
        </p:nvSpPr>
        <p:spPr>
          <a:xfrm>
            <a:off x="152400" y="1600200"/>
            <a:ext cx="8534400" cy="5029200"/>
          </a:xfrm>
        </p:spPr>
        <p:txBody>
          <a:bodyPr>
            <a:noAutofit/>
          </a:bodyPr>
          <a:lstStyle/>
          <a:p>
            <a:pPr algn="r">
              <a:buNone/>
            </a:pPr>
            <a:r>
              <a:rPr lang="ar-SA" sz="2400" b="1" dirty="0">
                <a:solidFill>
                  <a:schemeClr val="bg1"/>
                </a:solidFill>
              </a:rPr>
              <a:t> </a:t>
            </a:r>
            <a:r>
              <a:rPr lang="ar-EG" sz="2400" b="1" dirty="0">
                <a:solidFill>
                  <a:schemeClr val="bg1"/>
                </a:solidFill>
              </a:rPr>
              <a:t> </a:t>
            </a:r>
            <a:r>
              <a:rPr lang="ar-SA" sz="2400" b="1" dirty="0">
                <a:solidFill>
                  <a:schemeClr val="bg1"/>
                </a:solidFill>
              </a:rPr>
              <a:t> </a:t>
            </a:r>
            <a:r>
              <a:rPr lang="ar-EG" sz="2400" b="1" u="sng" dirty="0">
                <a:solidFill>
                  <a:schemeClr val="bg1"/>
                </a:solidFill>
              </a:rPr>
              <a:t>2ــ القضاء على فتنة الزط</a:t>
            </a:r>
            <a:r>
              <a:rPr lang="ar-EG" sz="2400" b="1" dirty="0">
                <a:solidFill>
                  <a:schemeClr val="bg1"/>
                </a:solidFill>
              </a:rPr>
              <a:t>:</a:t>
            </a:r>
            <a:endParaRPr lang="en-GB" sz="2400" b="1" dirty="0">
              <a:solidFill>
                <a:schemeClr val="bg1"/>
              </a:solidFill>
            </a:endParaRPr>
          </a:p>
          <a:p>
            <a:pPr algn="r">
              <a:buNone/>
            </a:pPr>
            <a:r>
              <a:rPr lang="ar-EG" sz="2400" b="1" dirty="0">
                <a:solidFill>
                  <a:schemeClr val="bg1"/>
                </a:solidFill>
              </a:rPr>
              <a:t>أثار الزط الفساد في منطقة البصرة وقطعوا الإمدادات إلى بغداد وهددوا أمن مدن العراق منذ أيام  الخليفة العباسي المأمون ، وقد حاول الخليفة المأمون العباسي القضاء عليهم كما ذكرنا لكن لم يستطيع وظل أمرهم يتفاقم حتى تولى أمر خلافة بني العباس الخليفة المعتصم العباسي فحاول تأمين طــريق البصرة فوجه المعتصم إليهم في سنة 219هـ / 834م  قائده عجيف بن عنبسه الذي نزل إلى مدينة واسط على نهر يقال له (بزدواد) فسد هذا النهر وسد أنهار أخرى كان الزط يخرجون منها لمهاجمة الناس ، وضيق عجيف بن عنبسه عليهم الخناق ، وظل يحاربهم تسعة أشهر ، في معارك عنيفة حتي قيل أن عجيف بن عنبسة قتل في معركة واحدة منهم ثلاثمائة وأسر خمسمائة ضربت أعناقهم وبعث برؤوسهم إلى المعتصم بالله .</a:t>
            </a:r>
            <a:endParaRPr lang="en-GB" sz="2400" b="1" dirty="0">
              <a:solidFill>
                <a:schemeClr val="bg1"/>
              </a:solidFill>
            </a:endParaRPr>
          </a:p>
        </p:txBody>
      </p:sp>
    </p:spTree>
    <p:extLst>
      <p:ext uri="{BB962C8B-B14F-4D97-AF65-F5344CB8AC3E}">
        <p14:creationId xmlns:p14="http://schemas.microsoft.com/office/powerpoint/2010/main" val="183864177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4000" dirty="0">
                <a:solidFill>
                  <a:schemeClr val="bg1"/>
                </a:solidFill>
                <a:effectLst>
                  <a:outerShdw blurRad="50800" dist="38100" algn="tr" rotWithShape="0">
                    <a:prstClr val="black">
                      <a:alpha val="40000"/>
                    </a:prstClr>
                  </a:outerShdw>
                </a:effectLst>
                <a:cs typeface="+mn-cs"/>
              </a:rPr>
              <a:t>أحوال الدولة العباسية الداخلية في عصر</a:t>
            </a:r>
            <a:br>
              <a:rPr lang="ar-SA" sz="4000" dirty="0">
                <a:solidFill>
                  <a:schemeClr val="bg1"/>
                </a:solidFill>
                <a:effectLst>
                  <a:outerShdw blurRad="50800" dist="38100" algn="tr" rotWithShape="0">
                    <a:prstClr val="black">
                      <a:alpha val="40000"/>
                    </a:prstClr>
                  </a:outerShdw>
                </a:effectLst>
                <a:cs typeface="+mn-cs"/>
              </a:rPr>
            </a:br>
            <a:r>
              <a:rPr lang="ar-EG" sz="4000" dirty="0">
                <a:solidFill>
                  <a:schemeClr val="bg1"/>
                </a:solidFill>
                <a:effectLst>
                  <a:outerShdw blurRad="50800" dist="38100" algn="tr" rotWithShape="0">
                    <a:prstClr val="black">
                      <a:alpha val="40000"/>
                    </a:prstClr>
                  </a:outerShdw>
                </a:effectLst>
                <a:cs typeface="+mn-cs"/>
              </a:rPr>
              <a:t> المعتصم بالله </a:t>
            </a:r>
            <a:endParaRPr lang="en-GB" sz="4000" dirty="0">
              <a:solidFill>
                <a:schemeClr val="bg1"/>
              </a:solidFill>
              <a:cs typeface="+mn-cs"/>
            </a:endParaRPr>
          </a:p>
        </p:txBody>
      </p:sp>
      <p:sp>
        <p:nvSpPr>
          <p:cNvPr id="3" name="Content Placeholder 2"/>
          <p:cNvSpPr>
            <a:spLocks noGrp="1"/>
          </p:cNvSpPr>
          <p:nvPr>
            <p:ph idx="1"/>
          </p:nvPr>
        </p:nvSpPr>
        <p:spPr>
          <a:xfrm>
            <a:off x="152400" y="1600200"/>
            <a:ext cx="8534400" cy="5029200"/>
          </a:xfrm>
        </p:spPr>
        <p:txBody>
          <a:bodyPr>
            <a:noAutofit/>
          </a:bodyPr>
          <a:lstStyle/>
          <a:p>
            <a:pPr algn="r">
              <a:buNone/>
            </a:pPr>
            <a:r>
              <a:rPr lang="ar-SA" sz="3200" dirty="0">
                <a:solidFill>
                  <a:schemeClr val="bg1"/>
                </a:solidFill>
                <a:effectLst>
                  <a:outerShdw blurRad="38100" dist="38100" dir="2700000" algn="tl">
                    <a:srgbClr val="000000">
                      <a:alpha val="43137"/>
                    </a:srgbClr>
                  </a:outerShdw>
                </a:effectLst>
              </a:rPr>
              <a:t> </a:t>
            </a:r>
            <a:r>
              <a:rPr lang="ar-EG" sz="3200" dirty="0">
                <a:solidFill>
                  <a:schemeClr val="bg1"/>
                </a:solidFill>
                <a:effectLst>
                  <a:outerShdw blurRad="38100" dist="38100" dir="2700000" algn="tl">
                    <a:srgbClr val="000000">
                      <a:alpha val="43137"/>
                    </a:srgbClr>
                  </a:outerShdw>
                </a:effectLst>
              </a:rPr>
              <a:t> </a:t>
            </a:r>
            <a:r>
              <a:rPr lang="ar-SA" sz="3200" dirty="0">
                <a:solidFill>
                  <a:schemeClr val="bg1"/>
                </a:solidFill>
                <a:effectLst>
                  <a:outerShdw blurRad="38100" dist="38100" dir="2700000" algn="tl">
                    <a:srgbClr val="000000">
                      <a:alpha val="43137"/>
                    </a:srgbClr>
                  </a:outerShdw>
                </a:effectLst>
              </a:rPr>
              <a:t> </a:t>
            </a:r>
            <a:r>
              <a:rPr lang="ar-EG" sz="3200" u="sng" dirty="0">
                <a:solidFill>
                  <a:schemeClr val="bg1"/>
                </a:solidFill>
                <a:effectLst>
                  <a:outerShdw blurRad="38100" dist="38100" dir="2700000" algn="tl">
                    <a:srgbClr val="000000">
                      <a:alpha val="43137"/>
                    </a:srgbClr>
                  </a:outerShdw>
                </a:effectLst>
              </a:rPr>
              <a:t>3ــ القضاء على بابك الخُرَّمي</a:t>
            </a:r>
            <a:r>
              <a:rPr lang="ar-EG" sz="3200" dirty="0">
                <a:solidFill>
                  <a:schemeClr val="bg1"/>
                </a:solidFill>
                <a:effectLst>
                  <a:outerShdw blurRad="38100" dist="38100" dir="2700000" algn="tl">
                    <a:srgbClr val="000000">
                      <a:alpha val="43137"/>
                    </a:srgbClr>
                  </a:outerShdw>
                </a:effectLst>
              </a:rPr>
              <a:t>:</a:t>
            </a:r>
            <a:r>
              <a:rPr lang="ar-SA" sz="2400" dirty="0">
                <a:solidFill>
                  <a:schemeClr val="bg1"/>
                </a:solidFill>
                <a:effectLst>
                  <a:outerShdw blurRad="38100" dist="38100" dir="2700000" algn="tl">
                    <a:srgbClr val="000000">
                      <a:alpha val="43137"/>
                    </a:srgbClr>
                  </a:outerShdw>
                </a:effectLst>
              </a:rPr>
              <a:t> </a:t>
            </a:r>
          </a:p>
          <a:p>
            <a:pPr marL="137160" indent="0" algn="r" rtl="1">
              <a:buNone/>
            </a:pPr>
            <a:r>
              <a:rPr lang="ar-EG" dirty="0">
                <a:solidFill>
                  <a:schemeClr val="bg1"/>
                </a:solidFill>
                <a:effectLst>
                  <a:outerShdw blurRad="38100" dist="38100" dir="2700000" algn="tl" rotWithShape="0">
                    <a:srgbClr val="000000">
                      <a:alpha val="43137"/>
                    </a:srgbClr>
                  </a:outerShdw>
                </a:effectLst>
              </a:rPr>
              <a:t>استعد المعتصم استعداداً كبيراً للقضاء على هذا الثائر العنيد، فوجه المعتصم للخُرَّمية عدة جيوش كان آخرها جيش</a:t>
            </a:r>
            <a:r>
              <a:rPr lang="ar-SA" dirty="0">
                <a:solidFill>
                  <a:schemeClr val="bg1"/>
                </a:solidFill>
                <a:effectLst>
                  <a:outerShdw blurRad="38100" dist="38100" dir="2700000" algn="tl" rotWithShape="0">
                    <a:srgbClr val="000000">
                      <a:alpha val="43137"/>
                    </a:srgbClr>
                  </a:outerShdw>
                </a:effectLst>
              </a:rPr>
              <a:t>اً</a:t>
            </a:r>
            <a:r>
              <a:rPr lang="ar-EG" dirty="0">
                <a:solidFill>
                  <a:schemeClr val="bg1"/>
                </a:solidFill>
                <a:effectLst>
                  <a:outerShdw blurRad="38100" dist="38100" dir="2700000" algn="tl" rotWithShape="0">
                    <a:srgbClr val="000000">
                      <a:alpha val="43137"/>
                    </a:srgbClr>
                  </a:outerShdw>
                </a:effectLst>
              </a:rPr>
              <a:t> بقيادة إسحاق بن إبراهيم بن مصعب فكانت له معهم ملحمة عظيمة في أواخر سنة 218هـ، سقط خلالها من الخُرَّمية ستون ألفاً كما يذكر الطبري، وهرب منهم عدد كبير إلى الروم.</a:t>
            </a:r>
            <a:endParaRPr lang="en-GB" dirty="0">
              <a:solidFill>
                <a:schemeClr val="bg1"/>
              </a:solidFill>
              <a:effectLst>
                <a:outerShdw blurRad="38100" dist="38100" dir="2700000" algn="tl" rotWithShape="0">
                  <a:srgbClr val="000000">
                    <a:alpha val="43137"/>
                  </a:srgbClr>
                </a:outerShdw>
              </a:effectLst>
            </a:endParaRPr>
          </a:p>
          <a:p>
            <a:pPr marL="137160" indent="0" algn="r">
              <a:buNone/>
            </a:pPr>
            <a:r>
              <a:rPr lang="ar-EG" dirty="0">
                <a:solidFill>
                  <a:schemeClr val="bg1"/>
                </a:solidFill>
                <a:effectLst>
                  <a:outerShdw blurRad="38100" dist="38100" dir="2700000" algn="tl" rotWithShape="0">
                    <a:srgbClr val="000000">
                      <a:alpha val="43137"/>
                    </a:srgbClr>
                  </a:outerShdw>
                </a:effectLst>
              </a:rPr>
              <a:t>      ثم عين المعتصم القائد حيدر بن كابوس المعروف بالأفشين قائداً للعمليات العسكرية ضد بابك في سنة 220هـ، فاستطاع أن يُنْزِل ببابك الهزيمة الأخيرة سنة 221هـــ، وقد خاض الأفشين ضد بابك معارك ظافرة، ثم كانت المعركة النهائية معه في شهر رمضان سنة 222هــ (837م) حيث أنزل به هزيمة ساحقة وفرق جمعه .</a:t>
            </a:r>
            <a:endParaRPr lang="en-GB" sz="3200" dirty="0">
              <a:solidFill>
                <a:schemeClr val="bg1"/>
              </a:solidFill>
              <a:effectLst>
                <a:outerShdw blurRad="38100" dist="38100" dir="2700000" algn="tl" rotWithShape="0">
                  <a:srgbClr val="000000">
                    <a:alpha val="43137"/>
                  </a:srgbClr>
                </a:outerShdw>
              </a:effectLst>
            </a:endParaRPr>
          </a:p>
        </p:txBody>
      </p:sp>
    </p:spTree>
    <p:extLst>
      <p:ext uri="{BB962C8B-B14F-4D97-AF65-F5344CB8AC3E}">
        <p14:creationId xmlns:p14="http://schemas.microsoft.com/office/powerpoint/2010/main" val="2867391266"/>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3600" dirty="0">
                <a:solidFill>
                  <a:schemeClr val="bg1"/>
                </a:solidFill>
                <a:effectLst>
                  <a:outerShdw blurRad="50800" dist="38100" algn="tr" rotWithShape="0">
                    <a:prstClr val="black">
                      <a:alpha val="40000"/>
                    </a:prstClr>
                  </a:outerShdw>
                </a:effectLst>
                <a:cs typeface="+mn-cs"/>
              </a:rPr>
              <a:t>أحوال الدولة العباسية الداخلية في عصر</a:t>
            </a:r>
            <a:br>
              <a:rPr lang="ar-SA" sz="3600" dirty="0">
                <a:solidFill>
                  <a:schemeClr val="bg1"/>
                </a:solidFill>
                <a:effectLst>
                  <a:outerShdw blurRad="50800" dist="38100" algn="tr" rotWithShape="0">
                    <a:prstClr val="black">
                      <a:alpha val="40000"/>
                    </a:prstClr>
                  </a:outerShdw>
                </a:effectLst>
                <a:cs typeface="+mn-cs"/>
              </a:rPr>
            </a:br>
            <a:r>
              <a:rPr lang="ar-EG" sz="3600" dirty="0">
                <a:solidFill>
                  <a:schemeClr val="bg1"/>
                </a:solidFill>
                <a:effectLst>
                  <a:outerShdw blurRad="50800" dist="38100" algn="tr" rotWithShape="0">
                    <a:prstClr val="black">
                      <a:alpha val="40000"/>
                    </a:prstClr>
                  </a:outerShdw>
                </a:effectLst>
                <a:cs typeface="+mn-cs"/>
              </a:rPr>
              <a:t> المعتصم بالله </a:t>
            </a:r>
            <a:endParaRPr lang="en-GB" sz="3600" dirty="0">
              <a:solidFill>
                <a:schemeClr val="bg1"/>
              </a:solidFill>
              <a:cs typeface="+mn-cs"/>
            </a:endParaRPr>
          </a:p>
        </p:txBody>
      </p:sp>
      <p:sp>
        <p:nvSpPr>
          <p:cNvPr id="3" name="Content Placeholder 2"/>
          <p:cNvSpPr>
            <a:spLocks noGrp="1"/>
          </p:cNvSpPr>
          <p:nvPr>
            <p:ph idx="1"/>
          </p:nvPr>
        </p:nvSpPr>
        <p:spPr>
          <a:xfrm>
            <a:off x="152400" y="1569402"/>
            <a:ext cx="8839200" cy="5029200"/>
          </a:xfrm>
        </p:spPr>
        <p:txBody>
          <a:bodyPr>
            <a:noAutofit/>
          </a:bodyPr>
          <a:lstStyle/>
          <a:p>
            <a:pPr marL="137160" indent="0" algn="r" rtl="1">
              <a:buNone/>
            </a:pPr>
            <a:r>
              <a:rPr lang="ar-SA" sz="2400" dirty="0">
                <a:solidFill>
                  <a:schemeClr val="bg1"/>
                </a:solidFill>
                <a:effectLst>
                  <a:outerShdw blurRad="38100" dist="38100" dir="2700000" algn="tl">
                    <a:srgbClr val="000000">
                      <a:alpha val="43137"/>
                    </a:srgbClr>
                  </a:outerShdw>
                </a:effectLst>
              </a:rPr>
              <a:t> </a:t>
            </a:r>
            <a:r>
              <a:rPr lang="ar-EG" sz="2400" dirty="0">
                <a:solidFill>
                  <a:schemeClr val="bg1"/>
                </a:solidFill>
                <a:effectLst>
                  <a:outerShdw blurRad="38100" dist="38100" dir="2700000" algn="tl">
                    <a:srgbClr val="000000">
                      <a:alpha val="43137"/>
                    </a:srgbClr>
                  </a:outerShdw>
                </a:effectLst>
              </a:rPr>
              <a:t> </a:t>
            </a:r>
            <a:r>
              <a:rPr lang="ar-SA" sz="2400" dirty="0">
                <a:solidFill>
                  <a:schemeClr val="bg1"/>
                </a:solidFill>
                <a:effectLst>
                  <a:outerShdw blurRad="38100" dist="38100" dir="2700000" algn="tl">
                    <a:srgbClr val="000000">
                      <a:alpha val="43137"/>
                    </a:srgbClr>
                  </a:outerShdw>
                </a:effectLst>
              </a:rPr>
              <a:t>  </a:t>
            </a:r>
            <a:r>
              <a:rPr lang="ar-EG" sz="2400" b="1" u="sng" dirty="0">
                <a:solidFill>
                  <a:schemeClr val="bg1"/>
                </a:solidFill>
                <a:effectLst>
                  <a:outerShdw blurRad="38100" dist="38100" dir="2700000" algn="tl" rotWithShape="0">
                    <a:srgbClr val="000000">
                      <a:alpha val="43137"/>
                    </a:srgbClr>
                  </a:outerShdw>
                </a:effectLst>
              </a:rPr>
              <a:t>4ـ القضاء على حركة المازيار</a:t>
            </a:r>
            <a:r>
              <a:rPr lang="ar-EG" sz="2400" dirty="0">
                <a:solidFill>
                  <a:schemeClr val="bg1"/>
                </a:solidFill>
                <a:effectLst>
                  <a:outerShdw blurRad="38100" dist="38100" dir="2700000" algn="tl" rotWithShape="0">
                    <a:srgbClr val="000000">
                      <a:alpha val="43137"/>
                    </a:srgbClr>
                  </a:outerShdw>
                </a:effectLst>
              </a:rPr>
              <a:t>:</a:t>
            </a:r>
            <a:endParaRPr lang="en-GB" sz="2400" dirty="0">
              <a:solidFill>
                <a:schemeClr val="bg1"/>
              </a:solidFill>
              <a:effectLst>
                <a:outerShdw blurRad="38100" dist="38100" dir="2700000" algn="tl" rotWithShape="0">
                  <a:srgbClr val="000000">
                    <a:alpha val="43137"/>
                  </a:srgbClr>
                </a:outerShdw>
              </a:effectLst>
            </a:endParaRPr>
          </a:p>
          <a:p>
            <a:pPr marL="137160" indent="0" algn="r" rtl="1">
              <a:buNone/>
            </a:pPr>
            <a:r>
              <a:rPr lang="ar-EG" sz="2400" dirty="0">
                <a:solidFill>
                  <a:schemeClr val="bg1"/>
                </a:solidFill>
                <a:effectLst>
                  <a:outerShdw blurRad="38100" dist="38100" dir="2700000" algn="tl" rotWithShape="0">
                    <a:srgbClr val="000000">
                      <a:alpha val="43137"/>
                    </a:srgbClr>
                  </a:outerShdw>
                </a:effectLst>
              </a:rPr>
              <a:t>     كان المازيار بن قارن أحد المقربين من الخليفة المأمون وموضع ثقته فقد ولاه شروين على حدود طبرستان وسماه محمداً ، وسمح له بالتلقب بلقب"  الأصبهبذ " وهو لقب يطلق على من كان يتولى حكم  تلك المناطق</a:t>
            </a:r>
            <a:r>
              <a:rPr lang="ar-SA" sz="2400" dirty="0">
                <a:solidFill>
                  <a:schemeClr val="bg1"/>
                </a:solidFill>
                <a:effectLst>
                  <a:outerShdw blurRad="38100" dist="38100" dir="2700000" algn="tl" rotWithShape="0">
                    <a:srgbClr val="000000">
                      <a:alpha val="43137"/>
                    </a:srgbClr>
                  </a:outerShdw>
                </a:effectLst>
              </a:rPr>
              <a:t> ‘</a:t>
            </a:r>
            <a:r>
              <a:rPr lang="ar-EG" sz="2400" dirty="0">
                <a:solidFill>
                  <a:schemeClr val="bg1"/>
                </a:solidFill>
                <a:effectLst>
                  <a:outerShdw blurRad="38100" dist="38100" dir="2700000" algn="tl" rotWithShape="0">
                    <a:srgbClr val="000000">
                      <a:alpha val="43137"/>
                    </a:srgbClr>
                  </a:outerShdw>
                </a:effectLst>
              </a:rPr>
              <a:t> قام المازيار بن قارن بثورة ضد الخليفة المعتصم بالله العباسي وعمت تلك الثورة إقليم طبرستان ،</a:t>
            </a:r>
            <a:r>
              <a:rPr lang="ar-SA" sz="2400" dirty="0">
                <a:solidFill>
                  <a:schemeClr val="bg1"/>
                </a:solidFill>
                <a:effectLst>
                  <a:outerShdw blurRad="38100" dist="38100" dir="2700000" algn="tl" rotWithShape="0">
                    <a:srgbClr val="000000">
                      <a:alpha val="43137"/>
                    </a:srgbClr>
                  </a:outerShdw>
                </a:effectLst>
              </a:rPr>
              <a:t> </a:t>
            </a:r>
            <a:r>
              <a:rPr lang="ar-EG" sz="2400" dirty="0">
                <a:solidFill>
                  <a:schemeClr val="bg1"/>
                </a:solidFill>
                <a:effectLst>
                  <a:outerShdw blurRad="38100" dist="38100" dir="2700000" algn="tl" rotWithShape="0">
                    <a:srgbClr val="000000">
                      <a:alpha val="43137"/>
                    </a:srgbClr>
                  </a:outerShdw>
                </a:effectLst>
              </a:rPr>
              <a:t>قرر المازيار الانفصال بولاية طبرستان وقام باضطهاد كل من والى العباسيين بطبرستان وألقى القبض على العديد منهم وحرض الناس على قتال كل من هو عربي بالمدينة وخلع الطاعة للعباسيين وكثر أتباعه واستفحل أمره </a:t>
            </a:r>
            <a:r>
              <a:rPr lang="ar-SA" sz="2400" dirty="0">
                <a:solidFill>
                  <a:schemeClr val="bg1"/>
                </a:solidFill>
                <a:effectLst>
                  <a:outerShdw blurRad="38100" dist="38100" dir="2700000" algn="tl" rotWithShape="0">
                    <a:srgbClr val="000000">
                      <a:alpha val="43137"/>
                    </a:srgbClr>
                  </a:outerShdw>
                </a:effectLst>
              </a:rPr>
              <a:t>، </a:t>
            </a:r>
            <a:r>
              <a:rPr lang="ar-EG" sz="2400" dirty="0">
                <a:solidFill>
                  <a:schemeClr val="bg1"/>
                </a:solidFill>
                <a:effectLst>
                  <a:outerShdw blurRad="38100" dist="38100" dir="2700000" algn="tl" rotWithShape="0">
                    <a:srgbClr val="000000">
                      <a:alpha val="43137"/>
                    </a:srgbClr>
                  </a:outerShdw>
                </a:effectLst>
              </a:rPr>
              <a:t>صمم المعتصم بالله على القضاء على تلك الحركة ، وألقت قواته القبض على المازيار وعقد المعتصم مجلساً لمحاكمته ووجه إليه بعض التهم ومنها: </a:t>
            </a:r>
            <a:endParaRPr lang="ar-SA" sz="2400" dirty="0">
              <a:solidFill>
                <a:schemeClr val="bg1"/>
              </a:solidFill>
              <a:effectLst>
                <a:outerShdw blurRad="38100" dist="38100" dir="2700000" algn="tl" rotWithShape="0">
                  <a:srgbClr val="000000">
                    <a:alpha val="43137"/>
                  </a:srgbClr>
                </a:outerShdw>
              </a:effectLst>
            </a:endParaRPr>
          </a:p>
          <a:p>
            <a:pPr marL="137160" indent="0" algn="r" rtl="1">
              <a:buNone/>
            </a:pPr>
            <a:r>
              <a:rPr lang="ar-EG" sz="2400" dirty="0">
                <a:solidFill>
                  <a:schemeClr val="bg1"/>
                </a:solidFill>
                <a:effectLst>
                  <a:outerShdw blurRad="38100" dist="38100" dir="2700000" algn="tl" rotWithShape="0">
                    <a:srgbClr val="000000">
                      <a:alpha val="43137"/>
                    </a:srgbClr>
                  </a:outerShdw>
                </a:effectLst>
              </a:rPr>
              <a:t>  محاولته القضاء على الدولة الإسلامية والدين الإسلامي والتخلص من الحكم العربي وإعادة الدولة الفارسية كما كانت بدينها ولغتها. وانتهت تلك المحاكمة بضرب المازيار بالسوط حتى مات وشهر به وصلب.</a:t>
            </a:r>
            <a:endParaRPr lang="en-GB" sz="2400" dirty="0">
              <a:solidFill>
                <a:schemeClr val="bg1"/>
              </a:solidFill>
              <a:effectLst>
                <a:outerShdw blurRad="38100" dist="38100" dir="2700000" algn="tl" rotWithShape="0">
                  <a:srgbClr val="000000">
                    <a:alpha val="43137"/>
                  </a:srgbClr>
                </a:outerShdw>
              </a:effectLst>
            </a:endParaRPr>
          </a:p>
          <a:p>
            <a:pPr marL="137160" indent="0" algn="r">
              <a:buNone/>
            </a:pPr>
            <a:endParaRPr lang="en-GB" sz="2400" dirty="0">
              <a:solidFill>
                <a:schemeClr val="bg1"/>
              </a:solidFill>
              <a:effectLst>
                <a:outerShdw blurRad="38100" dist="38100" dir="2700000" algn="tl" rotWithShape="0">
                  <a:srgbClr val="000000">
                    <a:alpha val="43137"/>
                  </a:srgbClr>
                </a:outerShdw>
              </a:effectLst>
            </a:endParaRPr>
          </a:p>
        </p:txBody>
      </p:sp>
    </p:spTree>
    <p:extLst>
      <p:ext uri="{BB962C8B-B14F-4D97-AF65-F5344CB8AC3E}">
        <p14:creationId xmlns:p14="http://schemas.microsoft.com/office/powerpoint/2010/main" val="397966528"/>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4000" dirty="0">
                <a:solidFill>
                  <a:schemeClr val="bg1"/>
                </a:solidFill>
                <a:effectLst>
                  <a:outerShdw blurRad="50800" dist="38100" algn="tr" rotWithShape="0">
                    <a:prstClr val="black">
                      <a:alpha val="40000"/>
                    </a:prstClr>
                  </a:outerShdw>
                </a:effectLst>
                <a:cs typeface="+mn-cs"/>
              </a:rPr>
              <a:t>أحوال الدولة العباسية الداخلية في عصر</a:t>
            </a:r>
            <a:br>
              <a:rPr lang="ar-SA" sz="4000" dirty="0">
                <a:solidFill>
                  <a:schemeClr val="bg1"/>
                </a:solidFill>
                <a:effectLst>
                  <a:outerShdw blurRad="50800" dist="38100" algn="tr" rotWithShape="0">
                    <a:prstClr val="black">
                      <a:alpha val="40000"/>
                    </a:prstClr>
                  </a:outerShdw>
                </a:effectLst>
                <a:cs typeface="+mn-cs"/>
              </a:rPr>
            </a:br>
            <a:r>
              <a:rPr lang="ar-EG" sz="4000" dirty="0">
                <a:solidFill>
                  <a:schemeClr val="bg1"/>
                </a:solidFill>
                <a:effectLst>
                  <a:outerShdw blurRad="50800" dist="38100" algn="tr" rotWithShape="0">
                    <a:prstClr val="black">
                      <a:alpha val="40000"/>
                    </a:prstClr>
                  </a:outerShdw>
                </a:effectLst>
                <a:cs typeface="+mn-cs"/>
              </a:rPr>
              <a:t> المعتصم بالله </a:t>
            </a:r>
            <a:endParaRPr lang="en-GB" sz="4000" dirty="0">
              <a:solidFill>
                <a:schemeClr val="bg1"/>
              </a:solidFill>
              <a:cs typeface="+mn-cs"/>
            </a:endParaRPr>
          </a:p>
        </p:txBody>
      </p:sp>
      <p:sp>
        <p:nvSpPr>
          <p:cNvPr id="3" name="Content Placeholder 2"/>
          <p:cNvSpPr>
            <a:spLocks noGrp="1"/>
          </p:cNvSpPr>
          <p:nvPr>
            <p:ph idx="1"/>
          </p:nvPr>
        </p:nvSpPr>
        <p:spPr>
          <a:xfrm>
            <a:off x="152400" y="1600200"/>
            <a:ext cx="8534400" cy="5029200"/>
          </a:xfrm>
        </p:spPr>
        <p:txBody>
          <a:bodyPr>
            <a:noAutofit/>
          </a:bodyPr>
          <a:lstStyle/>
          <a:p>
            <a:pPr marL="137160" indent="0" algn="r" rtl="1">
              <a:buNone/>
            </a:pPr>
            <a:r>
              <a:rPr lang="ar-SA" sz="3200" b="1" dirty="0">
                <a:solidFill>
                  <a:schemeClr val="bg1"/>
                </a:solidFill>
              </a:rPr>
              <a:t> </a:t>
            </a:r>
            <a:r>
              <a:rPr lang="ar-EG" sz="3200" b="1" dirty="0">
                <a:solidFill>
                  <a:schemeClr val="bg1"/>
                </a:solidFill>
              </a:rPr>
              <a:t> </a:t>
            </a:r>
            <a:r>
              <a:rPr lang="ar-SA" sz="3200" b="1" dirty="0">
                <a:solidFill>
                  <a:schemeClr val="bg1"/>
                </a:solidFill>
              </a:rPr>
              <a:t> </a:t>
            </a:r>
            <a:r>
              <a:rPr lang="ar-EG" b="1" u="sng" dirty="0">
                <a:solidFill>
                  <a:schemeClr val="bg1"/>
                </a:solidFill>
              </a:rPr>
              <a:t>5ـ القضاء على الأفشين</a:t>
            </a:r>
            <a:r>
              <a:rPr lang="ar-EG" b="1" dirty="0">
                <a:solidFill>
                  <a:schemeClr val="bg1"/>
                </a:solidFill>
              </a:rPr>
              <a:t>: </a:t>
            </a:r>
            <a:endParaRPr lang="en-GB" b="1" dirty="0">
              <a:solidFill>
                <a:schemeClr val="bg1"/>
              </a:solidFill>
            </a:endParaRPr>
          </a:p>
          <a:p>
            <a:pPr marL="137160" indent="0" algn="r" rtl="1">
              <a:buNone/>
            </a:pPr>
            <a:r>
              <a:rPr lang="ar-EG" b="1" dirty="0">
                <a:solidFill>
                  <a:schemeClr val="bg1"/>
                </a:solidFill>
              </a:rPr>
              <a:t>    بعد القضاء على المازيار وحركته غضب الخليفة المعتصم العباسي على قائده الأفشين سنة 225هـ / 840م  خاصة بعد ما تأكد من مراسلته للمازيار بن قارن فأمر المعتصم في الخامس من ذي القعدة سنة 225هـ / 840 م  بالقبض عليه وحبسه رغم أنه هو من ساعده في القبض على بابك الخرمي ، كما ساعده أيضاً في فتح عموريه لكن عبد الله بن طاهر نجح في قلب الخليفة المعتصم علي الأفشين فلم يسامحه المعتصم وزج به في السجن ثم أمر بدس السم إليه فقتل وصلبت جثته وأخذ مال الأفشين ، وعند تفتيش منزله وجد في داره أصناماً مكللة بذهب وجواهر ، وكتباً في فضل دين المجوس ، فأحرقت جثته وتولى على حرس المعتصم بدلاً منه إسحاق بن يحيى بن معاذ .</a:t>
            </a:r>
            <a:endParaRPr lang="en-GB" b="1" dirty="0">
              <a:solidFill>
                <a:schemeClr val="bg1"/>
              </a:solidFill>
            </a:endParaRPr>
          </a:p>
          <a:p>
            <a:pPr algn="r">
              <a:buNone/>
            </a:pPr>
            <a:endParaRPr lang="en-GB" sz="3200" b="1" dirty="0">
              <a:solidFill>
                <a:schemeClr val="bg1"/>
              </a:solidFill>
            </a:endParaRPr>
          </a:p>
        </p:txBody>
      </p:sp>
    </p:spTree>
    <p:extLst>
      <p:ext uri="{BB962C8B-B14F-4D97-AF65-F5344CB8AC3E}">
        <p14:creationId xmlns:p14="http://schemas.microsoft.com/office/powerpoint/2010/main" val="3091416653"/>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4000" dirty="0">
                <a:solidFill>
                  <a:schemeClr val="bg1"/>
                </a:solidFill>
                <a:effectLst>
                  <a:outerShdw blurRad="50800" dist="38100" algn="tr" rotWithShape="0">
                    <a:prstClr val="black">
                      <a:alpha val="40000"/>
                    </a:prstClr>
                  </a:outerShdw>
                </a:effectLst>
                <a:cs typeface="+mn-cs"/>
              </a:rPr>
              <a:t>أحوال الدولة العباسية الداخلية في عصر</a:t>
            </a:r>
            <a:br>
              <a:rPr lang="ar-SA" sz="4000" dirty="0">
                <a:solidFill>
                  <a:schemeClr val="bg1"/>
                </a:solidFill>
                <a:effectLst>
                  <a:outerShdw blurRad="50800" dist="38100" algn="tr" rotWithShape="0">
                    <a:prstClr val="black">
                      <a:alpha val="40000"/>
                    </a:prstClr>
                  </a:outerShdw>
                </a:effectLst>
                <a:cs typeface="+mn-cs"/>
              </a:rPr>
            </a:br>
            <a:r>
              <a:rPr lang="ar-EG" sz="4000" dirty="0">
                <a:solidFill>
                  <a:schemeClr val="bg1"/>
                </a:solidFill>
                <a:effectLst>
                  <a:outerShdw blurRad="50800" dist="38100" algn="tr" rotWithShape="0">
                    <a:prstClr val="black">
                      <a:alpha val="40000"/>
                    </a:prstClr>
                  </a:outerShdw>
                </a:effectLst>
                <a:cs typeface="+mn-cs"/>
              </a:rPr>
              <a:t> المعتصم بالله </a:t>
            </a:r>
            <a:endParaRPr lang="en-GB" sz="4000" dirty="0">
              <a:solidFill>
                <a:schemeClr val="bg1"/>
              </a:solidFill>
              <a:cs typeface="+mn-cs"/>
            </a:endParaRPr>
          </a:p>
        </p:txBody>
      </p:sp>
      <p:sp>
        <p:nvSpPr>
          <p:cNvPr id="3" name="Content Placeholder 2"/>
          <p:cNvSpPr>
            <a:spLocks noGrp="1"/>
          </p:cNvSpPr>
          <p:nvPr>
            <p:ph idx="1"/>
          </p:nvPr>
        </p:nvSpPr>
        <p:spPr>
          <a:xfrm>
            <a:off x="152400" y="1600200"/>
            <a:ext cx="8534400" cy="5029200"/>
          </a:xfrm>
        </p:spPr>
        <p:txBody>
          <a:bodyPr>
            <a:noAutofit/>
          </a:bodyPr>
          <a:lstStyle/>
          <a:p>
            <a:pPr marL="137160" lvl="0" indent="0" algn="r" rtl="1">
              <a:buNone/>
            </a:pPr>
            <a:r>
              <a:rPr lang="ar-SA" b="1" dirty="0">
                <a:solidFill>
                  <a:schemeClr val="bg1"/>
                </a:solidFill>
                <a:effectLst>
                  <a:outerShdw blurRad="38100" dist="38100" dir="2700000" algn="tl">
                    <a:srgbClr val="000000">
                      <a:alpha val="43137"/>
                    </a:srgbClr>
                  </a:outerShdw>
                </a:effectLst>
              </a:rPr>
              <a:t>6 ـ </a:t>
            </a:r>
            <a:r>
              <a:rPr lang="ar-EG" b="1" dirty="0">
                <a:solidFill>
                  <a:schemeClr val="bg1"/>
                </a:solidFill>
                <a:effectLst>
                  <a:outerShdw blurRad="38100" dist="38100" dir="2700000" algn="tl" rotWithShape="0">
                    <a:srgbClr val="000000">
                      <a:alpha val="43137"/>
                    </a:srgbClr>
                  </a:outerShdw>
                </a:effectLst>
              </a:rPr>
              <a:t>ــ القضاء على حركة المبرقع بفلسطين :</a:t>
            </a:r>
            <a:endParaRPr lang="en-GB" b="1" dirty="0">
              <a:solidFill>
                <a:schemeClr val="bg1"/>
              </a:solidFill>
              <a:effectLst>
                <a:outerShdw blurRad="38100" dist="38100" dir="2700000" algn="tl" rotWithShape="0">
                  <a:srgbClr val="000000">
                    <a:alpha val="43137"/>
                  </a:srgbClr>
                </a:outerShdw>
              </a:effectLst>
            </a:endParaRPr>
          </a:p>
          <a:p>
            <a:pPr marL="137160" indent="0" algn="r">
              <a:buNone/>
            </a:pPr>
            <a:r>
              <a:rPr lang="ar-EG" b="1" dirty="0">
                <a:solidFill>
                  <a:schemeClr val="bg1"/>
                </a:solidFill>
                <a:effectLst>
                  <a:outerShdw blurRad="38100" dist="38100" dir="2700000" algn="tl" rotWithShape="0">
                    <a:srgbClr val="000000">
                      <a:alpha val="43137"/>
                    </a:srgbClr>
                  </a:outerShdw>
                </a:effectLst>
              </a:rPr>
              <a:t>      كان على الخليفة المعتصم العباسي القضاء على ثورة جديدة بجبال فلسطين (قرب مدينة الرملة) تزعمها أبو حرب اليماني الذي عرف (بالمبرقع) سنة 226هـ / 841م</a:t>
            </a:r>
            <a:r>
              <a:rPr lang="ar-SA" b="1" dirty="0">
                <a:solidFill>
                  <a:schemeClr val="bg1"/>
                </a:solidFill>
                <a:effectLst>
                  <a:outerShdw blurRad="38100" dist="38100" dir="2700000" algn="tl" rotWithShape="0">
                    <a:srgbClr val="000000">
                      <a:alpha val="43137"/>
                    </a:srgbClr>
                  </a:outerShdw>
                </a:effectLst>
              </a:rPr>
              <a:t> ، </a:t>
            </a:r>
            <a:r>
              <a:rPr lang="ar-EG" b="1" dirty="0">
                <a:solidFill>
                  <a:schemeClr val="bg1"/>
                </a:solidFill>
                <a:effectLst>
                  <a:outerShdw blurRad="38100" dist="38100" dir="2700000" algn="tl" rotWithShape="0">
                    <a:srgbClr val="000000">
                      <a:alpha val="43137"/>
                    </a:srgbClr>
                  </a:outerShdw>
                </a:effectLst>
              </a:rPr>
              <a:t>علم الخليفة المعتصم بأمر المبرقع وكان على فراش الموت فسير لقتال المبرقع رجاء ابن أيوب الحضاري ومعه ألف جندي ، وعندما رأى رجاء بن أيوب عدد جند المبرقع التي تزيد عن مائة ألف جندي أجل اللقاء بينهما ، إلى أن يأتي موسم حراثة الأراضي الزراعية لأن معظم جند المبرقع كانوا من المزارعين وعندما جاءت أيام الحراثة انصرف المزارعون من حوله  ولم يبق بجوار المبرقع إلا ألفين فتوجه إليه رجاء بن أيوب فنجح في هزيمته وقتل معظم جنده ، ووقع المبرقع في الأسر سنة 227هـ / 842 م  فأرسل نحو سامراء ليرى المعتصم فيه أمره  </a:t>
            </a:r>
            <a:endParaRPr lang="en-GB" b="1" dirty="0">
              <a:solidFill>
                <a:schemeClr val="bg1"/>
              </a:solidFill>
              <a:effectLst>
                <a:outerShdw blurRad="38100" dist="38100" dir="2700000" algn="tl" rotWithShape="0">
                  <a:srgbClr val="000000">
                    <a:alpha val="43137"/>
                  </a:srgbClr>
                </a:outerShdw>
              </a:effectLst>
            </a:endParaRPr>
          </a:p>
          <a:p>
            <a:pPr algn="r">
              <a:buNone/>
            </a:pPr>
            <a:endParaRPr lang="en-GB" b="1" dirty="0">
              <a:solidFill>
                <a:schemeClr val="bg1"/>
              </a:solidFill>
            </a:endParaRPr>
          </a:p>
        </p:txBody>
      </p:sp>
    </p:spTree>
    <p:extLst>
      <p:ext uri="{BB962C8B-B14F-4D97-AF65-F5344CB8AC3E}">
        <p14:creationId xmlns:p14="http://schemas.microsoft.com/office/powerpoint/2010/main" val="4156430199"/>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4000" dirty="0">
                <a:solidFill>
                  <a:schemeClr val="bg1"/>
                </a:solidFill>
                <a:effectLst>
                  <a:outerShdw blurRad="50800" dist="38100" algn="tr" rotWithShape="0">
                    <a:prstClr val="black">
                      <a:alpha val="40000"/>
                    </a:prstClr>
                  </a:outerShdw>
                </a:effectLst>
                <a:cs typeface="+mn-cs"/>
              </a:rPr>
              <a:t>أحوال الدولة العباسية الداخلية في عصر</a:t>
            </a:r>
            <a:br>
              <a:rPr lang="ar-SA" sz="4000" dirty="0">
                <a:solidFill>
                  <a:schemeClr val="bg1"/>
                </a:solidFill>
                <a:effectLst>
                  <a:outerShdw blurRad="50800" dist="38100" algn="tr" rotWithShape="0">
                    <a:prstClr val="black">
                      <a:alpha val="40000"/>
                    </a:prstClr>
                  </a:outerShdw>
                </a:effectLst>
                <a:cs typeface="+mn-cs"/>
              </a:rPr>
            </a:br>
            <a:r>
              <a:rPr lang="ar-EG" sz="4000" dirty="0">
                <a:solidFill>
                  <a:schemeClr val="bg1"/>
                </a:solidFill>
                <a:effectLst>
                  <a:outerShdw blurRad="50800" dist="38100" algn="tr" rotWithShape="0">
                    <a:prstClr val="black">
                      <a:alpha val="40000"/>
                    </a:prstClr>
                  </a:outerShdw>
                </a:effectLst>
                <a:cs typeface="+mn-cs"/>
              </a:rPr>
              <a:t> المعتصم بالله </a:t>
            </a:r>
            <a:endParaRPr lang="en-GB" sz="4000" dirty="0">
              <a:solidFill>
                <a:schemeClr val="bg1"/>
              </a:solidFill>
              <a:cs typeface="+mn-cs"/>
            </a:endParaRPr>
          </a:p>
        </p:txBody>
      </p:sp>
      <p:sp>
        <p:nvSpPr>
          <p:cNvPr id="3" name="Content Placeholder 2"/>
          <p:cNvSpPr>
            <a:spLocks noGrp="1"/>
          </p:cNvSpPr>
          <p:nvPr>
            <p:ph idx="1"/>
          </p:nvPr>
        </p:nvSpPr>
        <p:spPr>
          <a:xfrm>
            <a:off x="152400" y="1600200"/>
            <a:ext cx="8839200" cy="5029200"/>
          </a:xfrm>
        </p:spPr>
        <p:txBody>
          <a:bodyPr>
            <a:noAutofit/>
          </a:bodyPr>
          <a:lstStyle/>
          <a:p>
            <a:pPr marL="137160" indent="0" algn="r" rtl="1">
              <a:buNone/>
            </a:pPr>
            <a:r>
              <a:rPr lang="ar-EG" sz="3200" dirty="0">
                <a:solidFill>
                  <a:schemeClr val="bg1"/>
                </a:solidFill>
                <a:effectLst>
                  <a:outerShdw blurRad="38100" dist="38100" dir="2700000" algn="tl">
                    <a:srgbClr val="000000">
                      <a:alpha val="43137"/>
                    </a:srgbClr>
                  </a:outerShdw>
                </a:effectLst>
              </a:rPr>
              <a:t> </a:t>
            </a:r>
            <a:r>
              <a:rPr lang="ar-SA" sz="3200" dirty="0">
                <a:solidFill>
                  <a:schemeClr val="bg1"/>
                </a:solidFill>
                <a:effectLst>
                  <a:outerShdw blurRad="38100" dist="38100" dir="2700000" algn="tl">
                    <a:srgbClr val="000000">
                      <a:alpha val="43137"/>
                    </a:srgbClr>
                  </a:outerShdw>
                </a:effectLst>
              </a:rPr>
              <a:t> </a:t>
            </a:r>
            <a:r>
              <a:rPr lang="ar-EG" u="sng" dirty="0">
                <a:solidFill>
                  <a:schemeClr val="bg1"/>
                </a:solidFill>
                <a:effectLst>
                  <a:outerShdw blurRad="38100" dist="38100" dir="2700000" algn="tl" rotWithShape="0">
                    <a:srgbClr val="000000">
                      <a:alpha val="43137"/>
                    </a:srgbClr>
                  </a:outerShdw>
                </a:effectLst>
              </a:rPr>
              <a:t>7ـ مؤامرة العباس بن المأمون عام 223 هــ / 838م </a:t>
            </a:r>
            <a:r>
              <a:rPr lang="ar-EG" dirty="0">
                <a:solidFill>
                  <a:schemeClr val="bg1"/>
                </a:solidFill>
                <a:effectLst>
                  <a:outerShdw blurRad="38100" dist="38100" dir="2700000" algn="tl" rotWithShape="0">
                    <a:srgbClr val="000000">
                      <a:alpha val="43137"/>
                    </a:srgbClr>
                  </a:outerShdw>
                </a:effectLst>
              </a:rPr>
              <a:t>:</a:t>
            </a:r>
            <a:endParaRPr lang="en-GB" dirty="0">
              <a:solidFill>
                <a:schemeClr val="bg1"/>
              </a:solidFill>
              <a:effectLst>
                <a:outerShdw blurRad="38100" dist="38100" dir="2700000" algn="tl" rotWithShape="0">
                  <a:srgbClr val="000000">
                    <a:alpha val="43137"/>
                  </a:srgbClr>
                </a:outerShdw>
              </a:effectLst>
            </a:endParaRPr>
          </a:p>
          <a:p>
            <a:pPr marL="137160" indent="0" algn="r" rtl="1">
              <a:buNone/>
            </a:pPr>
            <a:r>
              <a:rPr lang="ar-EG" dirty="0">
                <a:solidFill>
                  <a:schemeClr val="bg1"/>
                </a:solidFill>
                <a:effectLst>
                  <a:outerShdw blurRad="38100" dist="38100" dir="2700000" algn="tl" rotWithShape="0">
                    <a:srgbClr val="000000">
                      <a:alpha val="43137"/>
                    </a:srgbClr>
                  </a:outerShdw>
                </a:effectLst>
              </a:rPr>
              <a:t> تعد هذه المؤامرة بمثابة حركة عربية للتخلص من النفوذ التركي في عهد المعتصم بالله حيث استغل العباس بن المأمون فرصة خروج المعتصم بالله في حملته ضد الدولة البيزنطية ودبر مؤامرة مع القائد عجيف بن عنبسة الذي استاء من نفوذ القادة الأتراك ، وكان المعتصم يريد مواصلة تقدمه في الأراضي البيزنطية  بعد انتصاره في عمورية ، حتى يصل للقسطنطينية ، لكن اضطر للرجوع سريعاً إلى سامراء بعد اكتشافه المؤامرة ونجح في القبض على العباس بن المأمون وعجيف بن عنبسة ومنع عنهما الماء إلى أن ماتا. وكان فشل هذه الحركة العربية حافزاً على إمعان الأتراك في إقصاء العرب والفرس تدريجياً عن المناصب الكبيرة ومراكز النفوذ حتى دانت لهم السيطرة الكاملة على الخلافة العباسية.</a:t>
            </a:r>
            <a:endParaRPr lang="en-GB" dirty="0">
              <a:solidFill>
                <a:schemeClr val="bg1"/>
              </a:solidFill>
              <a:effectLst>
                <a:outerShdw blurRad="38100" dist="38100" dir="2700000" algn="tl" rotWithShape="0">
                  <a:srgbClr val="000000">
                    <a:alpha val="43137"/>
                  </a:srgbClr>
                </a:outerShdw>
              </a:effectLst>
            </a:endParaRPr>
          </a:p>
          <a:p>
            <a:pPr marL="137160" indent="0" algn="r" rtl="1">
              <a:buNone/>
            </a:pPr>
            <a:endParaRPr lang="en-GB"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8482040"/>
      </p:ext>
    </p:extLst>
  </p:cSld>
  <p:clrMapOvr>
    <a:masterClrMapping/>
  </p:clrMapOvr>
  <p:transition spd="slow">
    <p:cov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5417</TotalTime>
  <Words>1244</Words>
  <Application>Microsoft Office PowerPoint</Application>
  <PresentationFormat>On-screen Show (4:3)</PresentationFormat>
  <Paragraphs>35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Book Antiqua</vt:lpstr>
      <vt:lpstr>Calibri</vt:lpstr>
      <vt:lpstr>Lucida Sans</vt:lpstr>
      <vt:lpstr>Times New Roman</vt:lpstr>
      <vt:lpstr>Wingdings</vt:lpstr>
      <vt:lpstr>Wingdings 2</vt:lpstr>
      <vt:lpstr>Wingdings 3</vt:lpstr>
      <vt:lpstr>Apex</vt:lpstr>
      <vt:lpstr>8ـ المعتصم بالله ( 218 ـ 227هــ) </vt:lpstr>
      <vt:lpstr>8ـ المعتصم بالله ( 218 ـ 227هــ) </vt:lpstr>
      <vt:lpstr>أحوال الدولة العباسية الداخلية في عصر  المعتصم بالله </vt:lpstr>
      <vt:lpstr>أحوال الدولة العباسية الداخلية في عصر  المعتصم بالله </vt:lpstr>
      <vt:lpstr>أحوال الدولة العباسية الداخلية في عصر  المعتصم بالله </vt:lpstr>
      <vt:lpstr>أحوال الدولة العباسية الداخلية في عصر  المعتصم بالله </vt:lpstr>
      <vt:lpstr>أحوال الدولة العباسية الداخلية في عصر  المعتصم بالله </vt:lpstr>
      <vt:lpstr>أحوال الدولة العباسية الداخلية في عصر  المعتصم بالله </vt:lpstr>
      <vt:lpstr>أحوال الدولة العباسية الداخلية في عصر  المعتصم بالله </vt:lpstr>
      <vt:lpstr>أحوال الدولة العباسية الداخلية في عصر  المعتصم بالله </vt:lpstr>
      <vt:lpstr>السياسة الخارجية للخليفة المعتصم بالله :</vt:lpstr>
      <vt:lpstr>PowerPoint Presentation</vt:lpstr>
      <vt:lpstr>وفاة المعتصم بالله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Nasr</dc:creator>
  <cp:lastModifiedBy>Nasr Abdelmohdy</cp:lastModifiedBy>
  <cp:revision>761</cp:revision>
  <dcterms:created xsi:type="dcterms:W3CDTF">2009-03-05T21:01:14Z</dcterms:created>
  <dcterms:modified xsi:type="dcterms:W3CDTF">2020-03-31T20:51:01Z</dcterms:modified>
</cp:coreProperties>
</file>