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9"/>
  </p:notesMasterIdLst>
  <p:sldIdLst>
    <p:sldId id="256" r:id="rId2"/>
    <p:sldId id="339" r:id="rId3"/>
    <p:sldId id="340" r:id="rId4"/>
    <p:sldId id="342" r:id="rId5"/>
    <p:sldId id="343" r:id="rId6"/>
    <p:sldId id="344" r:id="rId7"/>
    <p:sldId id="34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23B"/>
    <a:srgbClr val="006C31"/>
    <a:srgbClr val="007033"/>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56" autoAdjust="0"/>
    <p:restoredTop sz="94660"/>
  </p:normalViewPr>
  <p:slideViewPr>
    <p:cSldViewPr>
      <p:cViewPr varScale="1">
        <p:scale>
          <a:sx n="63" d="100"/>
          <a:sy n="63" d="100"/>
        </p:scale>
        <p:origin x="11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32CB6-F2F9-4B4E-890B-975A71C3E19B}" type="datetimeFigureOut">
              <a:rPr lang="en-US" smtClean="0"/>
              <a:pPr/>
              <a:t>3/31/2020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0D969-9042-4851-B17A-C4D0F8F11D3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900D969-9042-4851-B17A-C4D0F8F11D35}"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20AFB9B-5F9A-4E0A-9B1F-274A999F83DF}" type="datetimeFigureOut">
              <a:rPr lang="en-US" smtClean="0"/>
              <a:pPr/>
              <a:t>3/31/2020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30EA129-8D16-4C1D-AE8E-FC85A06E273B}"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0AFB9B-5F9A-4E0A-9B1F-274A999F83DF}" type="datetimeFigureOut">
              <a:rPr lang="en-US" smtClean="0"/>
              <a:pPr/>
              <a:t>3/31/2020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30EA129-8D16-4C1D-AE8E-FC85A06E27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0AFB9B-5F9A-4E0A-9B1F-274A999F83DF}" type="datetimeFigureOut">
              <a:rPr lang="en-US" smtClean="0"/>
              <a:pPr/>
              <a:t>3/31/2020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0AFB9B-5F9A-4E0A-9B1F-274A999F83DF}" type="datetimeFigureOut">
              <a:rPr lang="en-US" smtClean="0"/>
              <a:pPr/>
              <a:t>3/31/2020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AFB9B-5F9A-4E0A-9B1F-274A999F83DF}" type="datetimeFigureOut">
              <a:rPr lang="en-US" smtClean="0"/>
              <a:pPr/>
              <a:t>3/31/2020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0AFB9B-5F9A-4E0A-9B1F-274A999F83DF}" type="datetimeFigureOut">
              <a:rPr lang="en-US" smtClean="0"/>
              <a:pPr/>
              <a:t>3/31/2020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0AFB9B-5F9A-4E0A-9B1F-274A999F83DF}" type="datetimeFigureOut">
              <a:rPr lang="en-US" smtClean="0"/>
              <a:pPr/>
              <a:t>3/31/2020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0EA129-8D16-4C1D-AE8E-FC85A06E273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ove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0" y="0"/>
            <a:ext cx="9144000" cy="6858000"/>
          </a:xfrm>
          <a:prstGeom prst="flowChartPunchedTape">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9600" b="1" dirty="0">
                <a:solidFill>
                  <a:schemeClr val="tx1"/>
                </a:solidFill>
                <a:effectLst>
                  <a:outerShdw blurRad="38100" dist="38100" dir="2700000" algn="tl">
                    <a:srgbClr val="000000">
                      <a:alpha val="43137"/>
                    </a:srgbClr>
                  </a:outerShdw>
                </a:effectLst>
              </a:rPr>
              <a:t>تاريخ الدولة العباسية</a:t>
            </a:r>
            <a:endParaRPr lang="en-GB" sz="96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style>
          <a:lnRef idx="3">
            <a:schemeClr val="lt1"/>
          </a:lnRef>
          <a:fillRef idx="1">
            <a:schemeClr val="dk1"/>
          </a:fillRef>
          <a:effectRef idx="1">
            <a:schemeClr val="dk1"/>
          </a:effectRef>
          <a:fontRef idx="minor">
            <a:schemeClr val="lt1"/>
          </a:fontRef>
        </p:style>
        <p:txBody>
          <a:bodyPr>
            <a:normAutofit/>
          </a:bodyPr>
          <a:lstStyle/>
          <a:p>
            <a:r>
              <a:rPr lang="ar-SA" dirty="0">
                <a:solidFill>
                  <a:schemeClr val="tx1"/>
                </a:solidFill>
              </a:rPr>
              <a:t>6ــ الخليفة محمد الأمين</a:t>
            </a:r>
            <a:br>
              <a:rPr lang="ar-SA" dirty="0">
                <a:solidFill>
                  <a:schemeClr val="tx1"/>
                </a:solidFill>
              </a:rPr>
            </a:br>
            <a:r>
              <a:rPr lang="ar-SA" dirty="0">
                <a:solidFill>
                  <a:schemeClr val="tx1"/>
                </a:solidFill>
              </a:rPr>
              <a:t>(193 ــ 198 هـــ )</a:t>
            </a:r>
            <a:endParaRPr lang="en-GB"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lstStyle/>
          <a:p>
            <a:pPr algn="r">
              <a:buNone/>
            </a:pPr>
            <a:r>
              <a:rPr lang="ar-SA" sz="4400" b="1" dirty="0">
                <a:solidFill>
                  <a:schemeClr val="tx1"/>
                </a:solidFill>
                <a:effectLst>
                  <a:outerShdw blurRad="38100" dist="38100" dir="2700000" algn="tl">
                    <a:srgbClr val="000000">
                      <a:alpha val="43137"/>
                    </a:srgbClr>
                  </a:outerShdw>
                </a:effectLst>
              </a:rPr>
              <a:t>   هو محمد الأمين بن هارون الرشيد ، ولد عــام 170 هـــ وعـيـنـه الخـليفـة هـارون الـرشيد في ولاية العهد .</a:t>
            </a:r>
            <a:r>
              <a:rPr lang="en-GB" dirty="0">
                <a:solidFill>
                  <a:schemeClr val="tx1"/>
                </a:solidFill>
              </a:rPr>
              <a:t> </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0" presetClass="entr" presetSubtype="0" fill="hold" grpId="0" nodeType="clickEffect">
                                  <p:stCondLst>
                                    <p:cond delay="0"/>
                                  </p:stCondLst>
                                  <p:iterate type="lt">
                                    <p:tmPct val="10000"/>
                                  </p:iterate>
                                  <p:childTnLst>
                                    <p:set>
                                      <p:cBhvr>
                                        <p:cTn id="17" dur="1" fill="hold">
                                          <p:stCondLst>
                                            <p:cond delay="0"/>
                                          </p:stCondLst>
                                        </p:cTn>
                                        <p:tgtEl>
                                          <p:spTgt spid="3">
                                            <p:bg/>
                                          </p:spTgt>
                                        </p:tgtEl>
                                        <p:attrNameLst>
                                          <p:attrName>style.visibility</p:attrName>
                                        </p:attrNameLst>
                                      </p:cBhvr>
                                      <p:to>
                                        <p:strVal val="visible"/>
                                      </p:to>
                                    </p:set>
                                    <p:animEffect transition="in" filter="fade">
                                      <p:cBhvr>
                                        <p:cTn id="18" dur="1000"/>
                                        <p:tgtEl>
                                          <p:spTgt spid="3">
                                            <p:bg/>
                                          </p:spTgt>
                                        </p:tgtEl>
                                      </p:cBhvr>
                                    </p:animEffect>
                                    <p:anim calcmode="lin" valueType="num">
                                      <p:cBhvr>
                                        <p:cTn id="19" dur="1000" fill="hold"/>
                                        <p:tgtEl>
                                          <p:spTgt spid="3">
                                            <p:bg/>
                                          </p:spTgt>
                                        </p:tgtEl>
                                        <p:attrNameLst>
                                          <p:attrName>ppt_x</p:attrName>
                                        </p:attrNameLst>
                                      </p:cBhvr>
                                      <p:tavLst>
                                        <p:tav tm="0">
                                          <p:val>
                                            <p:strVal val="#ppt_x-.1"/>
                                          </p:val>
                                        </p:tav>
                                        <p:tav tm="100000">
                                          <p:val>
                                            <p:strVal val="#ppt_x"/>
                                          </p:val>
                                        </p:tav>
                                      </p:tavLst>
                                    </p:anim>
                                    <p:anim calcmode="lin" valueType="num">
                                      <p:cBhvr>
                                        <p:cTn id="20"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iterate type="lt">
                                    <p:tmPct val="10000"/>
                                  </p:iterate>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ar-SA" sz="7200" dirty="0">
                <a:solidFill>
                  <a:schemeClr val="tx1"/>
                </a:solidFill>
              </a:rPr>
              <a:t>توليه الخلافة</a:t>
            </a:r>
            <a:endParaRPr lang="en-GB" sz="7200"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lstStyle/>
          <a:p>
            <a:pPr algn="r">
              <a:buNone/>
            </a:pPr>
            <a:r>
              <a:rPr lang="ar-SA" sz="4000" dirty="0">
                <a:solidFill>
                  <a:schemeClr val="tx1"/>
                </a:solidFill>
              </a:rPr>
              <a:t>       </a:t>
            </a:r>
            <a:r>
              <a:rPr lang="ar-SA" sz="4000" b="1" dirty="0">
                <a:solidFill>
                  <a:schemeClr val="tx1"/>
                </a:solidFill>
                <a:effectLst>
                  <a:outerShdw blurRad="38100" dist="38100" dir="2700000" algn="tl">
                    <a:srgbClr val="000000">
                      <a:alpha val="43137"/>
                    </a:srgbClr>
                  </a:outerShdw>
                </a:effectLst>
              </a:rPr>
              <a:t>تمت البيعة لمحمد الأمين بالخلافة بعد وفاة هـارون الـرشيـد عـام 193 هــ واستمــر فــــي الخلافة حتى مقتله عام 198 هـــ على يد قوات أخيه المأمون .</a:t>
            </a:r>
            <a:r>
              <a:rPr lang="ar-SA" dirty="0">
                <a:solidFill>
                  <a:schemeClr val="tx1"/>
                </a:solidFill>
              </a:rPr>
              <a:t> </a:t>
            </a:r>
            <a:endParaRPr lang="en-GB" dirty="0">
              <a:solidFill>
                <a:schemeClr val="tx1"/>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2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2"/>
                                        </p:tgtEl>
                                        <p:attrNameLst>
                                          <p:attrName>fillcolor</p:attrName>
                                        </p:attrNameLst>
                                      </p:cBhvr>
                                      <p:tavLst>
                                        <p:tav tm="0">
                                          <p:val>
                                            <p:clrVal>
                                              <a:schemeClr val="accent2"/>
                                            </p:clrVal>
                                          </p:val>
                                        </p:tav>
                                        <p:tav tm="50000">
                                          <p:val>
                                            <p:clrVal>
                                              <a:schemeClr val="hlink"/>
                                            </p:clrVal>
                                          </p:val>
                                        </p:tav>
                                      </p:tavLst>
                                    </p:anim>
                                    <p:set>
                                      <p:cBhvr>
                                        <p:cTn id="9" dur="200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1"/>
                                          </p:val>
                                        </p:tav>
                                        <p:tav tm="100000">
                                          <p:val>
                                            <p:strVal val="#ppt_x"/>
                                          </p:val>
                                        </p:tav>
                                      </p:tavLst>
                                    </p:anim>
                                    <p:anim calcmode="lin" valueType="num">
                                      <p:cBhvr>
                                        <p:cTn id="16"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ar-SA" sz="4800" dirty="0">
                <a:solidFill>
                  <a:schemeClr val="tx1"/>
                </a:solidFill>
              </a:rPr>
              <a:t>أهم الأحداث في عهد محمد الأمين</a:t>
            </a:r>
            <a:endParaRPr lang="en-GB" sz="4800"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fontScale="92500" lnSpcReduction="10000"/>
          </a:bodyPr>
          <a:lstStyle/>
          <a:p>
            <a:pPr algn="r">
              <a:buNone/>
            </a:pPr>
            <a:r>
              <a:rPr lang="ar-SA" sz="4000" b="1" dirty="0">
                <a:solidFill>
                  <a:schemeClr val="tx1"/>
                </a:solidFill>
                <a:effectLst>
                  <a:outerShdw blurRad="38100" dist="38100" dir="2700000" algn="tl">
                    <a:srgbClr val="000000">
                      <a:alpha val="43137"/>
                    </a:srgbClr>
                  </a:outerShdw>
                </a:effectLst>
              </a:rPr>
              <a:t>  </a:t>
            </a:r>
            <a:r>
              <a:rPr lang="ar-EG" b="1" u="sng" dirty="0">
                <a:effectLst>
                  <a:outerShdw blurRad="38100" dist="38100" dir="2700000" algn="tl" rotWithShape="0">
                    <a:srgbClr val="000000">
                      <a:alpha val="43137"/>
                    </a:srgbClr>
                  </a:outerShdw>
                </a:effectLst>
              </a:rPr>
              <a:t>أولاً ــ ثورة أهل حمص عام 194 هــ / 810م </a:t>
            </a:r>
            <a:r>
              <a:rPr lang="ar-SA" b="1" dirty="0">
                <a:effectLst>
                  <a:outerShdw blurRad="38100" dist="38100" dir="2700000" algn="tl" rotWithShape="0">
                    <a:srgbClr val="000000">
                      <a:alpha val="43137"/>
                    </a:srgbClr>
                  </a:outerShdw>
                </a:effectLst>
              </a:rPr>
              <a:t>:</a:t>
            </a:r>
          </a:p>
          <a:p>
            <a:pPr algn="r">
              <a:buNone/>
            </a:pPr>
            <a:r>
              <a:rPr lang="ar-SA" b="1" dirty="0">
                <a:effectLst>
                  <a:outerShdw blurRad="38100" dist="38100" dir="2700000" algn="tl" rotWithShape="0">
                    <a:srgbClr val="000000">
                      <a:alpha val="43137"/>
                    </a:srgbClr>
                  </a:outerShdw>
                </a:effectLst>
              </a:rPr>
              <a:t>  </a:t>
            </a:r>
            <a:r>
              <a:rPr lang="ar-EG" b="1" dirty="0">
                <a:effectLst>
                  <a:outerShdw blurRad="38100" dist="38100" dir="2700000" algn="tl" rotWithShape="0">
                    <a:srgbClr val="000000">
                      <a:alpha val="43137"/>
                    </a:srgbClr>
                  </a:outerShdw>
                </a:effectLst>
              </a:rPr>
              <a:t>لم يكن الخليفة محمد الأمين بشخصية والده هارون الرشيد المليئة بالحزم والقوة ، وهذا ما دفع أهل حمص سنة 194 هـ/ 810 م  أن يقوموا بخلع الطاعة للأمين وحاصروا عامل الأمين بالمدينة إسحاق بن سليمان الأمر الذي هرب من أمامهم ، وعندما علم الخليفة الأمين بهذا الأمر عزله وعين بدلاً منه عبد الله بن سعيد الحرشي في محاولة من الأمين لفرض سيطرته على مدينة حمص والقضاء على الفتنة بها ، ونجح الحرشي باستخدام القوة المفرطة مع أهل حمص ، مما جعلهم يطلبون الصلح والأمان فأمنهم الحرشي ، إلا أنهم عادوا وتمردوا عليه من جديد فأمعن الحرشي السيف فيهم فقتل منهم الكثير وأسر أعداداً كبيرة منهم .</a:t>
            </a:r>
            <a:endParaRPr lang="en-GB" b="1" dirty="0">
              <a:effectLst>
                <a:outerShdw blurRad="38100" dist="38100" dir="2700000" algn="tl" rotWithShape="0">
                  <a:srgbClr val="000000">
                    <a:alpha val="43137"/>
                  </a:srgbClr>
                </a:outerShdw>
              </a:effectLst>
            </a:endParaRPr>
          </a:p>
          <a:p>
            <a:pPr algn="r">
              <a:buNone/>
            </a:pPr>
            <a:r>
              <a:rPr lang="ar-SA" sz="4000" b="1" dirty="0">
                <a:solidFill>
                  <a:schemeClr val="tx1"/>
                </a:solidFill>
                <a:effectLst>
                  <a:outerShdw blurRad="38100" dist="38100" dir="2700000" algn="tl">
                    <a:srgbClr val="000000">
                      <a:alpha val="43137"/>
                    </a:srgbClr>
                  </a:outerShdw>
                </a:effectLst>
              </a:rPr>
              <a:t>     </a:t>
            </a:r>
            <a:endParaRPr lang="en-GB"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541990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2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2"/>
                                        </p:tgtEl>
                                        <p:attrNameLst>
                                          <p:attrName>fillcolor</p:attrName>
                                        </p:attrNameLst>
                                      </p:cBhvr>
                                      <p:tavLst>
                                        <p:tav tm="0">
                                          <p:val>
                                            <p:clrVal>
                                              <a:schemeClr val="accent2"/>
                                            </p:clrVal>
                                          </p:val>
                                        </p:tav>
                                        <p:tav tm="50000">
                                          <p:val>
                                            <p:clrVal>
                                              <a:schemeClr val="hlink"/>
                                            </p:clrVal>
                                          </p:val>
                                        </p:tav>
                                      </p:tavLst>
                                    </p:anim>
                                    <p:set>
                                      <p:cBhvr>
                                        <p:cTn id="9" dur="200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1"/>
                                          </p:val>
                                        </p:tav>
                                        <p:tav tm="100000">
                                          <p:val>
                                            <p:strVal val="#ppt_x"/>
                                          </p:val>
                                        </p:tav>
                                      </p:tavLst>
                                    </p:anim>
                                    <p:anim calcmode="lin" valueType="num">
                                      <p:cBhvr>
                                        <p:cTn id="16"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style>
          <a:lnRef idx="3">
            <a:schemeClr val="lt1"/>
          </a:lnRef>
          <a:fillRef idx="1">
            <a:schemeClr val="dk1"/>
          </a:fillRef>
          <a:effectRef idx="1">
            <a:schemeClr val="dk1"/>
          </a:effectRef>
          <a:fontRef idx="minor">
            <a:schemeClr val="lt1"/>
          </a:fontRef>
        </p:style>
        <p:txBody>
          <a:bodyPr>
            <a:noAutofit/>
          </a:bodyPr>
          <a:lstStyle/>
          <a:p>
            <a:r>
              <a:rPr lang="ar-SA" sz="4800" dirty="0">
                <a:solidFill>
                  <a:schemeClr val="tx1"/>
                </a:solidFill>
              </a:rPr>
              <a:t>أهم الأحداث في عهد محمد الأمين</a:t>
            </a:r>
            <a:endParaRPr lang="en-GB" sz="4800" dirty="0">
              <a:solidFill>
                <a:schemeClr val="tx1"/>
              </a:solidFill>
            </a:endParaRPr>
          </a:p>
        </p:txBody>
      </p:sp>
      <p:sp>
        <p:nvSpPr>
          <p:cNvPr id="3" name="Content Placeholder 2"/>
          <p:cNvSpPr>
            <a:spLocks noGrp="1"/>
          </p:cNvSpPr>
          <p:nvPr>
            <p:ph idx="1"/>
          </p:nvPr>
        </p:nvSpPr>
        <p:spPr>
          <a:xfrm>
            <a:off x="152400" y="1600200"/>
            <a:ext cx="8915400" cy="4709160"/>
          </a:xfrm>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000" b="1" dirty="0">
                <a:solidFill>
                  <a:schemeClr val="tx1"/>
                </a:solidFill>
                <a:effectLst>
                  <a:outerShdw blurRad="38100" dist="38100" dir="2700000" algn="tl">
                    <a:srgbClr val="000000">
                      <a:alpha val="43137"/>
                    </a:srgbClr>
                  </a:outerShdw>
                </a:effectLst>
              </a:rPr>
              <a:t>  </a:t>
            </a:r>
            <a:r>
              <a:rPr lang="ar-EG" b="1" u="sng" dirty="0">
                <a:effectLst>
                  <a:outerShdw blurRad="50800" dist="38100" algn="tr" rotWithShape="0">
                    <a:prstClr val="black">
                      <a:alpha val="40000"/>
                    </a:prstClr>
                  </a:outerShdw>
                </a:effectLst>
              </a:rPr>
              <a:t>ثانياً ــ حركة أبي المعيطر السفياني في بلاد الشام عام 195 هــ / 810م</a:t>
            </a:r>
            <a:r>
              <a:rPr lang="ar-SA" b="1" dirty="0">
                <a:effectLst>
                  <a:outerShdw blurRad="50800" dist="38100" algn="tr" rotWithShape="0">
                    <a:prstClr val="black">
                      <a:alpha val="40000"/>
                    </a:prstClr>
                  </a:outerShdw>
                </a:effectLst>
              </a:rPr>
              <a:t>:</a:t>
            </a:r>
          </a:p>
          <a:p>
            <a:pPr algn="r">
              <a:buNone/>
            </a:pPr>
            <a:r>
              <a:rPr lang="ar-EG" dirty="0">
                <a:effectLst>
                  <a:outerShdw blurRad="50800" dist="38100" algn="tr" rotWithShape="0">
                    <a:prstClr val="black">
                      <a:alpha val="40000"/>
                    </a:prstClr>
                  </a:outerShdw>
                </a:effectLst>
              </a:rPr>
              <a:t> </a:t>
            </a:r>
            <a:r>
              <a:rPr lang="ar-EG" b="1" dirty="0">
                <a:effectLst>
                  <a:outerShdw blurRad="50800" dist="38100" algn="tr" rotWithShape="0">
                    <a:prstClr val="black">
                      <a:alpha val="40000"/>
                    </a:prstClr>
                  </a:outerShdw>
                </a:effectLst>
              </a:rPr>
              <a:t>أعلــن أبو المعيطر ثورته </a:t>
            </a:r>
            <a:r>
              <a:rPr lang="ar-SA" b="1" dirty="0">
                <a:effectLst>
                  <a:outerShdw blurRad="50800" dist="38100" algn="tr" rotWithShape="0">
                    <a:prstClr val="black">
                      <a:alpha val="40000"/>
                    </a:prstClr>
                  </a:outerShdw>
                </a:effectLst>
              </a:rPr>
              <a:t>وطالب </a:t>
            </a:r>
            <a:r>
              <a:rPr lang="ar-EG" b="1" dirty="0">
                <a:effectLst>
                  <a:outerShdw blurRad="50800" dist="38100" algn="tr" rotWithShape="0">
                    <a:prstClr val="black">
                      <a:alpha val="40000"/>
                    </a:prstClr>
                  </a:outerShdw>
                </a:effectLst>
              </a:rPr>
              <a:t>بالخلافة </a:t>
            </a:r>
            <a:r>
              <a:rPr lang="ar-SA" b="1" dirty="0">
                <a:effectLst>
                  <a:outerShdw blurRad="50800" dist="38100" algn="tr" rotWithShape="0">
                    <a:prstClr val="black">
                      <a:alpha val="40000"/>
                    </a:prstClr>
                  </a:outerShdw>
                </a:effectLst>
              </a:rPr>
              <a:t>لنفسه </a:t>
            </a:r>
            <a:r>
              <a:rPr lang="ar-EG" b="1" dirty="0">
                <a:effectLst>
                  <a:outerShdw blurRad="50800" dist="38100" algn="tr" rotWithShape="0">
                    <a:prstClr val="black">
                      <a:alpha val="40000"/>
                    </a:prstClr>
                  </a:outerShdw>
                </a:effectLst>
              </a:rPr>
              <a:t>في ذي الحجة سنة 195 هـ / 810 م ، واستمرت بلاد الشام تسير من سيء لأسوأ وسط حالة من الفتن والاضطرابات والفوضي وعجز من دار الخلافة في بغداد عن إحكام السيطرة على الأمور بها ، وظلت الأمور مشتعلة بها حتى جاءها عبد الله بن طاهر بن الحسين وأحكم سيطرته عليها.</a:t>
            </a:r>
            <a:endParaRPr lang="en-GB" b="1" dirty="0">
              <a:effectLst>
                <a:outerShdw blurRad="50800" dist="38100" algn="tr" rotWithShape="0">
                  <a:prstClr val="black">
                    <a:alpha val="40000"/>
                  </a:prstClr>
                </a:outerShdw>
              </a:effectLst>
            </a:endParaRPr>
          </a:p>
          <a:p>
            <a:pPr algn="r">
              <a:buNone/>
            </a:pPr>
            <a:r>
              <a:rPr lang="ar-SA" b="1" dirty="0">
                <a:effectLst>
                  <a:outerShdw blurRad="50800" dist="38100" algn="tr" rotWithShape="0">
                    <a:prstClr val="black">
                      <a:alpha val="40000"/>
                    </a:prstClr>
                  </a:outerShdw>
                </a:effectLst>
              </a:rPr>
              <a:t>  </a:t>
            </a:r>
            <a:endParaRPr lang="en-GB"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465845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2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2"/>
                                        </p:tgtEl>
                                        <p:attrNameLst>
                                          <p:attrName>fillcolor</p:attrName>
                                        </p:attrNameLst>
                                      </p:cBhvr>
                                      <p:tavLst>
                                        <p:tav tm="0">
                                          <p:val>
                                            <p:clrVal>
                                              <a:schemeClr val="accent2"/>
                                            </p:clrVal>
                                          </p:val>
                                        </p:tav>
                                        <p:tav tm="50000">
                                          <p:val>
                                            <p:clrVal>
                                              <a:schemeClr val="hlink"/>
                                            </p:clrVal>
                                          </p:val>
                                        </p:tav>
                                      </p:tavLst>
                                    </p:anim>
                                    <p:set>
                                      <p:cBhvr>
                                        <p:cTn id="9" dur="200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1"/>
                                          </p:val>
                                        </p:tav>
                                        <p:tav tm="100000">
                                          <p:val>
                                            <p:strVal val="#ppt_x"/>
                                          </p:val>
                                        </p:tav>
                                      </p:tavLst>
                                    </p:anim>
                                    <p:anim calcmode="lin" valueType="num">
                                      <p:cBhvr>
                                        <p:cTn id="16"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style>
          <a:lnRef idx="3">
            <a:schemeClr val="lt1"/>
          </a:lnRef>
          <a:fillRef idx="1">
            <a:schemeClr val="dk1"/>
          </a:fillRef>
          <a:effectRef idx="1">
            <a:schemeClr val="dk1"/>
          </a:effectRef>
          <a:fontRef idx="minor">
            <a:schemeClr val="lt1"/>
          </a:fontRef>
        </p:style>
        <p:txBody>
          <a:bodyPr>
            <a:noAutofit/>
          </a:bodyPr>
          <a:lstStyle/>
          <a:p>
            <a:r>
              <a:rPr lang="ar-SA" sz="4800" dirty="0">
                <a:solidFill>
                  <a:schemeClr val="tx1"/>
                </a:solidFill>
              </a:rPr>
              <a:t>أهم الأحداث في عهد محمد الأمين</a:t>
            </a:r>
            <a:endParaRPr lang="en-GB" sz="4800" dirty="0">
              <a:solidFill>
                <a:schemeClr val="tx1"/>
              </a:solidFill>
            </a:endParaRPr>
          </a:p>
        </p:txBody>
      </p:sp>
      <p:sp>
        <p:nvSpPr>
          <p:cNvPr id="3" name="Content Placeholder 2"/>
          <p:cNvSpPr>
            <a:spLocks noGrp="1"/>
          </p:cNvSpPr>
          <p:nvPr>
            <p:ph idx="1"/>
          </p:nvPr>
        </p:nvSpPr>
        <p:spPr>
          <a:xfrm>
            <a:off x="152400" y="1600200"/>
            <a:ext cx="8763000" cy="5105400"/>
          </a:xfrm>
        </p:spPr>
        <p:style>
          <a:lnRef idx="3">
            <a:schemeClr val="lt1"/>
          </a:lnRef>
          <a:fillRef idx="1">
            <a:schemeClr val="dk1"/>
          </a:fillRef>
          <a:effectRef idx="1">
            <a:schemeClr val="dk1"/>
          </a:effectRef>
          <a:fontRef idx="minor">
            <a:schemeClr val="lt1"/>
          </a:fontRef>
        </p:style>
        <p:txBody>
          <a:bodyPr>
            <a:normAutofit fontScale="85000" lnSpcReduction="10000"/>
          </a:bodyPr>
          <a:lstStyle/>
          <a:p>
            <a:pPr algn="r">
              <a:buNone/>
            </a:pPr>
            <a:r>
              <a:rPr lang="ar-EG" b="1" u="sng" dirty="0">
                <a:effectLst>
                  <a:outerShdw blurRad="50800" dist="38100" algn="tr" rotWithShape="0">
                    <a:prstClr val="black">
                      <a:alpha val="40000"/>
                    </a:prstClr>
                  </a:outerShdw>
                </a:effectLst>
              </a:rPr>
              <a:t>ثالثاً ــ الاضطرابات في مصر عام 196هــ / 812م </a:t>
            </a:r>
            <a:r>
              <a:rPr lang="ar-SA" b="1" dirty="0">
                <a:effectLst>
                  <a:outerShdw blurRad="50800" dist="38100" algn="tr" rotWithShape="0">
                    <a:prstClr val="black">
                      <a:alpha val="40000"/>
                    </a:prstClr>
                  </a:outerShdw>
                </a:effectLst>
              </a:rPr>
              <a:t>:</a:t>
            </a:r>
          </a:p>
          <a:p>
            <a:pPr algn="r">
              <a:buNone/>
            </a:pPr>
            <a:r>
              <a:rPr lang="ar-EG" b="1" dirty="0"/>
              <a:t>في خضم الصراع بين الخليفة محمد الأمين وأخيه عبد الله المأمون كان والي مصر هو جابر بن الأشعث بن يحيي الطائي ، الذي ولاه الأمين على مصر عام 195 هــ بعد عزل الخليفة محمد الأمين لواليها حاتم بن هرثمة بن أعين ، إلا أن عبد الله المأمون أرسل إلى أحد أتباعه وهو عباد بن محمد بن حيان البلخي يأمره بإعلان خلع محمد الأمين من الخلافة ، فقام عباد بن حيان بخلع الأمين وإعلان البيعة لعبد الله المأمون في جمادى الآخرة عام 196 هــ / 812 م ، ووثب ومعه أتباعه على والي مصر جابر بن الأشعث وأخرجوه منها ، واستلم عباد ولاية مصر من قبل الخليفة عبد الله المأمون وضرب ابن عباد النقود في مصر باسم الخليفة عبد الله المأمون على الرغم من أن الخليفة الشرعي كان هو محمد الأمين حتى مقتله عام 198 هــ ، ولما بلغ الخليفة محمد الأمين سيطرة عباد على مصر ودخولها في طاعة أخيه عبد الله المأمون كتب إلى ربيعة بن قيس بن الزبير الجرشي وجماعه من المصريين أنصاره ، فقاموا بالبيعة لمحمد الأمين وخرجوا لمحاربة عباد بن محمد وأصحابه في الفسطاط ، ونشبت معارك عدة انتهت بالقبض على عباد وإرساله إلى الأمين الذي أمر بقتله ببغداد . </a:t>
            </a:r>
            <a:endParaRPr lang="en-GB" b="1" dirty="0"/>
          </a:p>
          <a:p>
            <a:pPr algn="r">
              <a:buNone/>
            </a:pPr>
            <a:endParaRPr lang="en-GB"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590040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2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2"/>
                                        </p:tgtEl>
                                        <p:attrNameLst>
                                          <p:attrName>fillcolor</p:attrName>
                                        </p:attrNameLst>
                                      </p:cBhvr>
                                      <p:tavLst>
                                        <p:tav tm="0">
                                          <p:val>
                                            <p:clrVal>
                                              <a:schemeClr val="accent2"/>
                                            </p:clrVal>
                                          </p:val>
                                        </p:tav>
                                        <p:tav tm="50000">
                                          <p:val>
                                            <p:clrVal>
                                              <a:schemeClr val="hlink"/>
                                            </p:clrVal>
                                          </p:val>
                                        </p:tav>
                                      </p:tavLst>
                                    </p:anim>
                                    <p:set>
                                      <p:cBhvr>
                                        <p:cTn id="9" dur="200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1"/>
                                          </p:val>
                                        </p:tav>
                                        <p:tav tm="100000">
                                          <p:val>
                                            <p:strVal val="#ppt_x"/>
                                          </p:val>
                                        </p:tav>
                                      </p:tavLst>
                                    </p:anim>
                                    <p:anim calcmode="lin" valueType="num">
                                      <p:cBhvr>
                                        <p:cTn id="16" dur="10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dk1"/>
          </a:fillRef>
          <a:effectRef idx="1">
            <a:schemeClr val="dk1"/>
          </a:effectRef>
          <a:fontRef idx="minor">
            <a:schemeClr val="lt1"/>
          </a:fontRef>
        </p:style>
        <p:txBody>
          <a:bodyPr>
            <a:noAutofit/>
          </a:bodyPr>
          <a:lstStyle/>
          <a:p>
            <a:r>
              <a:rPr lang="ar-SA" sz="4800" dirty="0">
                <a:solidFill>
                  <a:schemeClr val="tx1"/>
                </a:solidFill>
              </a:rPr>
              <a:t>الأحوال الداخلية في عصر محمد الأمين</a:t>
            </a:r>
            <a:endParaRPr lang="en-GB" sz="4800" dirty="0">
              <a:solidFill>
                <a:schemeClr val="tx1"/>
              </a:solidFill>
            </a:endParaRPr>
          </a:p>
        </p:txBody>
      </p:sp>
      <p:sp>
        <p:nvSpPr>
          <p:cNvPr id="3" name="Content Placeholder 2"/>
          <p:cNvSpPr>
            <a:spLocks noGrp="1"/>
          </p:cNvSpPr>
          <p:nvPr>
            <p:ph idx="1"/>
          </p:nvPr>
        </p:nvSpPr>
        <p:spPr/>
        <p:style>
          <a:lnRef idx="3">
            <a:schemeClr val="lt1"/>
          </a:lnRef>
          <a:fillRef idx="1">
            <a:schemeClr val="dk1"/>
          </a:fillRef>
          <a:effectRef idx="1">
            <a:schemeClr val="dk1"/>
          </a:effectRef>
          <a:fontRef idx="minor">
            <a:schemeClr val="lt1"/>
          </a:fontRef>
        </p:style>
        <p:txBody>
          <a:bodyPr/>
          <a:lstStyle/>
          <a:p>
            <a:pPr algn="r">
              <a:buNone/>
            </a:pPr>
            <a:r>
              <a:rPr lang="ar-SA" sz="4000" b="1" dirty="0">
                <a:solidFill>
                  <a:schemeClr val="tx1"/>
                </a:solidFill>
                <a:effectLst>
                  <a:outerShdw blurRad="38100" dist="38100" dir="2700000" algn="tl">
                    <a:srgbClr val="000000">
                      <a:alpha val="43137"/>
                    </a:srgbClr>
                  </a:outerShdw>
                </a:effectLst>
              </a:rPr>
              <a:t>  </a:t>
            </a:r>
            <a:r>
              <a:rPr lang="ar-SA" sz="3600" b="1" u="sng" dirty="0">
                <a:solidFill>
                  <a:schemeClr val="tx1"/>
                </a:solidFill>
                <a:effectLst>
                  <a:outerShdw blurRad="38100" dist="38100" dir="2700000" algn="tl">
                    <a:srgbClr val="000000">
                      <a:alpha val="43137"/>
                    </a:srgbClr>
                  </a:outerShdw>
                </a:effectLst>
              </a:rPr>
              <a:t>رابعاً ـ الفتنة بين الأمين والمأمون وحصار بغداد ومقتل الأمين عام 198 هـــ </a:t>
            </a:r>
            <a:r>
              <a:rPr lang="ar-SA" sz="3600" b="1" dirty="0">
                <a:solidFill>
                  <a:schemeClr val="tx1"/>
                </a:solidFill>
                <a:effectLst>
                  <a:outerShdw blurRad="38100" dist="38100" dir="2700000" algn="tl">
                    <a:srgbClr val="000000">
                      <a:alpha val="43137"/>
                    </a:srgbClr>
                  </a:outerShdw>
                </a:effectLst>
              </a:rPr>
              <a:t>:</a:t>
            </a:r>
          </a:p>
          <a:p>
            <a:pPr algn="r">
              <a:buNone/>
            </a:pPr>
            <a:r>
              <a:rPr lang="ar-SA" sz="4000" b="1" dirty="0">
                <a:solidFill>
                  <a:schemeClr val="tx1"/>
                </a:solidFill>
                <a:effectLst>
                  <a:outerShdw blurRad="38100" dist="38100" dir="2700000" algn="tl">
                    <a:srgbClr val="000000">
                      <a:alpha val="43137"/>
                    </a:srgbClr>
                  </a:outerShdw>
                </a:effectLst>
              </a:rPr>
              <a:t>اتسمت الأحوال الداخلية في عصر محمد الأمين بنشوب الصراع بينه وبين أخيه عبد الله المـأمـون والـذى انتهـى بمقتـل الخليفـة محمـد الأمين على يـد قـوات المأمون بقيادة طاهر بن الحسين عام 198هــ .</a:t>
            </a:r>
            <a:r>
              <a:rPr lang="ar-SA" b="1" dirty="0">
                <a:solidFill>
                  <a:schemeClr val="tx1"/>
                </a:solidFill>
                <a:effectLst>
                  <a:outerShdw blurRad="38100" dist="38100" dir="2700000" algn="tl">
                    <a:srgbClr val="000000">
                      <a:alpha val="43137"/>
                    </a:srgbClr>
                  </a:outerShdw>
                </a:effectLst>
              </a:rPr>
              <a:t> </a:t>
            </a:r>
            <a:endParaRPr lang="en-GB"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1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2"/>
                                        </p:tgtEl>
                                        <p:attrNameLst>
                                          <p:attrName>fillcolor</p:attrName>
                                        </p:attrNameLst>
                                      </p:cBhvr>
                                      <p:tavLst>
                                        <p:tav tm="0">
                                          <p:val>
                                            <p:clrVal>
                                              <a:schemeClr val="accent2"/>
                                            </p:clrVal>
                                          </p:val>
                                        </p:tav>
                                        <p:tav tm="50000">
                                          <p:val>
                                            <p:clrVal>
                                              <a:schemeClr val="hlink"/>
                                            </p:clrVal>
                                          </p:val>
                                        </p:tav>
                                      </p:tavLst>
                                    </p:anim>
                                    <p:set>
                                      <p:cBhvr>
                                        <p:cTn id="9" dur="100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5373</TotalTime>
  <Words>529</Words>
  <Application>Microsoft Office PowerPoint</Application>
  <PresentationFormat>On-screen Show (4:3)</PresentationFormat>
  <Paragraphs>20</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Book Antiqua</vt:lpstr>
      <vt:lpstr>Calibri</vt:lpstr>
      <vt:lpstr>Lucida Sans</vt:lpstr>
      <vt:lpstr>Times New Roman</vt:lpstr>
      <vt:lpstr>Wingdings</vt:lpstr>
      <vt:lpstr>Wingdings 2</vt:lpstr>
      <vt:lpstr>Wingdings 3</vt:lpstr>
      <vt:lpstr>Apex</vt:lpstr>
      <vt:lpstr>PowerPoint Presentation</vt:lpstr>
      <vt:lpstr>6ــ الخليفة محمد الأمين (193 ــ 198 هـــ )</vt:lpstr>
      <vt:lpstr>توليه الخلافة</vt:lpstr>
      <vt:lpstr>أهم الأحداث في عهد محمد الأمين</vt:lpstr>
      <vt:lpstr>أهم الأحداث في عهد محمد الأمين</vt:lpstr>
      <vt:lpstr>أهم الأحداث في عهد محمد الأمين</vt:lpstr>
      <vt:lpstr>الأحوال الداخلية في عصر محمد الأمين</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Nasr</dc:creator>
  <cp:lastModifiedBy>Nasr Abdelmohdy</cp:lastModifiedBy>
  <cp:revision>756</cp:revision>
  <dcterms:created xsi:type="dcterms:W3CDTF">2009-03-05T21:01:14Z</dcterms:created>
  <dcterms:modified xsi:type="dcterms:W3CDTF">2020-03-31T19:02:32Z</dcterms:modified>
</cp:coreProperties>
</file>