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sldIdLst>
    <p:sldId id="256" r:id="rId2"/>
    <p:sldId id="314" r:id="rId3"/>
    <p:sldId id="315" r:id="rId4"/>
    <p:sldId id="316" r:id="rId5"/>
    <p:sldId id="319" r:id="rId6"/>
    <p:sldId id="321" r:id="rId7"/>
    <p:sldId id="320" r:id="rId8"/>
    <p:sldId id="322" r:id="rId9"/>
    <p:sldId id="323" r:id="rId10"/>
    <p:sldId id="317" r:id="rId11"/>
    <p:sldId id="31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23B"/>
    <a:srgbClr val="006C31"/>
    <a:srgbClr val="007033"/>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56" autoAdjust="0"/>
    <p:restoredTop sz="94660"/>
  </p:normalViewPr>
  <p:slideViewPr>
    <p:cSldViewPr>
      <p:cViewPr varScale="1">
        <p:scale>
          <a:sx n="63" d="100"/>
          <a:sy n="63" d="100"/>
        </p:scale>
        <p:origin x="11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32CB6-F2F9-4B4E-890B-975A71C3E19B}" type="datetimeFigureOut">
              <a:rPr lang="en-US" smtClean="0"/>
              <a:pPr/>
              <a:t>3/27/2020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0D969-9042-4851-B17A-C4D0F8F11D3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900D969-9042-4851-B17A-C4D0F8F11D35}"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20AFB9B-5F9A-4E0A-9B1F-274A999F83DF}" type="datetimeFigureOut">
              <a:rPr lang="en-US" smtClean="0"/>
              <a:pPr/>
              <a:t>3/27/2020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30EA129-8D16-4C1D-AE8E-FC85A06E273B}"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0AFB9B-5F9A-4E0A-9B1F-274A999F83DF}" type="datetimeFigureOut">
              <a:rPr lang="en-US" smtClean="0"/>
              <a:pPr/>
              <a:t>3/27/2020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30EA129-8D16-4C1D-AE8E-FC85A06E27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3/27/2020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0AFB9B-5F9A-4E0A-9B1F-274A999F83DF}" type="datetimeFigureOut">
              <a:rPr lang="en-US" smtClean="0"/>
              <a:pPr/>
              <a:t>3/27/2020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0AFB9B-5F9A-4E0A-9B1F-274A999F83DF}" type="datetimeFigureOut">
              <a:rPr lang="en-US" smtClean="0"/>
              <a:pPr/>
              <a:t>3/27/2020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AFB9B-5F9A-4E0A-9B1F-274A999F83DF}" type="datetimeFigureOut">
              <a:rPr lang="en-US" smtClean="0"/>
              <a:pPr/>
              <a:t>3/27/2020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3/27/2020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0AFB9B-5F9A-4E0A-9B1F-274A999F83DF}" type="datetimeFigureOut">
              <a:rPr lang="en-US" smtClean="0"/>
              <a:pPr/>
              <a:t>3/27/2020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0AFB9B-5F9A-4E0A-9B1F-274A999F83DF}" type="datetimeFigureOut">
              <a:rPr lang="en-US" smtClean="0"/>
              <a:pPr/>
              <a:t>3/27/2020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0EA129-8D16-4C1D-AE8E-FC85A06E273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ove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0" y="0"/>
            <a:ext cx="9144000" cy="6858000"/>
          </a:xfrm>
          <a:prstGeom prst="flowChartPunchedTape">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b="1" dirty="0">
                <a:solidFill>
                  <a:schemeClr val="tx1"/>
                </a:solidFill>
                <a:effectLst>
                  <a:outerShdw blurRad="38100" dist="38100" dir="2700000" algn="tl">
                    <a:srgbClr val="000000">
                      <a:alpha val="43137"/>
                    </a:srgbClr>
                  </a:outerShdw>
                </a:effectLst>
              </a:rPr>
              <a:t>تاريخ الدولة العباسية</a:t>
            </a:r>
          </a:p>
          <a:p>
            <a:pPr algn="ctr"/>
            <a:r>
              <a:rPr lang="ar-SA" sz="7200" b="1" dirty="0">
                <a:solidFill>
                  <a:schemeClr val="tx1"/>
                </a:solidFill>
                <a:effectLst>
                  <a:outerShdw blurRad="38100" dist="38100" dir="2700000" algn="tl">
                    <a:srgbClr val="000000">
                      <a:alpha val="43137"/>
                    </a:srgbClr>
                  </a:outerShdw>
                </a:effectLst>
              </a:rPr>
              <a:t>( الخليفة موسى الهادي )</a:t>
            </a:r>
            <a:endParaRPr lang="en-GB" sz="72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ar-SA" sz="7200" dirty="0">
                <a:solidFill>
                  <a:schemeClr val="tx1"/>
                </a:solidFill>
                <a:latin typeface="Arial" pitchFamily="34" charset="0"/>
                <a:cs typeface="Arial" pitchFamily="34" charset="0"/>
              </a:rPr>
              <a:t>ولاية العهد</a:t>
            </a:r>
            <a:endParaRPr lang="en-GB" sz="72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lstStyle/>
          <a:p>
            <a:pPr algn="r">
              <a:buNone/>
            </a:pPr>
            <a:r>
              <a:rPr lang="ar-SA" dirty="0"/>
              <a:t> </a:t>
            </a:r>
            <a:r>
              <a:rPr lang="ar-SA" sz="4400" b="1" dirty="0">
                <a:effectLst>
                  <a:outerShdw blurRad="38100" dist="38100" dir="2700000" algn="tl">
                    <a:srgbClr val="000000">
                      <a:alpha val="43137"/>
                    </a:srgbClr>
                  </a:outerShdw>
                </a:effectLst>
              </a:rPr>
              <a:t>تجددت مشكلة ولاية العهد في عهد الخليفة موسى الهادي حيث أراد الهادي خلع أخيه هارون الرشيد وتعيين ابنه جعفر بن موسى الهادى وحاول الضغط على أخيه هارون الرشيد للتنازل عن ولاية العهد لكنه لم يفلح في محاولته .</a:t>
            </a:r>
            <a:endParaRPr lang="en-GB"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000" fill="hold"/>
                                        <p:tgtEl>
                                          <p:spTgt spid="3">
                                            <p:bg/>
                                          </p:spTgt>
                                        </p:tgtEl>
                                        <p:attrNameLst>
                                          <p:attrName>ppt_x</p:attrName>
                                        </p:attrNameLst>
                                      </p:cBhvr>
                                      <p:tavLst>
                                        <p:tav tm="0">
                                          <p:val>
                                            <p:strVal val="#ppt_x-.2"/>
                                          </p:val>
                                        </p:tav>
                                        <p:tav tm="100000">
                                          <p:val>
                                            <p:strVal val="#ppt_x"/>
                                          </p:val>
                                        </p:tav>
                                      </p:tavLst>
                                    </p:anim>
                                    <p:anim calcmode="lin" valueType="num">
                                      <p:cBhvr>
                                        <p:cTn id="15" dur="1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ar-SA" sz="7200" dirty="0">
                <a:solidFill>
                  <a:schemeClr val="tx1"/>
                </a:solidFill>
              </a:rPr>
              <a:t>وفاته</a:t>
            </a:r>
            <a:endParaRPr lang="en-GB" sz="7200"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400" b="1" dirty="0">
                <a:effectLst>
                  <a:outerShdw blurRad="38100" dist="38100" dir="2700000" algn="tl">
                    <a:srgbClr val="000000">
                      <a:alpha val="43137"/>
                    </a:srgbClr>
                  </a:outerShdw>
                </a:effectLst>
                <a:latin typeface="Arial" pitchFamily="34" charset="0"/>
                <a:cs typeface="Arial" pitchFamily="34" charset="0"/>
              </a:rPr>
              <a:t>توفي موسى الهادي عام 170 هــ وآلت الخلافة إلى هـــارون الرشيد .</a:t>
            </a:r>
            <a:endParaRPr lang="en-GB" sz="4400"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fontScale="90000"/>
          </a:bodyPr>
          <a:lstStyle/>
          <a:p>
            <a:r>
              <a:rPr lang="ar-SA" dirty="0">
                <a:solidFill>
                  <a:schemeClr val="tx1"/>
                </a:solidFill>
              </a:rPr>
              <a:t>4 ــ الخليفة موسى الهادي</a:t>
            </a:r>
            <a:br>
              <a:rPr lang="ar-SA" dirty="0">
                <a:solidFill>
                  <a:schemeClr val="tx1"/>
                </a:solidFill>
              </a:rPr>
            </a:br>
            <a:r>
              <a:rPr lang="ar-SA" dirty="0">
                <a:solidFill>
                  <a:schemeClr val="tx1"/>
                </a:solidFill>
              </a:rPr>
              <a:t>(169ــ 170 هـــ )</a:t>
            </a:r>
            <a:endParaRPr lang="en-GB"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lstStyle/>
          <a:p>
            <a:pPr algn="r">
              <a:buNone/>
            </a:pPr>
            <a:r>
              <a:rPr lang="ar-SA" dirty="0">
                <a:solidFill>
                  <a:schemeClr val="tx1"/>
                </a:solidFill>
              </a:rPr>
              <a:t>  </a:t>
            </a:r>
            <a:r>
              <a:rPr lang="ar-SA" sz="4800" b="1" dirty="0">
                <a:solidFill>
                  <a:schemeClr val="tx1"/>
                </a:solidFill>
                <a:effectLst>
                  <a:outerShdw blurRad="38100" dist="38100" dir="2700000" algn="tl">
                    <a:srgbClr val="000000">
                      <a:alpha val="43137"/>
                    </a:srgbClr>
                  </a:outerShdw>
                </a:effectLst>
              </a:rPr>
              <a:t>هو موسى الهادي بن محمد المهدي بن أبي جعفـر المنصور ولـد عام 144 هــ وولاه أبوه العهد وعمره 16 عام .</a:t>
            </a:r>
            <a:endParaRPr lang="en-GB" sz="48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to="" calcmode="lin" valueType="num">
                                      <p:cBhvr>
                                        <p:cTn id="13" dur="1" fill="hold"/>
                                        <p:tgtEl>
                                          <p:spTgt spid="3">
                                            <p:bg/>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to="" calcmode="lin" valueType="num">
                                      <p:cBhvr>
                                        <p:cTn id="16"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ar-SA" dirty="0">
                <a:solidFill>
                  <a:schemeClr val="tx1"/>
                </a:solidFill>
              </a:rPr>
              <a:t>توليه الخلافة</a:t>
            </a:r>
            <a:endParaRPr lang="en-GB"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lstStyle/>
          <a:p>
            <a:pPr algn="r">
              <a:buNone/>
            </a:pPr>
            <a:r>
              <a:rPr lang="ar-SA" dirty="0">
                <a:solidFill>
                  <a:schemeClr val="tx1"/>
                </a:solidFill>
              </a:rPr>
              <a:t>  </a:t>
            </a:r>
            <a:r>
              <a:rPr lang="ar-SA" sz="4400" b="1" dirty="0">
                <a:solidFill>
                  <a:schemeClr val="tx1"/>
                </a:solidFill>
                <a:effectLst>
                  <a:outerShdw blurRad="38100" dist="38100" dir="2700000" algn="tl">
                    <a:srgbClr val="000000">
                      <a:alpha val="43137"/>
                    </a:srgbClr>
                  </a:outerShdw>
                </a:effectLst>
              </a:rPr>
              <a:t>تمت البيعة للهادي بالخلافة بعد وفاة الخليفة محمد المهدي فتولى الخلافة عام 169 هـ </a:t>
            </a:r>
            <a:endParaRPr lang="en-GB" dirty="0">
              <a:solidFill>
                <a:schemeClr val="tx1"/>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2"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p:cTn id="17" dur="500" fill="hold"/>
                                        <p:tgtEl>
                                          <p:spTgt spid="3">
                                            <p:bg/>
                                          </p:spTgt>
                                        </p:tgtEl>
                                        <p:attrNameLst>
                                          <p:attrName>ppt_w</p:attrName>
                                        </p:attrNameLst>
                                      </p:cBhvr>
                                      <p:tavLst>
                                        <p:tav tm="0">
                                          <p:val>
                                            <p:fltVal val="0"/>
                                          </p:val>
                                        </p:tav>
                                        <p:tav tm="100000">
                                          <p:val>
                                            <p:strVal val="#ppt_w"/>
                                          </p:val>
                                        </p:tav>
                                      </p:tavLst>
                                    </p:anim>
                                    <p:anim calcmode="lin" valueType="num">
                                      <p:cBhvr>
                                        <p:cTn id="18" dur="500" fill="hold"/>
                                        <p:tgtEl>
                                          <p:spTgt spid="3">
                                            <p:bg/>
                                          </p:spTgt>
                                        </p:tgtEl>
                                        <p:attrNameLst>
                                          <p:attrName>ppt_h</p:attrName>
                                        </p:attrNameLst>
                                      </p:cBhvr>
                                      <p:tavLst>
                                        <p:tav tm="0">
                                          <p:val>
                                            <p:fltVal val="0"/>
                                          </p:val>
                                        </p:tav>
                                        <p:tav tm="100000">
                                          <p:val>
                                            <p:strVal val="#ppt_h"/>
                                          </p:val>
                                        </p:tav>
                                      </p:tavLst>
                                    </p:anim>
                                    <p:animEffect transition="in" filter="fade">
                                      <p:cBhvr>
                                        <p:cTn id="19" dur="5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1417638"/>
          </a:xfrm>
        </p:spPr>
        <p:style>
          <a:lnRef idx="3">
            <a:schemeClr val="lt1"/>
          </a:lnRef>
          <a:fillRef idx="1">
            <a:schemeClr val="dk1"/>
          </a:fillRef>
          <a:effectRef idx="1">
            <a:schemeClr val="dk1"/>
          </a:effectRef>
          <a:fontRef idx="minor">
            <a:schemeClr val="lt1"/>
          </a:fontRef>
        </p:style>
        <p:txBody>
          <a:bodyPr>
            <a:normAutofit/>
          </a:bodyPr>
          <a:lstStyle/>
          <a:p>
            <a:pPr algn="r"/>
            <a:r>
              <a:rPr lang="ar-SA" dirty="0">
                <a:solidFill>
                  <a:schemeClr val="tx1"/>
                </a:solidFill>
                <a:latin typeface="Arial" pitchFamily="34" charset="0"/>
                <a:cs typeface="Arial" pitchFamily="34" charset="0"/>
              </a:rPr>
              <a:t>السياسة الداخلية للخليفة موسى الهادي:</a:t>
            </a:r>
            <a:endParaRPr lang="en-GB"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28600" y="1600200"/>
            <a:ext cx="8839200" cy="5105400"/>
          </a:xfrm>
        </p:spPr>
        <p:style>
          <a:lnRef idx="3">
            <a:schemeClr val="lt1"/>
          </a:lnRef>
          <a:fillRef idx="1">
            <a:schemeClr val="dk1"/>
          </a:fillRef>
          <a:effectRef idx="1">
            <a:schemeClr val="dk1"/>
          </a:effectRef>
          <a:fontRef idx="minor">
            <a:schemeClr val="lt1"/>
          </a:fontRef>
        </p:style>
        <p:txBody>
          <a:bodyPr/>
          <a:lstStyle/>
          <a:p>
            <a:pPr algn="r">
              <a:buNone/>
            </a:pPr>
            <a:r>
              <a:rPr lang="ar-SA" sz="4000" b="1" dirty="0">
                <a:effectLst>
                  <a:outerShdw blurRad="38100" dist="38100" dir="2700000" algn="tl">
                    <a:srgbClr val="000000">
                      <a:alpha val="43137"/>
                    </a:srgbClr>
                  </a:outerShdw>
                </a:effectLst>
              </a:rPr>
              <a:t> واصـل  مـوسى الهادي سياســة أبيـه فــي تتبع الزنادقة ؛ حيث ورث عن أبيه كراهيته للزنادقة ، وتقول الروايات أن المهدي أوصى الهادي بمحاربتهم دون شفقة ، ولذلك اقتدى بسياسته في تتبعهم والتنكيل بهم ، فقتل منهم جماعة كان من بينهم يزدان بن باذان.</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strVal val="#ppt_w+.3"/>
                                          </p:val>
                                        </p:tav>
                                        <p:tav tm="100000">
                                          <p:val>
                                            <p:strVal val="#ppt_w"/>
                                          </p:val>
                                        </p:tav>
                                      </p:tavLst>
                                    </p:anim>
                                    <p:anim calcmode="lin" valueType="num">
                                      <p:cBhvr>
                                        <p:cTn id="16" dur="1000" fill="hold"/>
                                        <p:tgtEl>
                                          <p:spTgt spid="3">
                                            <p:bg/>
                                          </p:spTgt>
                                        </p:tgtEl>
                                        <p:attrNameLst>
                                          <p:attrName>ppt_h</p:attrName>
                                        </p:attrNameLst>
                                      </p:cBhvr>
                                      <p:tavLst>
                                        <p:tav tm="0">
                                          <p:val>
                                            <p:strVal val="#ppt_h"/>
                                          </p:val>
                                        </p:tav>
                                        <p:tav tm="100000">
                                          <p:val>
                                            <p:strVal val="#ppt_h"/>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style>
          <a:lnRef idx="3">
            <a:schemeClr val="lt1"/>
          </a:lnRef>
          <a:fillRef idx="1">
            <a:schemeClr val="dk1"/>
          </a:fillRef>
          <a:effectRef idx="1">
            <a:schemeClr val="dk1"/>
          </a:effectRef>
          <a:fontRef idx="minor">
            <a:schemeClr val="lt1"/>
          </a:fontRef>
        </p:style>
        <p:txBody>
          <a:bodyPr>
            <a:normAutofit/>
          </a:bodyPr>
          <a:lstStyle/>
          <a:p>
            <a:pPr algn="r"/>
            <a:r>
              <a:rPr lang="ar-SA" dirty="0">
                <a:solidFill>
                  <a:schemeClr val="tx1"/>
                </a:solidFill>
                <a:latin typeface="Arial" pitchFamily="34" charset="0"/>
                <a:cs typeface="Arial" pitchFamily="34" charset="0"/>
              </a:rPr>
              <a:t>السياسة الداخلية للخليفة موسى الهادي:</a:t>
            </a:r>
            <a:endParaRPr lang="en-GB"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76200" y="1600200"/>
            <a:ext cx="8991600" cy="5257800"/>
          </a:xfrm>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000" b="1" dirty="0">
                <a:effectLst>
                  <a:outerShdw blurRad="38100" dist="38100" dir="2700000" algn="tl">
                    <a:srgbClr val="000000">
                      <a:alpha val="43137"/>
                    </a:srgbClr>
                  </a:outerShdw>
                </a:effectLst>
              </a:rPr>
              <a:t>  اتسمت سياسة موسى الهادي تجاه العلويين بالشدة ، حيث شدد عليهم وقطع الأرزاق عنهم ، وأمر ولاته بمراقبة تحركاتهم والتضييق عليهم ، وشهد عهده قيام ثورة علوية تزعمها رجل من العلويين هو الحسين بن علي بن الحسن العلوي عام 169 هـــ صاحب فخ أوالمعروف بقتيل فخ نسبة إلى المكان الذي قتل فيه.</a:t>
            </a:r>
          </a:p>
        </p:txBody>
      </p:sp>
    </p:spTree>
    <p:extLst>
      <p:ext uri="{BB962C8B-B14F-4D97-AF65-F5344CB8AC3E}">
        <p14:creationId xmlns:p14="http://schemas.microsoft.com/office/powerpoint/2010/main" val="377299112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strVal val="#ppt_w+.3"/>
                                          </p:val>
                                        </p:tav>
                                        <p:tav tm="100000">
                                          <p:val>
                                            <p:strVal val="#ppt_w"/>
                                          </p:val>
                                        </p:tav>
                                      </p:tavLst>
                                    </p:anim>
                                    <p:anim calcmode="lin" valueType="num">
                                      <p:cBhvr>
                                        <p:cTn id="16" dur="1000" fill="hold"/>
                                        <p:tgtEl>
                                          <p:spTgt spid="3">
                                            <p:bg/>
                                          </p:spTgt>
                                        </p:tgtEl>
                                        <p:attrNameLst>
                                          <p:attrName>ppt_h</p:attrName>
                                        </p:attrNameLst>
                                      </p:cBhvr>
                                      <p:tavLst>
                                        <p:tav tm="0">
                                          <p:val>
                                            <p:strVal val="#ppt_h"/>
                                          </p:val>
                                        </p:tav>
                                        <p:tav tm="100000">
                                          <p:val>
                                            <p:strVal val="#ppt_h"/>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style>
          <a:lnRef idx="3">
            <a:schemeClr val="lt1"/>
          </a:lnRef>
          <a:fillRef idx="1">
            <a:schemeClr val="dk1"/>
          </a:fillRef>
          <a:effectRef idx="1">
            <a:schemeClr val="dk1"/>
          </a:effectRef>
          <a:fontRef idx="minor">
            <a:schemeClr val="lt1"/>
          </a:fontRef>
        </p:style>
        <p:txBody>
          <a:bodyPr>
            <a:normAutofit/>
          </a:bodyPr>
          <a:lstStyle/>
          <a:p>
            <a:pPr algn="r"/>
            <a:r>
              <a:rPr lang="ar-SA" dirty="0">
                <a:solidFill>
                  <a:schemeClr val="tx1"/>
                </a:solidFill>
                <a:latin typeface="Arial" pitchFamily="34" charset="0"/>
                <a:cs typeface="Arial" pitchFamily="34" charset="0"/>
              </a:rPr>
              <a:t>السياسة الداخلية للخليفة موسى الهادي:</a:t>
            </a:r>
            <a:endParaRPr lang="en-GB"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76200" y="1600200"/>
            <a:ext cx="8991600" cy="5257800"/>
          </a:xfrm>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000" b="1" dirty="0">
                <a:effectLst>
                  <a:outerShdw blurRad="38100" dist="38100" dir="2700000" algn="tl">
                    <a:srgbClr val="000000">
                      <a:alpha val="43137"/>
                    </a:srgbClr>
                  </a:outerShdw>
                </a:effectLst>
              </a:rPr>
              <a:t>  لم تختلف سياسة الهادي عن سياسة أبيه المهدي تجاه الخوارج ؛ حيث استخدم الهادي معهم الشدة والعنف رغم قصر مدة حكمه ، وكان من بين حركاتهم التي تصدى لها حركتهم في منطقة الجزيرة الفراتية.</a:t>
            </a:r>
          </a:p>
        </p:txBody>
      </p:sp>
    </p:spTree>
    <p:extLst>
      <p:ext uri="{BB962C8B-B14F-4D97-AF65-F5344CB8AC3E}">
        <p14:creationId xmlns:p14="http://schemas.microsoft.com/office/powerpoint/2010/main" val="139855631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strVal val="#ppt_w+.3"/>
                                          </p:val>
                                        </p:tav>
                                        <p:tav tm="100000">
                                          <p:val>
                                            <p:strVal val="#ppt_w"/>
                                          </p:val>
                                        </p:tav>
                                      </p:tavLst>
                                    </p:anim>
                                    <p:anim calcmode="lin" valueType="num">
                                      <p:cBhvr>
                                        <p:cTn id="16" dur="1000" fill="hold"/>
                                        <p:tgtEl>
                                          <p:spTgt spid="3">
                                            <p:bg/>
                                          </p:spTgt>
                                        </p:tgtEl>
                                        <p:attrNameLst>
                                          <p:attrName>ppt_h</p:attrName>
                                        </p:attrNameLst>
                                      </p:cBhvr>
                                      <p:tavLst>
                                        <p:tav tm="0">
                                          <p:val>
                                            <p:strVal val="#ppt_h"/>
                                          </p:val>
                                        </p:tav>
                                        <p:tav tm="100000">
                                          <p:val>
                                            <p:strVal val="#ppt_h"/>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a:bodyPr>
          <a:lstStyle/>
          <a:p>
            <a:pPr algn="r"/>
            <a:r>
              <a:rPr lang="ar-SA" dirty="0">
                <a:solidFill>
                  <a:schemeClr val="tx1"/>
                </a:solidFill>
                <a:latin typeface="Arial" pitchFamily="34" charset="0"/>
                <a:cs typeface="Arial" pitchFamily="34" charset="0"/>
              </a:rPr>
              <a:t>السياسة الداخلية للخليفة موسى الهادي:</a:t>
            </a:r>
            <a:endParaRPr lang="en-GB" dirty="0">
              <a:solidFill>
                <a:schemeClr val="tx1"/>
              </a:solidFill>
              <a:latin typeface="Arial" pitchFamily="34" charset="0"/>
              <a:cs typeface="Arial" pitchFamily="34" charset="0"/>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lstStyle/>
          <a:p>
            <a:pPr algn="r">
              <a:buNone/>
            </a:pPr>
            <a:r>
              <a:rPr lang="ar-SA" sz="4000" b="1" dirty="0">
                <a:effectLst>
                  <a:outerShdw blurRad="38100" dist="38100" dir="2700000" algn="tl">
                    <a:srgbClr val="000000">
                      <a:alpha val="43137"/>
                    </a:srgbClr>
                  </a:outerShdw>
                </a:effectLst>
              </a:rPr>
              <a:t>ـ تمكـن الخليفة موسى الهادي مـن التخلص مـن نفـوذ أمـه الخيزران التـي كانت متسلطة في عصر أبيه الخليفة محمد المهدي .</a:t>
            </a:r>
            <a:r>
              <a:rPr lang="ar-SA" dirty="0"/>
              <a:t>  </a:t>
            </a:r>
            <a:endParaRPr lang="en-GB" dirty="0"/>
          </a:p>
        </p:txBody>
      </p:sp>
    </p:spTree>
    <p:extLst>
      <p:ext uri="{BB962C8B-B14F-4D97-AF65-F5344CB8AC3E}">
        <p14:creationId xmlns:p14="http://schemas.microsoft.com/office/powerpoint/2010/main" val="425023152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strVal val="#ppt_w+.3"/>
                                          </p:val>
                                        </p:tav>
                                        <p:tav tm="100000">
                                          <p:val>
                                            <p:strVal val="#ppt_w"/>
                                          </p:val>
                                        </p:tav>
                                      </p:tavLst>
                                    </p:anim>
                                    <p:anim calcmode="lin" valueType="num">
                                      <p:cBhvr>
                                        <p:cTn id="16" dur="1000" fill="hold"/>
                                        <p:tgtEl>
                                          <p:spTgt spid="3">
                                            <p:bg/>
                                          </p:spTgt>
                                        </p:tgtEl>
                                        <p:attrNameLst>
                                          <p:attrName>ppt_h</p:attrName>
                                        </p:attrNameLst>
                                      </p:cBhvr>
                                      <p:tavLst>
                                        <p:tav tm="0">
                                          <p:val>
                                            <p:strVal val="#ppt_h"/>
                                          </p:val>
                                        </p:tav>
                                        <p:tav tm="100000">
                                          <p:val>
                                            <p:strVal val="#ppt_h"/>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417638"/>
          </a:xfrm>
        </p:spPr>
        <p:style>
          <a:lnRef idx="3">
            <a:schemeClr val="lt1"/>
          </a:lnRef>
          <a:fillRef idx="1">
            <a:schemeClr val="dk1"/>
          </a:fillRef>
          <a:effectRef idx="1">
            <a:schemeClr val="dk1"/>
          </a:effectRef>
          <a:fontRef idx="minor">
            <a:schemeClr val="lt1"/>
          </a:fontRef>
        </p:style>
        <p:txBody>
          <a:bodyPr>
            <a:normAutofit/>
          </a:bodyPr>
          <a:lstStyle/>
          <a:p>
            <a:pPr algn="r"/>
            <a:r>
              <a:rPr lang="ar-SA" dirty="0">
                <a:solidFill>
                  <a:schemeClr val="tx1"/>
                </a:solidFill>
                <a:latin typeface="Arial" pitchFamily="34" charset="0"/>
                <a:cs typeface="Arial" pitchFamily="34" charset="0"/>
              </a:rPr>
              <a:t>السياسة الخارجية للخليفة موسى الهادي:</a:t>
            </a:r>
            <a:endParaRPr lang="en-GB"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152400" y="1600200"/>
            <a:ext cx="8763000" cy="5181600"/>
          </a:xfrm>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5400" b="1" dirty="0">
                <a:effectLst>
                  <a:outerShdw blurRad="50800" dist="38100" algn="tr" rotWithShape="0">
                    <a:prstClr val="black">
                      <a:alpha val="40000"/>
                    </a:prstClr>
                  </a:outerShdw>
                </a:effectLst>
              </a:rPr>
              <a:t>   شهد عهد الخليفة الهادي قيام</a:t>
            </a:r>
            <a:r>
              <a:rPr lang="ar-EG" sz="5400" b="1" dirty="0">
                <a:effectLst>
                  <a:outerShdw blurRad="50800" dist="38100" algn="tr" rotWithShape="0">
                    <a:prstClr val="black">
                      <a:alpha val="40000"/>
                    </a:prstClr>
                  </a:outerShdw>
                </a:effectLst>
              </a:rPr>
              <a:t> علاقة سلمية </a:t>
            </a:r>
            <a:r>
              <a:rPr lang="ar-SA" sz="5400" b="1" dirty="0">
                <a:effectLst>
                  <a:outerShdw blurRad="50800" dist="38100" algn="tr" rotWithShape="0">
                    <a:prstClr val="black">
                      <a:alpha val="40000"/>
                    </a:prstClr>
                  </a:outerShdw>
                </a:effectLst>
              </a:rPr>
              <a:t>مع</a:t>
            </a:r>
            <a:r>
              <a:rPr lang="ar-EG" sz="5400" b="1" dirty="0">
                <a:effectLst>
                  <a:outerShdw blurRad="50800" dist="38100" algn="tr" rotWithShape="0">
                    <a:prstClr val="black">
                      <a:alpha val="40000"/>
                    </a:prstClr>
                  </a:outerShdw>
                </a:effectLst>
              </a:rPr>
              <a:t> ونداد هرمز صاحب طبرستان وقدومه عليه بالأمان عام 169 هــ ، فأحسن الهادي صلته ورده إلى طبرستان </a:t>
            </a:r>
            <a:r>
              <a:rPr lang="ar-SA" sz="5400" b="1" dirty="0">
                <a:effectLst>
                  <a:outerShdw blurRad="50800" dist="38100" algn="tr" rotWithShape="0">
                    <a:prstClr val="black">
                      <a:alpha val="40000"/>
                    </a:prstClr>
                  </a:outerShdw>
                </a:effectLst>
              </a:rPr>
              <a:t>.</a:t>
            </a:r>
            <a:r>
              <a:rPr lang="ar-EG" sz="5400" b="1" dirty="0">
                <a:effectLst>
                  <a:outerShdw blurRad="50800" dist="38100" algn="tr" rotWithShape="0">
                    <a:prstClr val="black">
                      <a:alpha val="40000"/>
                    </a:prstClr>
                  </a:outerShdw>
                </a:effectLst>
              </a:rPr>
              <a:t> </a:t>
            </a:r>
            <a:endParaRPr lang="en-GB" sz="5400" b="1" dirty="0"/>
          </a:p>
        </p:txBody>
      </p:sp>
    </p:spTree>
    <p:extLst>
      <p:ext uri="{BB962C8B-B14F-4D97-AF65-F5344CB8AC3E}">
        <p14:creationId xmlns:p14="http://schemas.microsoft.com/office/powerpoint/2010/main" val="346163051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strVal val="#ppt_w+.3"/>
                                          </p:val>
                                        </p:tav>
                                        <p:tav tm="100000">
                                          <p:val>
                                            <p:strVal val="#ppt_w"/>
                                          </p:val>
                                        </p:tav>
                                      </p:tavLst>
                                    </p:anim>
                                    <p:anim calcmode="lin" valueType="num">
                                      <p:cBhvr>
                                        <p:cTn id="16" dur="1000" fill="hold"/>
                                        <p:tgtEl>
                                          <p:spTgt spid="3">
                                            <p:bg/>
                                          </p:spTgt>
                                        </p:tgtEl>
                                        <p:attrNameLst>
                                          <p:attrName>ppt_h</p:attrName>
                                        </p:attrNameLst>
                                      </p:cBhvr>
                                      <p:tavLst>
                                        <p:tav tm="0">
                                          <p:val>
                                            <p:strVal val="#ppt_h"/>
                                          </p:val>
                                        </p:tav>
                                        <p:tav tm="100000">
                                          <p:val>
                                            <p:strVal val="#ppt_h"/>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524000"/>
          </a:xfrm>
        </p:spPr>
        <p:style>
          <a:lnRef idx="3">
            <a:schemeClr val="lt1"/>
          </a:lnRef>
          <a:fillRef idx="1">
            <a:schemeClr val="dk1"/>
          </a:fillRef>
          <a:effectRef idx="1">
            <a:schemeClr val="dk1"/>
          </a:effectRef>
          <a:fontRef idx="minor">
            <a:schemeClr val="lt1"/>
          </a:fontRef>
        </p:style>
        <p:txBody>
          <a:bodyPr>
            <a:normAutofit/>
          </a:bodyPr>
          <a:lstStyle/>
          <a:p>
            <a:pPr algn="r"/>
            <a:r>
              <a:rPr lang="ar-SA" dirty="0">
                <a:solidFill>
                  <a:schemeClr val="tx1"/>
                </a:solidFill>
                <a:latin typeface="Arial" pitchFamily="34" charset="0"/>
                <a:cs typeface="Arial" pitchFamily="34" charset="0"/>
              </a:rPr>
              <a:t>السياسة الخارجية للخليفة موسى الهادي:</a:t>
            </a:r>
            <a:endParaRPr lang="en-GB"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152400" y="1600200"/>
            <a:ext cx="8763000" cy="5181600"/>
          </a:xfrm>
        </p:spPr>
        <p:style>
          <a:lnRef idx="3">
            <a:schemeClr val="lt1"/>
          </a:lnRef>
          <a:fillRef idx="1">
            <a:schemeClr val="dk1"/>
          </a:fillRef>
          <a:effectRef idx="1">
            <a:schemeClr val="dk1"/>
          </a:effectRef>
          <a:fontRef idx="minor">
            <a:schemeClr val="lt1"/>
          </a:fontRef>
        </p:style>
        <p:txBody>
          <a:bodyPr>
            <a:normAutofit lnSpcReduction="10000"/>
          </a:bodyPr>
          <a:lstStyle/>
          <a:p>
            <a:pPr algn="r">
              <a:buNone/>
            </a:pPr>
            <a:r>
              <a:rPr lang="ar-SA" sz="4200" b="1" dirty="0">
                <a:effectLst>
                  <a:outerShdw blurRad="50800" dist="38100" algn="tr" rotWithShape="0">
                    <a:prstClr val="black">
                      <a:alpha val="40000"/>
                    </a:prstClr>
                  </a:outerShdw>
                </a:effectLst>
              </a:rPr>
              <a:t>لم تتوتر العلاقات مع الدولة البيزنطية كثيراً في عهد الهادي نظراً لقصر المدة التي حكمها ، ولم تحدث مناوشات سوى مرة واحدة عندما أخرج صائفة ضد الدولة البيزنطية </a:t>
            </a:r>
            <a:r>
              <a:rPr lang="ar-EG" sz="4200" b="1" dirty="0">
                <a:effectLst>
                  <a:outerShdw blurRad="50800" dist="38100" algn="tr" rotWithShape="0">
                    <a:prstClr val="black">
                      <a:alpha val="40000"/>
                    </a:prstClr>
                  </a:outerShdw>
                </a:effectLst>
              </a:rPr>
              <a:t>قادها معيوف بن يحيي </a:t>
            </a:r>
            <a:r>
              <a:rPr lang="ar-SA" sz="4200" b="1" dirty="0">
                <a:effectLst>
                  <a:outerShdw blurRad="50800" dist="38100" algn="tr" rotWithShape="0">
                    <a:prstClr val="black">
                      <a:alpha val="40000"/>
                    </a:prstClr>
                  </a:outerShdw>
                </a:effectLst>
              </a:rPr>
              <a:t>رداً على هجومهم على مدينة الحدث وتدميرهم لها ، و</a:t>
            </a:r>
            <a:r>
              <a:rPr lang="ar-EG" sz="4200" b="1" dirty="0">
                <a:effectLst>
                  <a:outerShdw blurRad="50800" dist="38100" algn="tr" rotWithShape="0">
                    <a:prstClr val="black">
                      <a:alpha val="40000"/>
                    </a:prstClr>
                  </a:outerShdw>
                </a:effectLst>
              </a:rPr>
              <a:t>تمكن </a:t>
            </a:r>
            <a:r>
              <a:rPr lang="ar-SA" sz="4200" b="1" dirty="0">
                <a:effectLst>
                  <a:outerShdw blurRad="50800" dist="38100" algn="tr" rotWithShape="0">
                    <a:prstClr val="black">
                      <a:alpha val="40000"/>
                    </a:prstClr>
                  </a:outerShdw>
                </a:effectLst>
              </a:rPr>
              <a:t>معيوف بن يحيى من </a:t>
            </a:r>
            <a:r>
              <a:rPr lang="ar-EG" sz="4200" b="1" dirty="0">
                <a:effectLst>
                  <a:outerShdw blurRad="50800" dist="38100" algn="tr" rotWithShape="0">
                    <a:prstClr val="black">
                      <a:alpha val="40000"/>
                    </a:prstClr>
                  </a:outerShdw>
                </a:effectLst>
              </a:rPr>
              <a:t>الوصول إلى بلدة أشنة ونجح </a:t>
            </a:r>
            <a:r>
              <a:rPr lang="ar-SA" sz="4200" b="1" dirty="0">
                <a:effectLst>
                  <a:outerShdw blurRad="50800" dist="38100" algn="tr" rotWithShape="0">
                    <a:prstClr val="black">
                      <a:alpha val="40000"/>
                    </a:prstClr>
                  </a:outerShdw>
                </a:effectLst>
              </a:rPr>
              <a:t>في</a:t>
            </a:r>
            <a:r>
              <a:rPr lang="ar-EG" sz="4200" b="1" dirty="0">
                <a:effectLst>
                  <a:outerShdw blurRad="50800" dist="38100" algn="tr" rotWithShape="0">
                    <a:prstClr val="black">
                      <a:alpha val="40000"/>
                    </a:prstClr>
                  </a:outerShdw>
                </a:effectLst>
              </a:rPr>
              <a:t> الحصول على غنائم وسبايا وأسرى في تلك الحملة.</a:t>
            </a:r>
            <a:endParaRPr lang="en-GB" sz="4200" b="1" dirty="0"/>
          </a:p>
        </p:txBody>
      </p:sp>
    </p:spTree>
    <p:extLst>
      <p:ext uri="{BB962C8B-B14F-4D97-AF65-F5344CB8AC3E}">
        <p14:creationId xmlns:p14="http://schemas.microsoft.com/office/powerpoint/2010/main" val="313355486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strVal val="#ppt_w+.3"/>
                                          </p:val>
                                        </p:tav>
                                        <p:tav tm="100000">
                                          <p:val>
                                            <p:strVal val="#ppt_w"/>
                                          </p:val>
                                        </p:tav>
                                      </p:tavLst>
                                    </p:anim>
                                    <p:anim calcmode="lin" valueType="num">
                                      <p:cBhvr>
                                        <p:cTn id="16" dur="1000" fill="hold"/>
                                        <p:tgtEl>
                                          <p:spTgt spid="3">
                                            <p:bg/>
                                          </p:spTgt>
                                        </p:tgtEl>
                                        <p:attrNameLst>
                                          <p:attrName>ppt_h</p:attrName>
                                        </p:attrNameLst>
                                      </p:cBhvr>
                                      <p:tavLst>
                                        <p:tav tm="0">
                                          <p:val>
                                            <p:strVal val="#ppt_h"/>
                                          </p:val>
                                        </p:tav>
                                        <p:tav tm="100000">
                                          <p:val>
                                            <p:strVal val="#ppt_h"/>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5426</TotalTime>
  <Words>388</Words>
  <Application>Microsoft Office PowerPoint</Application>
  <PresentationFormat>On-screen Show (4:3)</PresentationFormat>
  <Paragraphs>23</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Book Antiqua</vt:lpstr>
      <vt:lpstr>Calibri</vt:lpstr>
      <vt:lpstr>Lucida Sans</vt:lpstr>
      <vt:lpstr>Times New Roman</vt:lpstr>
      <vt:lpstr>Wingdings</vt:lpstr>
      <vt:lpstr>Wingdings 2</vt:lpstr>
      <vt:lpstr>Wingdings 3</vt:lpstr>
      <vt:lpstr>Apex</vt:lpstr>
      <vt:lpstr>PowerPoint Presentation</vt:lpstr>
      <vt:lpstr>4 ــ الخليفة موسى الهادي (169ــ 170 هـــ )</vt:lpstr>
      <vt:lpstr>توليه الخلافة</vt:lpstr>
      <vt:lpstr>السياسة الداخلية للخليفة موسى الهادي:</vt:lpstr>
      <vt:lpstr>السياسة الداخلية للخليفة موسى الهادي:</vt:lpstr>
      <vt:lpstr>السياسة الداخلية للخليفة موسى الهادي:</vt:lpstr>
      <vt:lpstr>السياسة الداخلية للخليفة موسى الهادي:</vt:lpstr>
      <vt:lpstr>السياسة الخارجية للخليفة موسى الهادي:</vt:lpstr>
      <vt:lpstr>السياسة الخارجية للخليفة موسى الهادي:</vt:lpstr>
      <vt:lpstr>ولاية العهد</vt:lpstr>
      <vt:lpstr>وفاته</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Nasr</dc:creator>
  <cp:lastModifiedBy>Nasr Abdelmohdy</cp:lastModifiedBy>
  <cp:revision>761</cp:revision>
  <dcterms:created xsi:type="dcterms:W3CDTF">2009-03-05T21:01:14Z</dcterms:created>
  <dcterms:modified xsi:type="dcterms:W3CDTF">2020-03-27T21:30:38Z</dcterms:modified>
</cp:coreProperties>
</file>