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1"/>
  </p:notesMasterIdLst>
  <p:sldIdLst>
    <p:sldId id="256" r:id="rId2"/>
    <p:sldId id="302" r:id="rId3"/>
    <p:sldId id="306" r:id="rId4"/>
    <p:sldId id="317" r:id="rId5"/>
    <p:sldId id="315" r:id="rId6"/>
    <p:sldId id="316" r:id="rId7"/>
    <p:sldId id="309" r:id="rId8"/>
    <p:sldId id="312" r:id="rId9"/>
    <p:sldId id="31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23B"/>
    <a:srgbClr val="006C31"/>
    <a:srgbClr val="007033"/>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56" autoAdjust="0"/>
    <p:restoredTop sz="94660"/>
  </p:normalViewPr>
  <p:slideViewPr>
    <p:cSldViewPr>
      <p:cViewPr varScale="1">
        <p:scale>
          <a:sx n="63" d="100"/>
          <a:sy n="63" d="100"/>
        </p:scale>
        <p:origin x="11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F881D5-2405-4517-83DC-5806EB35141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5860E5E8-E7EA-4632-BF3B-F6C86A545D9D}">
      <dgm:prSet phldrT="[Text]">
        <dgm:style>
          <a:lnRef idx="3">
            <a:schemeClr val="lt1"/>
          </a:lnRef>
          <a:fillRef idx="1">
            <a:schemeClr val="dk1"/>
          </a:fillRef>
          <a:effectRef idx="1">
            <a:schemeClr val="dk1"/>
          </a:effectRef>
          <a:fontRef idx="minor">
            <a:schemeClr val="lt1"/>
          </a:fontRef>
        </dgm:style>
      </dgm:prSet>
      <dgm:spPr/>
      <dgm:t>
        <a:bodyPr/>
        <a:lstStyle/>
        <a:p>
          <a:r>
            <a:rPr lang="ar-SA" b="1" dirty="0">
              <a:solidFill>
                <a:schemeClr val="tx1"/>
              </a:solidFill>
              <a:latin typeface="Arial" pitchFamily="34" charset="0"/>
              <a:cs typeface="Arial" pitchFamily="34" charset="0"/>
            </a:rPr>
            <a:t>العلاقات الخارجية للعباسيين في عهد الخليفة محمد المهدي</a:t>
          </a:r>
          <a:endParaRPr lang="en-GB" b="1" dirty="0"/>
        </a:p>
      </dgm:t>
    </dgm:pt>
    <dgm:pt modelId="{F276F772-6298-4E5C-B4E0-FA8FDE7FDFA5}" type="parTrans" cxnId="{4FDF4EEA-B1CD-4D87-9975-3018FE527066}">
      <dgm:prSet/>
      <dgm:spPr/>
      <dgm:t>
        <a:bodyPr/>
        <a:lstStyle/>
        <a:p>
          <a:endParaRPr lang="en-GB"/>
        </a:p>
      </dgm:t>
    </dgm:pt>
    <dgm:pt modelId="{F2469AF4-654D-4FB1-BA5F-1A66D6121490}" type="sibTrans" cxnId="{4FDF4EEA-B1CD-4D87-9975-3018FE527066}">
      <dgm:prSet/>
      <dgm:spPr/>
      <dgm:t>
        <a:bodyPr/>
        <a:lstStyle/>
        <a:p>
          <a:endParaRPr lang="en-GB"/>
        </a:p>
      </dgm:t>
    </dgm:pt>
    <dgm:pt modelId="{09486A16-833D-4CE2-9B29-FE85730533D6}">
      <dgm:prSet phldrT="[Text]">
        <dgm:style>
          <a:lnRef idx="3">
            <a:schemeClr val="lt1"/>
          </a:lnRef>
          <a:fillRef idx="1">
            <a:schemeClr val="dk1"/>
          </a:fillRef>
          <a:effectRef idx="1">
            <a:schemeClr val="dk1"/>
          </a:effectRef>
          <a:fontRef idx="minor">
            <a:schemeClr val="lt1"/>
          </a:fontRef>
        </dgm:style>
      </dgm:prSet>
      <dgm:spPr/>
      <dgm:t>
        <a:bodyPr/>
        <a:lstStyle/>
        <a:p>
          <a:r>
            <a:rPr lang="ar-SA" b="1" dirty="0"/>
            <a:t>مع البيزنطيين</a:t>
          </a:r>
          <a:endParaRPr lang="en-GB" b="1" dirty="0"/>
        </a:p>
      </dgm:t>
    </dgm:pt>
    <dgm:pt modelId="{3BF99242-FABC-49B5-B14C-2105D95D055D}" type="parTrans" cxnId="{D3751711-75A0-4DCE-A203-E8C549C077E2}">
      <dgm:prSet/>
      <dgm:spPr>
        <a:ln>
          <a:solidFill>
            <a:schemeClr val="tx1"/>
          </a:solidFill>
        </a:ln>
      </dgm:spPr>
      <dgm:t>
        <a:bodyPr/>
        <a:lstStyle/>
        <a:p>
          <a:endParaRPr lang="en-GB"/>
        </a:p>
      </dgm:t>
    </dgm:pt>
    <dgm:pt modelId="{1631E0D4-93FA-43CF-9C62-305A60F73C81}" type="sibTrans" cxnId="{D3751711-75A0-4DCE-A203-E8C549C077E2}">
      <dgm:prSet/>
      <dgm:spPr/>
      <dgm:t>
        <a:bodyPr/>
        <a:lstStyle/>
        <a:p>
          <a:endParaRPr lang="en-GB"/>
        </a:p>
      </dgm:t>
    </dgm:pt>
    <dgm:pt modelId="{108EF192-83B9-4628-BA20-8145255CA66A}">
      <dgm:prSet phldrT="[Text]">
        <dgm:style>
          <a:lnRef idx="3">
            <a:schemeClr val="lt1"/>
          </a:lnRef>
          <a:fillRef idx="1">
            <a:schemeClr val="dk1"/>
          </a:fillRef>
          <a:effectRef idx="1">
            <a:schemeClr val="dk1"/>
          </a:effectRef>
          <a:fontRef idx="minor">
            <a:schemeClr val="lt1"/>
          </a:fontRef>
        </dgm:style>
      </dgm:prSet>
      <dgm:spPr/>
      <dgm:t>
        <a:bodyPr/>
        <a:lstStyle/>
        <a:p>
          <a:r>
            <a:rPr lang="ar-SA" b="1" dirty="0"/>
            <a:t>مع الأمويين في الأندلس</a:t>
          </a:r>
          <a:endParaRPr lang="en-GB" b="1" dirty="0"/>
        </a:p>
      </dgm:t>
    </dgm:pt>
    <dgm:pt modelId="{D9169521-B39D-4F4D-8DE9-B912A1CD5DF1}" type="parTrans" cxnId="{E5BE80B7-7ADB-42C8-B9AB-A6D326F92FF8}">
      <dgm:prSet/>
      <dgm:spPr>
        <a:ln>
          <a:solidFill>
            <a:schemeClr val="tx1"/>
          </a:solidFill>
        </a:ln>
      </dgm:spPr>
      <dgm:t>
        <a:bodyPr/>
        <a:lstStyle/>
        <a:p>
          <a:endParaRPr lang="en-GB"/>
        </a:p>
      </dgm:t>
    </dgm:pt>
    <dgm:pt modelId="{D0080FF0-3A67-40B9-9B20-D62B25F5E561}" type="sibTrans" cxnId="{E5BE80B7-7ADB-42C8-B9AB-A6D326F92FF8}">
      <dgm:prSet/>
      <dgm:spPr/>
      <dgm:t>
        <a:bodyPr/>
        <a:lstStyle/>
        <a:p>
          <a:endParaRPr lang="en-GB"/>
        </a:p>
      </dgm:t>
    </dgm:pt>
    <dgm:pt modelId="{B55453C6-2AE9-4BC9-B6FF-4AD593811B53}">
      <dgm:prSet phldrT="[Text]">
        <dgm:style>
          <a:lnRef idx="3">
            <a:schemeClr val="lt1"/>
          </a:lnRef>
          <a:fillRef idx="1">
            <a:schemeClr val="dk1"/>
          </a:fillRef>
          <a:effectRef idx="1">
            <a:schemeClr val="dk1"/>
          </a:effectRef>
          <a:fontRef idx="minor">
            <a:schemeClr val="lt1"/>
          </a:fontRef>
        </dgm:style>
      </dgm:prSet>
      <dgm:spPr/>
      <dgm:t>
        <a:bodyPr/>
        <a:lstStyle/>
        <a:p>
          <a:r>
            <a:rPr lang="ar-SA" b="1" dirty="0"/>
            <a:t>غزو بلاد الهند</a:t>
          </a:r>
          <a:endParaRPr lang="en-GB" b="1" dirty="0"/>
        </a:p>
      </dgm:t>
    </dgm:pt>
    <dgm:pt modelId="{DD995EDC-F277-40B0-96A1-3E5B94B3FB52}" type="parTrans" cxnId="{8C542539-61A8-4948-956A-59745B0649DD}">
      <dgm:prSet/>
      <dgm:spPr>
        <a:ln>
          <a:solidFill>
            <a:schemeClr val="tx1"/>
          </a:solidFill>
        </a:ln>
      </dgm:spPr>
      <dgm:t>
        <a:bodyPr/>
        <a:lstStyle/>
        <a:p>
          <a:endParaRPr lang="en-GB"/>
        </a:p>
      </dgm:t>
    </dgm:pt>
    <dgm:pt modelId="{D474EAA5-AFDF-4597-8D8C-4F46FB452578}" type="sibTrans" cxnId="{8C542539-61A8-4948-956A-59745B0649DD}">
      <dgm:prSet/>
      <dgm:spPr/>
      <dgm:t>
        <a:bodyPr/>
        <a:lstStyle/>
        <a:p>
          <a:endParaRPr lang="en-GB"/>
        </a:p>
      </dgm:t>
    </dgm:pt>
    <dgm:pt modelId="{7FECDF2B-F801-4A41-BBF4-AF22437D87DE}" type="pres">
      <dgm:prSet presAssocID="{9FF881D5-2405-4517-83DC-5806EB35141B}" presName="hierChild1" presStyleCnt="0">
        <dgm:presLayoutVars>
          <dgm:orgChart val="1"/>
          <dgm:chPref val="1"/>
          <dgm:dir val="rev"/>
          <dgm:animOne val="branch"/>
          <dgm:animLvl val="lvl"/>
          <dgm:resizeHandles/>
        </dgm:presLayoutVars>
      </dgm:prSet>
      <dgm:spPr/>
    </dgm:pt>
    <dgm:pt modelId="{77889869-A4AE-4F83-ABDC-442DD8F0B47F}" type="pres">
      <dgm:prSet presAssocID="{5860E5E8-E7EA-4632-BF3B-F6C86A545D9D}" presName="hierRoot1" presStyleCnt="0">
        <dgm:presLayoutVars>
          <dgm:hierBranch val="init"/>
        </dgm:presLayoutVars>
      </dgm:prSet>
      <dgm:spPr/>
    </dgm:pt>
    <dgm:pt modelId="{6142AC24-7477-45D5-A25B-EDC012969C73}" type="pres">
      <dgm:prSet presAssocID="{5860E5E8-E7EA-4632-BF3B-F6C86A545D9D}" presName="rootComposite1" presStyleCnt="0"/>
      <dgm:spPr/>
    </dgm:pt>
    <dgm:pt modelId="{7C59A60B-661D-494A-B6C2-09AFB20A905A}" type="pres">
      <dgm:prSet presAssocID="{5860E5E8-E7EA-4632-BF3B-F6C86A545D9D}" presName="rootText1" presStyleLbl="node0" presStyleIdx="0" presStyleCnt="1" custScaleX="318750" custScaleY="97017" custLinFactNeighborX="5611" custLinFactNeighborY="-75475">
        <dgm:presLayoutVars>
          <dgm:chPref val="3"/>
        </dgm:presLayoutVars>
      </dgm:prSet>
      <dgm:spPr/>
    </dgm:pt>
    <dgm:pt modelId="{4F02ABDA-D714-463F-A9FD-E3B5A47CEBC7}" type="pres">
      <dgm:prSet presAssocID="{5860E5E8-E7EA-4632-BF3B-F6C86A545D9D}" presName="rootConnector1" presStyleLbl="node1" presStyleIdx="0" presStyleCnt="0"/>
      <dgm:spPr/>
    </dgm:pt>
    <dgm:pt modelId="{FC8B8C31-D7F9-4951-BAD1-8F9A0EC4161A}" type="pres">
      <dgm:prSet presAssocID="{5860E5E8-E7EA-4632-BF3B-F6C86A545D9D}" presName="hierChild2" presStyleCnt="0"/>
      <dgm:spPr/>
    </dgm:pt>
    <dgm:pt modelId="{694B07E5-897A-4E2F-A652-D4C0B171A05C}" type="pres">
      <dgm:prSet presAssocID="{3BF99242-FABC-49B5-B14C-2105D95D055D}" presName="Name37" presStyleLbl="parChTrans1D2" presStyleIdx="0" presStyleCnt="3"/>
      <dgm:spPr/>
    </dgm:pt>
    <dgm:pt modelId="{59E37D5D-0153-4D6D-AEAB-8F4D0BB4BF98}" type="pres">
      <dgm:prSet presAssocID="{09486A16-833D-4CE2-9B29-FE85730533D6}" presName="hierRoot2" presStyleCnt="0">
        <dgm:presLayoutVars>
          <dgm:hierBranch val="init"/>
        </dgm:presLayoutVars>
      </dgm:prSet>
      <dgm:spPr/>
    </dgm:pt>
    <dgm:pt modelId="{7FCE999A-D405-4FB8-B109-AFA443E0A42B}" type="pres">
      <dgm:prSet presAssocID="{09486A16-833D-4CE2-9B29-FE85730533D6}" presName="rootComposite" presStyleCnt="0"/>
      <dgm:spPr/>
    </dgm:pt>
    <dgm:pt modelId="{1E7102B8-BA66-48A9-80ED-024576DA7D64}" type="pres">
      <dgm:prSet presAssocID="{09486A16-833D-4CE2-9B29-FE85730533D6}" presName="rootText" presStyleLbl="node2" presStyleIdx="0" presStyleCnt="3">
        <dgm:presLayoutVars>
          <dgm:chPref val="3"/>
        </dgm:presLayoutVars>
      </dgm:prSet>
      <dgm:spPr/>
    </dgm:pt>
    <dgm:pt modelId="{1ECD53AE-2013-468A-BF6A-CED1DC2A7196}" type="pres">
      <dgm:prSet presAssocID="{09486A16-833D-4CE2-9B29-FE85730533D6}" presName="rootConnector" presStyleLbl="node2" presStyleIdx="0" presStyleCnt="3"/>
      <dgm:spPr/>
    </dgm:pt>
    <dgm:pt modelId="{CD9359F4-48D8-49FF-B4CC-1BC51306F7FD}" type="pres">
      <dgm:prSet presAssocID="{09486A16-833D-4CE2-9B29-FE85730533D6}" presName="hierChild4" presStyleCnt="0"/>
      <dgm:spPr/>
    </dgm:pt>
    <dgm:pt modelId="{8A82215F-009B-4E95-A9E4-C9D7FE0863E7}" type="pres">
      <dgm:prSet presAssocID="{09486A16-833D-4CE2-9B29-FE85730533D6}" presName="hierChild5" presStyleCnt="0"/>
      <dgm:spPr/>
    </dgm:pt>
    <dgm:pt modelId="{1B0D6F1F-4F5B-4333-8D67-443B02863535}" type="pres">
      <dgm:prSet presAssocID="{D9169521-B39D-4F4D-8DE9-B912A1CD5DF1}" presName="Name37" presStyleLbl="parChTrans1D2" presStyleIdx="1" presStyleCnt="3"/>
      <dgm:spPr/>
    </dgm:pt>
    <dgm:pt modelId="{7CC93CCF-402C-4BC3-B3BF-CAB5E6999894}" type="pres">
      <dgm:prSet presAssocID="{108EF192-83B9-4628-BA20-8145255CA66A}" presName="hierRoot2" presStyleCnt="0">
        <dgm:presLayoutVars>
          <dgm:hierBranch val="init"/>
        </dgm:presLayoutVars>
      </dgm:prSet>
      <dgm:spPr/>
    </dgm:pt>
    <dgm:pt modelId="{35C852FD-2A3C-49D5-A883-088F3A8066C6}" type="pres">
      <dgm:prSet presAssocID="{108EF192-83B9-4628-BA20-8145255CA66A}" presName="rootComposite" presStyleCnt="0"/>
      <dgm:spPr/>
    </dgm:pt>
    <dgm:pt modelId="{BBB7CB25-FE41-42B7-B4FF-7FDB99A2CD64}" type="pres">
      <dgm:prSet presAssocID="{108EF192-83B9-4628-BA20-8145255CA66A}" presName="rootText" presStyleLbl="node2" presStyleIdx="1" presStyleCnt="3">
        <dgm:presLayoutVars>
          <dgm:chPref val="3"/>
        </dgm:presLayoutVars>
      </dgm:prSet>
      <dgm:spPr/>
    </dgm:pt>
    <dgm:pt modelId="{DD4B4A3C-3CBA-4678-BDAA-315D51FAEB2D}" type="pres">
      <dgm:prSet presAssocID="{108EF192-83B9-4628-BA20-8145255CA66A}" presName="rootConnector" presStyleLbl="node2" presStyleIdx="1" presStyleCnt="3"/>
      <dgm:spPr/>
    </dgm:pt>
    <dgm:pt modelId="{442A722C-1CD5-4EF9-B139-E902CD5F9515}" type="pres">
      <dgm:prSet presAssocID="{108EF192-83B9-4628-BA20-8145255CA66A}" presName="hierChild4" presStyleCnt="0"/>
      <dgm:spPr/>
    </dgm:pt>
    <dgm:pt modelId="{8AF0029A-CCFA-4C3D-9455-8D586103C606}" type="pres">
      <dgm:prSet presAssocID="{108EF192-83B9-4628-BA20-8145255CA66A}" presName="hierChild5" presStyleCnt="0"/>
      <dgm:spPr/>
    </dgm:pt>
    <dgm:pt modelId="{CE70BF03-4085-4AE9-BEF0-15D9FFF4B662}" type="pres">
      <dgm:prSet presAssocID="{DD995EDC-F277-40B0-96A1-3E5B94B3FB52}" presName="Name37" presStyleLbl="parChTrans1D2" presStyleIdx="2" presStyleCnt="3"/>
      <dgm:spPr/>
    </dgm:pt>
    <dgm:pt modelId="{AB8F4688-7560-4D18-91A4-101B4DC1C7E6}" type="pres">
      <dgm:prSet presAssocID="{B55453C6-2AE9-4BC9-B6FF-4AD593811B53}" presName="hierRoot2" presStyleCnt="0">
        <dgm:presLayoutVars>
          <dgm:hierBranch val="init"/>
        </dgm:presLayoutVars>
      </dgm:prSet>
      <dgm:spPr/>
    </dgm:pt>
    <dgm:pt modelId="{D30B4573-115B-4E0F-92FC-F81616312FDD}" type="pres">
      <dgm:prSet presAssocID="{B55453C6-2AE9-4BC9-B6FF-4AD593811B53}" presName="rootComposite" presStyleCnt="0"/>
      <dgm:spPr/>
    </dgm:pt>
    <dgm:pt modelId="{3301F147-D43F-41FA-9460-2CE2E9A85B98}" type="pres">
      <dgm:prSet presAssocID="{B55453C6-2AE9-4BC9-B6FF-4AD593811B53}" presName="rootText" presStyleLbl="node2" presStyleIdx="2" presStyleCnt="3">
        <dgm:presLayoutVars>
          <dgm:chPref val="3"/>
        </dgm:presLayoutVars>
      </dgm:prSet>
      <dgm:spPr/>
    </dgm:pt>
    <dgm:pt modelId="{1DBC5A7C-B310-4F36-9E91-DE88CDF0D73F}" type="pres">
      <dgm:prSet presAssocID="{B55453C6-2AE9-4BC9-B6FF-4AD593811B53}" presName="rootConnector" presStyleLbl="node2" presStyleIdx="2" presStyleCnt="3"/>
      <dgm:spPr/>
    </dgm:pt>
    <dgm:pt modelId="{A60C555A-FC51-4719-A2E8-A85A2384CD73}" type="pres">
      <dgm:prSet presAssocID="{B55453C6-2AE9-4BC9-B6FF-4AD593811B53}" presName="hierChild4" presStyleCnt="0"/>
      <dgm:spPr/>
    </dgm:pt>
    <dgm:pt modelId="{A2359C2E-F129-4EA7-AD21-2B7230DAFD86}" type="pres">
      <dgm:prSet presAssocID="{B55453C6-2AE9-4BC9-B6FF-4AD593811B53}" presName="hierChild5" presStyleCnt="0"/>
      <dgm:spPr/>
    </dgm:pt>
    <dgm:pt modelId="{A687EF5B-3CD5-4B45-B125-03BF78F4F79F}" type="pres">
      <dgm:prSet presAssocID="{5860E5E8-E7EA-4632-BF3B-F6C86A545D9D}" presName="hierChild3" presStyleCnt="0"/>
      <dgm:spPr/>
    </dgm:pt>
  </dgm:ptLst>
  <dgm:cxnLst>
    <dgm:cxn modelId="{5DF6F708-98DB-4C92-938E-FF47326BB98A}" type="presOf" srcId="{9FF881D5-2405-4517-83DC-5806EB35141B}" destId="{7FECDF2B-F801-4A41-BBF4-AF22437D87DE}" srcOrd="0" destOrd="0" presId="urn:microsoft.com/office/officeart/2005/8/layout/orgChart1"/>
    <dgm:cxn modelId="{D3751711-75A0-4DCE-A203-E8C549C077E2}" srcId="{5860E5E8-E7EA-4632-BF3B-F6C86A545D9D}" destId="{09486A16-833D-4CE2-9B29-FE85730533D6}" srcOrd="0" destOrd="0" parTransId="{3BF99242-FABC-49B5-B14C-2105D95D055D}" sibTransId="{1631E0D4-93FA-43CF-9C62-305A60F73C81}"/>
    <dgm:cxn modelId="{BA16C11D-C154-4AF5-B6D4-A67CCB03CA00}" type="presOf" srcId="{B55453C6-2AE9-4BC9-B6FF-4AD593811B53}" destId="{1DBC5A7C-B310-4F36-9E91-DE88CDF0D73F}" srcOrd="1" destOrd="0" presId="urn:microsoft.com/office/officeart/2005/8/layout/orgChart1"/>
    <dgm:cxn modelId="{8259CB24-A678-4D7D-A73F-DAC1D7A2DE3B}" type="presOf" srcId="{09486A16-833D-4CE2-9B29-FE85730533D6}" destId="{1ECD53AE-2013-468A-BF6A-CED1DC2A7196}" srcOrd="1" destOrd="0" presId="urn:microsoft.com/office/officeart/2005/8/layout/orgChart1"/>
    <dgm:cxn modelId="{2EED9931-734B-4D84-B507-0842B4FDABCF}" type="presOf" srcId="{09486A16-833D-4CE2-9B29-FE85730533D6}" destId="{1E7102B8-BA66-48A9-80ED-024576DA7D64}" srcOrd="0" destOrd="0" presId="urn:microsoft.com/office/officeart/2005/8/layout/orgChart1"/>
    <dgm:cxn modelId="{FF960A34-29BE-44C2-8FAA-82D3D69C6526}" type="presOf" srcId="{B55453C6-2AE9-4BC9-B6FF-4AD593811B53}" destId="{3301F147-D43F-41FA-9460-2CE2E9A85B98}" srcOrd="0" destOrd="0" presId="urn:microsoft.com/office/officeart/2005/8/layout/orgChart1"/>
    <dgm:cxn modelId="{8C542539-61A8-4948-956A-59745B0649DD}" srcId="{5860E5E8-E7EA-4632-BF3B-F6C86A545D9D}" destId="{B55453C6-2AE9-4BC9-B6FF-4AD593811B53}" srcOrd="2" destOrd="0" parTransId="{DD995EDC-F277-40B0-96A1-3E5B94B3FB52}" sibTransId="{D474EAA5-AFDF-4597-8D8C-4F46FB452578}"/>
    <dgm:cxn modelId="{1545CA87-D761-4720-8FDF-546C726C147E}" type="presOf" srcId="{5860E5E8-E7EA-4632-BF3B-F6C86A545D9D}" destId="{7C59A60B-661D-494A-B6C2-09AFB20A905A}" srcOrd="0" destOrd="0" presId="urn:microsoft.com/office/officeart/2005/8/layout/orgChart1"/>
    <dgm:cxn modelId="{C409A097-2343-495B-8D5E-505FE61349DE}" type="presOf" srcId="{DD995EDC-F277-40B0-96A1-3E5B94B3FB52}" destId="{CE70BF03-4085-4AE9-BEF0-15D9FFF4B662}" srcOrd="0" destOrd="0" presId="urn:microsoft.com/office/officeart/2005/8/layout/orgChart1"/>
    <dgm:cxn modelId="{EC6661AE-D927-48A9-BB86-D07C5BD4EF26}" type="presOf" srcId="{108EF192-83B9-4628-BA20-8145255CA66A}" destId="{DD4B4A3C-3CBA-4678-BDAA-315D51FAEB2D}" srcOrd="1" destOrd="0" presId="urn:microsoft.com/office/officeart/2005/8/layout/orgChart1"/>
    <dgm:cxn modelId="{E5BE80B7-7ADB-42C8-B9AB-A6D326F92FF8}" srcId="{5860E5E8-E7EA-4632-BF3B-F6C86A545D9D}" destId="{108EF192-83B9-4628-BA20-8145255CA66A}" srcOrd="1" destOrd="0" parTransId="{D9169521-B39D-4F4D-8DE9-B912A1CD5DF1}" sibTransId="{D0080FF0-3A67-40B9-9B20-D62B25F5E561}"/>
    <dgm:cxn modelId="{B0F2EEBC-7DBE-476C-942F-B0742FFFAF9D}" type="presOf" srcId="{5860E5E8-E7EA-4632-BF3B-F6C86A545D9D}" destId="{4F02ABDA-D714-463F-A9FD-E3B5A47CEBC7}" srcOrd="1" destOrd="0" presId="urn:microsoft.com/office/officeart/2005/8/layout/orgChart1"/>
    <dgm:cxn modelId="{D18ADAC3-9A47-45A3-A3D5-73A6A7E00BF1}" type="presOf" srcId="{3BF99242-FABC-49B5-B14C-2105D95D055D}" destId="{694B07E5-897A-4E2F-A652-D4C0B171A05C}" srcOrd="0" destOrd="0" presId="urn:microsoft.com/office/officeart/2005/8/layout/orgChart1"/>
    <dgm:cxn modelId="{4109A5D6-6850-48B2-B2C5-C10FE449FD21}" type="presOf" srcId="{108EF192-83B9-4628-BA20-8145255CA66A}" destId="{BBB7CB25-FE41-42B7-B4FF-7FDB99A2CD64}" srcOrd="0" destOrd="0" presId="urn:microsoft.com/office/officeart/2005/8/layout/orgChart1"/>
    <dgm:cxn modelId="{CEDD94DD-436F-42B1-A30F-3A362A2D9B1F}" type="presOf" srcId="{D9169521-B39D-4F4D-8DE9-B912A1CD5DF1}" destId="{1B0D6F1F-4F5B-4333-8D67-443B02863535}" srcOrd="0" destOrd="0" presId="urn:microsoft.com/office/officeart/2005/8/layout/orgChart1"/>
    <dgm:cxn modelId="{4FDF4EEA-B1CD-4D87-9975-3018FE527066}" srcId="{9FF881D5-2405-4517-83DC-5806EB35141B}" destId="{5860E5E8-E7EA-4632-BF3B-F6C86A545D9D}" srcOrd="0" destOrd="0" parTransId="{F276F772-6298-4E5C-B4E0-FA8FDE7FDFA5}" sibTransId="{F2469AF4-654D-4FB1-BA5F-1A66D6121490}"/>
    <dgm:cxn modelId="{49A4A4F9-6671-4747-92B9-C7FEC182088B}" type="presParOf" srcId="{7FECDF2B-F801-4A41-BBF4-AF22437D87DE}" destId="{77889869-A4AE-4F83-ABDC-442DD8F0B47F}" srcOrd="0" destOrd="0" presId="urn:microsoft.com/office/officeart/2005/8/layout/orgChart1"/>
    <dgm:cxn modelId="{A1C435D8-06CB-4C54-A89F-1EDC5151B4DF}" type="presParOf" srcId="{77889869-A4AE-4F83-ABDC-442DD8F0B47F}" destId="{6142AC24-7477-45D5-A25B-EDC012969C73}" srcOrd="0" destOrd="0" presId="urn:microsoft.com/office/officeart/2005/8/layout/orgChart1"/>
    <dgm:cxn modelId="{DDF2A9B8-AF99-4396-8A7F-68AAA7D631DB}" type="presParOf" srcId="{6142AC24-7477-45D5-A25B-EDC012969C73}" destId="{7C59A60B-661D-494A-B6C2-09AFB20A905A}" srcOrd="0" destOrd="0" presId="urn:microsoft.com/office/officeart/2005/8/layout/orgChart1"/>
    <dgm:cxn modelId="{D46F9105-E9DB-449B-9A58-972DD1451FA9}" type="presParOf" srcId="{6142AC24-7477-45D5-A25B-EDC012969C73}" destId="{4F02ABDA-D714-463F-A9FD-E3B5A47CEBC7}" srcOrd="1" destOrd="0" presId="urn:microsoft.com/office/officeart/2005/8/layout/orgChart1"/>
    <dgm:cxn modelId="{1A9DCE84-8A50-4EA4-B7BD-74A30C113318}" type="presParOf" srcId="{77889869-A4AE-4F83-ABDC-442DD8F0B47F}" destId="{FC8B8C31-D7F9-4951-BAD1-8F9A0EC4161A}" srcOrd="1" destOrd="0" presId="urn:microsoft.com/office/officeart/2005/8/layout/orgChart1"/>
    <dgm:cxn modelId="{8DACF698-0C68-4F44-9461-1A162A93E47B}" type="presParOf" srcId="{FC8B8C31-D7F9-4951-BAD1-8F9A0EC4161A}" destId="{694B07E5-897A-4E2F-A652-D4C0B171A05C}" srcOrd="0" destOrd="0" presId="urn:microsoft.com/office/officeart/2005/8/layout/orgChart1"/>
    <dgm:cxn modelId="{AC71617E-A10C-4D06-A9C4-DB86A6A2E509}" type="presParOf" srcId="{FC8B8C31-D7F9-4951-BAD1-8F9A0EC4161A}" destId="{59E37D5D-0153-4D6D-AEAB-8F4D0BB4BF98}" srcOrd="1" destOrd="0" presId="urn:microsoft.com/office/officeart/2005/8/layout/orgChart1"/>
    <dgm:cxn modelId="{25F3F8D6-1C96-431B-B5BD-A5E1E63C3F1B}" type="presParOf" srcId="{59E37D5D-0153-4D6D-AEAB-8F4D0BB4BF98}" destId="{7FCE999A-D405-4FB8-B109-AFA443E0A42B}" srcOrd="0" destOrd="0" presId="urn:microsoft.com/office/officeart/2005/8/layout/orgChart1"/>
    <dgm:cxn modelId="{7FDCC8F9-343E-4BAF-B8E0-5761E1C6CD31}" type="presParOf" srcId="{7FCE999A-D405-4FB8-B109-AFA443E0A42B}" destId="{1E7102B8-BA66-48A9-80ED-024576DA7D64}" srcOrd="0" destOrd="0" presId="urn:microsoft.com/office/officeart/2005/8/layout/orgChart1"/>
    <dgm:cxn modelId="{616F124E-43F9-4772-9FCD-36578CEBA5CF}" type="presParOf" srcId="{7FCE999A-D405-4FB8-B109-AFA443E0A42B}" destId="{1ECD53AE-2013-468A-BF6A-CED1DC2A7196}" srcOrd="1" destOrd="0" presId="urn:microsoft.com/office/officeart/2005/8/layout/orgChart1"/>
    <dgm:cxn modelId="{EB6C19BE-22C9-431C-BEE3-6C18CC842FA1}" type="presParOf" srcId="{59E37D5D-0153-4D6D-AEAB-8F4D0BB4BF98}" destId="{CD9359F4-48D8-49FF-B4CC-1BC51306F7FD}" srcOrd="1" destOrd="0" presId="urn:microsoft.com/office/officeart/2005/8/layout/orgChart1"/>
    <dgm:cxn modelId="{815458DC-D89D-4165-B7F3-43A00F1B87B0}" type="presParOf" srcId="{59E37D5D-0153-4D6D-AEAB-8F4D0BB4BF98}" destId="{8A82215F-009B-4E95-A9E4-C9D7FE0863E7}" srcOrd="2" destOrd="0" presId="urn:microsoft.com/office/officeart/2005/8/layout/orgChart1"/>
    <dgm:cxn modelId="{E864B941-F208-4416-9F8A-EF570494D22B}" type="presParOf" srcId="{FC8B8C31-D7F9-4951-BAD1-8F9A0EC4161A}" destId="{1B0D6F1F-4F5B-4333-8D67-443B02863535}" srcOrd="2" destOrd="0" presId="urn:microsoft.com/office/officeart/2005/8/layout/orgChart1"/>
    <dgm:cxn modelId="{9778CEBE-F239-4C90-B0F5-B647BC2CA26E}" type="presParOf" srcId="{FC8B8C31-D7F9-4951-BAD1-8F9A0EC4161A}" destId="{7CC93CCF-402C-4BC3-B3BF-CAB5E6999894}" srcOrd="3" destOrd="0" presId="urn:microsoft.com/office/officeart/2005/8/layout/orgChart1"/>
    <dgm:cxn modelId="{046636D8-375A-471A-AC79-6C749F48CA85}" type="presParOf" srcId="{7CC93CCF-402C-4BC3-B3BF-CAB5E6999894}" destId="{35C852FD-2A3C-49D5-A883-088F3A8066C6}" srcOrd="0" destOrd="0" presId="urn:microsoft.com/office/officeart/2005/8/layout/orgChart1"/>
    <dgm:cxn modelId="{40B6527F-33FD-4B9B-AED1-3E3E80409CF0}" type="presParOf" srcId="{35C852FD-2A3C-49D5-A883-088F3A8066C6}" destId="{BBB7CB25-FE41-42B7-B4FF-7FDB99A2CD64}" srcOrd="0" destOrd="0" presId="urn:microsoft.com/office/officeart/2005/8/layout/orgChart1"/>
    <dgm:cxn modelId="{C87ED4CC-6F99-495F-8CBF-19589DCF8149}" type="presParOf" srcId="{35C852FD-2A3C-49D5-A883-088F3A8066C6}" destId="{DD4B4A3C-3CBA-4678-BDAA-315D51FAEB2D}" srcOrd="1" destOrd="0" presId="urn:microsoft.com/office/officeart/2005/8/layout/orgChart1"/>
    <dgm:cxn modelId="{D6290CF8-EB22-4D2F-A6D2-2C3785A7447E}" type="presParOf" srcId="{7CC93CCF-402C-4BC3-B3BF-CAB5E6999894}" destId="{442A722C-1CD5-4EF9-B139-E902CD5F9515}" srcOrd="1" destOrd="0" presId="urn:microsoft.com/office/officeart/2005/8/layout/orgChart1"/>
    <dgm:cxn modelId="{88107BB1-07F9-4946-B965-9F564748BB56}" type="presParOf" srcId="{7CC93CCF-402C-4BC3-B3BF-CAB5E6999894}" destId="{8AF0029A-CCFA-4C3D-9455-8D586103C606}" srcOrd="2" destOrd="0" presId="urn:microsoft.com/office/officeart/2005/8/layout/orgChart1"/>
    <dgm:cxn modelId="{28D14EA8-E918-4285-ADC9-9125DC64F886}" type="presParOf" srcId="{FC8B8C31-D7F9-4951-BAD1-8F9A0EC4161A}" destId="{CE70BF03-4085-4AE9-BEF0-15D9FFF4B662}" srcOrd="4" destOrd="0" presId="urn:microsoft.com/office/officeart/2005/8/layout/orgChart1"/>
    <dgm:cxn modelId="{706D561E-32AA-43C8-B031-5F938106AAE4}" type="presParOf" srcId="{FC8B8C31-D7F9-4951-BAD1-8F9A0EC4161A}" destId="{AB8F4688-7560-4D18-91A4-101B4DC1C7E6}" srcOrd="5" destOrd="0" presId="urn:microsoft.com/office/officeart/2005/8/layout/orgChart1"/>
    <dgm:cxn modelId="{61E23A9C-78EA-464F-ACDF-BF54F3B0186B}" type="presParOf" srcId="{AB8F4688-7560-4D18-91A4-101B4DC1C7E6}" destId="{D30B4573-115B-4E0F-92FC-F81616312FDD}" srcOrd="0" destOrd="0" presId="urn:microsoft.com/office/officeart/2005/8/layout/orgChart1"/>
    <dgm:cxn modelId="{D6118D91-590A-4927-BF3D-22CE556CB8A9}" type="presParOf" srcId="{D30B4573-115B-4E0F-92FC-F81616312FDD}" destId="{3301F147-D43F-41FA-9460-2CE2E9A85B98}" srcOrd="0" destOrd="0" presId="urn:microsoft.com/office/officeart/2005/8/layout/orgChart1"/>
    <dgm:cxn modelId="{110BA8E1-18BC-4D0B-B848-916954232085}" type="presParOf" srcId="{D30B4573-115B-4E0F-92FC-F81616312FDD}" destId="{1DBC5A7C-B310-4F36-9E91-DE88CDF0D73F}" srcOrd="1" destOrd="0" presId="urn:microsoft.com/office/officeart/2005/8/layout/orgChart1"/>
    <dgm:cxn modelId="{90FAFA43-9A3B-4975-9477-982185A9E506}" type="presParOf" srcId="{AB8F4688-7560-4D18-91A4-101B4DC1C7E6}" destId="{A60C555A-FC51-4719-A2E8-A85A2384CD73}" srcOrd="1" destOrd="0" presId="urn:microsoft.com/office/officeart/2005/8/layout/orgChart1"/>
    <dgm:cxn modelId="{08A0D872-B98B-4251-A8E4-0A33D8821C66}" type="presParOf" srcId="{AB8F4688-7560-4D18-91A4-101B4DC1C7E6}" destId="{A2359C2E-F129-4EA7-AD21-2B7230DAFD86}" srcOrd="2" destOrd="0" presId="urn:microsoft.com/office/officeart/2005/8/layout/orgChart1"/>
    <dgm:cxn modelId="{8728A90F-BC36-422D-8561-D71BA41B4E39}" type="presParOf" srcId="{77889869-A4AE-4F83-ABDC-442DD8F0B47F}" destId="{A687EF5B-3CD5-4B45-B125-03BF78F4F79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0BF03-4085-4AE9-BEF0-15D9FFF4B662}">
      <dsp:nvSpPr>
        <dsp:cNvPr id="0" name=""/>
        <dsp:cNvSpPr/>
      </dsp:nvSpPr>
      <dsp:spPr>
        <a:xfrm>
          <a:off x="1309788" y="2032135"/>
          <a:ext cx="3315148" cy="1537967"/>
        </a:xfrm>
        <a:custGeom>
          <a:avLst/>
          <a:gdLst/>
          <a:ahLst/>
          <a:cxnLst/>
          <a:rect l="0" t="0" r="0" b="0"/>
          <a:pathLst>
            <a:path>
              <a:moveTo>
                <a:pt x="3315148" y="0"/>
              </a:moveTo>
              <a:lnTo>
                <a:pt x="3315148" y="1263037"/>
              </a:lnTo>
              <a:lnTo>
                <a:pt x="0" y="1263037"/>
              </a:lnTo>
              <a:lnTo>
                <a:pt x="0" y="1537967"/>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1B0D6F1F-4F5B-4333-8D67-443B02863535}">
      <dsp:nvSpPr>
        <dsp:cNvPr id="0" name=""/>
        <dsp:cNvSpPr/>
      </dsp:nvSpPr>
      <dsp:spPr>
        <a:xfrm>
          <a:off x="4478020" y="2032135"/>
          <a:ext cx="146916" cy="1537967"/>
        </a:xfrm>
        <a:custGeom>
          <a:avLst/>
          <a:gdLst/>
          <a:ahLst/>
          <a:cxnLst/>
          <a:rect l="0" t="0" r="0" b="0"/>
          <a:pathLst>
            <a:path>
              <a:moveTo>
                <a:pt x="146916" y="0"/>
              </a:moveTo>
              <a:lnTo>
                <a:pt x="146916" y="1263037"/>
              </a:lnTo>
              <a:lnTo>
                <a:pt x="0" y="1263037"/>
              </a:lnTo>
              <a:lnTo>
                <a:pt x="0" y="1537967"/>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694B07E5-897A-4E2F-A652-D4C0B171A05C}">
      <dsp:nvSpPr>
        <dsp:cNvPr id="0" name=""/>
        <dsp:cNvSpPr/>
      </dsp:nvSpPr>
      <dsp:spPr>
        <a:xfrm>
          <a:off x="4624936" y="2032135"/>
          <a:ext cx="3021315" cy="1537967"/>
        </a:xfrm>
        <a:custGeom>
          <a:avLst/>
          <a:gdLst/>
          <a:ahLst/>
          <a:cxnLst/>
          <a:rect l="0" t="0" r="0" b="0"/>
          <a:pathLst>
            <a:path>
              <a:moveTo>
                <a:pt x="0" y="0"/>
              </a:moveTo>
              <a:lnTo>
                <a:pt x="0" y="1263037"/>
              </a:lnTo>
              <a:lnTo>
                <a:pt x="3021315" y="1263037"/>
              </a:lnTo>
              <a:lnTo>
                <a:pt x="3021315" y="1537967"/>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7C59A60B-661D-494A-B6C2-09AFB20A905A}">
      <dsp:nvSpPr>
        <dsp:cNvPr id="0" name=""/>
        <dsp:cNvSpPr/>
      </dsp:nvSpPr>
      <dsp:spPr>
        <a:xfrm>
          <a:off x="451904" y="762001"/>
          <a:ext cx="8346065" cy="1270133"/>
        </a:xfrm>
        <a:prstGeom prst="rect">
          <a:avLst/>
        </a:prstGeom>
        <a:solidFill>
          <a:schemeClr val="dk1"/>
        </a:solidFill>
        <a:ln w="38100" cap="flat" cmpd="sng" algn="ctr">
          <a:solidFill>
            <a:schemeClr val="lt1"/>
          </a:solidFill>
          <a:prstDash val="solid"/>
        </a:ln>
        <a:effectLst>
          <a:outerShdw blurRad="130000" dist="101600" dir="2700000" algn="tl" rotWithShape="0">
            <a:srgbClr val="000000">
              <a:alpha val="35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ar-SA" sz="4500" b="1" kern="1200" dirty="0">
              <a:solidFill>
                <a:schemeClr val="tx1"/>
              </a:solidFill>
              <a:latin typeface="Arial" pitchFamily="34" charset="0"/>
              <a:cs typeface="Arial" pitchFamily="34" charset="0"/>
            </a:rPr>
            <a:t>العلاقات الخارجية للعباسيين في عهد الخليفة محمد المهدي</a:t>
          </a:r>
          <a:endParaRPr lang="en-GB" sz="4500" b="1" kern="1200" dirty="0"/>
        </a:p>
      </dsp:txBody>
      <dsp:txXfrm>
        <a:off x="451904" y="762001"/>
        <a:ext cx="8346065" cy="1270133"/>
      </dsp:txXfrm>
    </dsp:sp>
    <dsp:sp modelId="{1E7102B8-BA66-48A9-80ED-024576DA7D64}">
      <dsp:nvSpPr>
        <dsp:cNvPr id="0" name=""/>
        <dsp:cNvSpPr/>
      </dsp:nvSpPr>
      <dsp:spPr>
        <a:xfrm>
          <a:off x="6337065" y="3570102"/>
          <a:ext cx="2618373" cy="1309186"/>
        </a:xfrm>
        <a:prstGeom prst="rect">
          <a:avLst/>
        </a:prstGeom>
        <a:solidFill>
          <a:schemeClr val="dk1"/>
        </a:solidFill>
        <a:ln w="38100" cap="flat" cmpd="sng" algn="ctr">
          <a:solidFill>
            <a:schemeClr val="lt1"/>
          </a:solidFill>
          <a:prstDash val="solid"/>
        </a:ln>
        <a:effectLst>
          <a:outerShdw blurRad="130000" dist="101600" dir="2700000" algn="tl" rotWithShape="0">
            <a:srgbClr val="000000">
              <a:alpha val="35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ar-SA" sz="4500" b="1" kern="1200" dirty="0"/>
            <a:t>مع البيزنطيين</a:t>
          </a:r>
          <a:endParaRPr lang="en-GB" sz="4500" b="1" kern="1200" dirty="0"/>
        </a:p>
      </dsp:txBody>
      <dsp:txXfrm>
        <a:off x="6337065" y="3570102"/>
        <a:ext cx="2618373" cy="1309186"/>
      </dsp:txXfrm>
    </dsp:sp>
    <dsp:sp modelId="{BBB7CB25-FE41-42B7-B4FF-7FDB99A2CD64}">
      <dsp:nvSpPr>
        <dsp:cNvPr id="0" name=""/>
        <dsp:cNvSpPr/>
      </dsp:nvSpPr>
      <dsp:spPr>
        <a:xfrm>
          <a:off x="3168833" y="3570102"/>
          <a:ext cx="2618373" cy="1309186"/>
        </a:xfrm>
        <a:prstGeom prst="rect">
          <a:avLst/>
        </a:prstGeom>
        <a:solidFill>
          <a:schemeClr val="dk1"/>
        </a:solidFill>
        <a:ln w="38100" cap="flat" cmpd="sng" algn="ctr">
          <a:solidFill>
            <a:schemeClr val="lt1"/>
          </a:solidFill>
          <a:prstDash val="solid"/>
        </a:ln>
        <a:effectLst>
          <a:outerShdw blurRad="130000" dist="101600" dir="2700000" algn="tl" rotWithShape="0">
            <a:srgbClr val="000000">
              <a:alpha val="35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ar-SA" sz="4500" b="1" kern="1200" dirty="0"/>
            <a:t>مع الأمويين في الأندلس</a:t>
          </a:r>
          <a:endParaRPr lang="en-GB" sz="4500" b="1" kern="1200" dirty="0"/>
        </a:p>
      </dsp:txBody>
      <dsp:txXfrm>
        <a:off x="3168833" y="3570102"/>
        <a:ext cx="2618373" cy="1309186"/>
      </dsp:txXfrm>
    </dsp:sp>
    <dsp:sp modelId="{3301F147-D43F-41FA-9460-2CE2E9A85B98}">
      <dsp:nvSpPr>
        <dsp:cNvPr id="0" name=""/>
        <dsp:cNvSpPr/>
      </dsp:nvSpPr>
      <dsp:spPr>
        <a:xfrm>
          <a:off x="601" y="3570102"/>
          <a:ext cx="2618373" cy="1309186"/>
        </a:xfrm>
        <a:prstGeom prst="rect">
          <a:avLst/>
        </a:prstGeom>
        <a:solidFill>
          <a:schemeClr val="dk1"/>
        </a:solidFill>
        <a:ln w="38100" cap="flat" cmpd="sng" algn="ctr">
          <a:solidFill>
            <a:schemeClr val="lt1"/>
          </a:solidFill>
          <a:prstDash val="solid"/>
        </a:ln>
        <a:effectLst>
          <a:outerShdw blurRad="130000" dist="101600" dir="2700000" algn="tl" rotWithShape="0">
            <a:srgbClr val="000000">
              <a:alpha val="35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ar-SA" sz="4500" b="1" kern="1200" dirty="0"/>
            <a:t>غزو بلاد الهند</a:t>
          </a:r>
          <a:endParaRPr lang="en-GB" sz="4500" b="1" kern="1200" dirty="0"/>
        </a:p>
      </dsp:txBody>
      <dsp:txXfrm>
        <a:off x="601" y="3570102"/>
        <a:ext cx="2618373" cy="130918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32CB6-F2F9-4B4E-890B-975A71C3E19B}" type="datetimeFigureOut">
              <a:rPr lang="en-US" smtClean="0"/>
              <a:pPr/>
              <a:t>3/27/2020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0D969-9042-4851-B17A-C4D0F8F11D3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900D969-9042-4851-B17A-C4D0F8F11D35}"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20AFB9B-5F9A-4E0A-9B1F-274A999F83DF}" type="datetimeFigureOut">
              <a:rPr lang="en-US" smtClean="0"/>
              <a:pPr/>
              <a:t>3/27/2020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30EA129-8D16-4C1D-AE8E-FC85A06E273B}"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0AFB9B-5F9A-4E0A-9B1F-274A999F83DF}" type="datetimeFigureOut">
              <a:rPr lang="en-US" smtClean="0"/>
              <a:pPr/>
              <a:t>3/27/2020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30EA129-8D16-4C1D-AE8E-FC85A06E27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3/27/2020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0AFB9B-5F9A-4E0A-9B1F-274A999F83DF}" type="datetimeFigureOut">
              <a:rPr lang="en-US" smtClean="0"/>
              <a:pPr/>
              <a:t>3/27/2020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0AFB9B-5F9A-4E0A-9B1F-274A999F83DF}" type="datetimeFigureOut">
              <a:rPr lang="en-US" smtClean="0"/>
              <a:pPr/>
              <a:t>3/27/2020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AFB9B-5F9A-4E0A-9B1F-274A999F83DF}" type="datetimeFigureOut">
              <a:rPr lang="en-US" smtClean="0"/>
              <a:pPr/>
              <a:t>3/27/2020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3/27/2020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0AFB9B-5F9A-4E0A-9B1F-274A999F83DF}" type="datetimeFigureOut">
              <a:rPr lang="en-US" smtClean="0"/>
              <a:pPr/>
              <a:t>3/27/2020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0AFB9B-5F9A-4E0A-9B1F-274A999F83DF}" type="datetimeFigureOut">
              <a:rPr lang="en-US" smtClean="0"/>
              <a:pPr/>
              <a:t>3/27/2020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0EA129-8D16-4C1D-AE8E-FC85A06E273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ove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0" y="0"/>
            <a:ext cx="9144000" cy="6858000"/>
          </a:xfrm>
          <a:prstGeom prst="flowChartPunchedTape">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b="1" dirty="0">
                <a:solidFill>
                  <a:schemeClr val="tx1"/>
                </a:solidFill>
                <a:effectLst>
                  <a:outerShdw blurRad="38100" dist="38100" dir="2700000" algn="tl">
                    <a:srgbClr val="000000">
                      <a:alpha val="43137"/>
                    </a:srgbClr>
                  </a:outerShdw>
                </a:effectLst>
              </a:rPr>
              <a:t>تاريخ الدولة العباسية</a:t>
            </a:r>
          </a:p>
          <a:p>
            <a:pPr algn="ctr"/>
            <a:r>
              <a:rPr lang="ar-SA" sz="6000" b="1">
                <a:solidFill>
                  <a:schemeClr val="tx1"/>
                </a:solidFill>
                <a:effectLst>
                  <a:outerShdw blurRad="38100" dist="38100" dir="2700000" algn="tl">
                    <a:srgbClr val="000000">
                      <a:alpha val="43137"/>
                    </a:srgbClr>
                  </a:outerShdw>
                </a:effectLst>
              </a:rPr>
              <a:t>( </a:t>
            </a:r>
            <a:r>
              <a:rPr lang="ar-SA" sz="6000" b="1" dirty="0">
                <a:solidFill>
                  <a:schemeClr val="tx1"/>
                </a:solidFill>
                <a:effectLst>
                  <a:outerShdw blurRad="38100" dist="38100" dir="2700000" algn="tl">
                    <a:srgbClr val="000000">
                      <a:alpha val="43137"/>
                    </a:srgbClr>
                  </a:outerShdw>
                </a:effectLst>
              </a:rPr>
              <a:t>الخليفة محمد المهدي )</a:t>
            </a:r>
            <a:endParaRPr lang="en-GB" sz="60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3">
            <a:schemeClr val="lt1"/>
          </a:lnRef>
          <a:fillRef idx="1">
            <a:schemeClr val="dk1"/>
          </a:fillRef>
          <a:effectRef idx="1">
            <a:schemeClr val="dk1"/>
          </a:effectRef>
          <a:fontRef idx="minor">
            <a:schemeClr val="lt1"/>
          </a:fontRef>
        </p:style>
        <p:txBody>
          <a:bodyPr>
            <a:normAutofit/>
          </a:bodyPr>
          <a:lstStyle/>
          <a:p>
            <a:r>
              <a:rPr lang="ar-SA" dirty="0">
                <a:solidFill>
                  <a:schemeClr val="tx1"/>
                </a:solidFill>
              </a:rPr>
              <a:t>3 ــ الخليفة محمد المهدي </a:t>
            </a:r>
            <a:br>
              <a:rPr lang="ar-SA" dirty="0">
                <a:solidFill>
                  <a:schemeClr val="tx1"/>
                </a:solidFill>
              </a:rPr>
            </a:br>
            <a:r>
              <a:rPr lang="ar-SA" dirty="0">
                <a:solidFill>
                  <a:schemeClr val="tx1"/>
                </a:solidFill>
              </a:rPr>
              <a:t>(158 ــ 169هــ )</a:t>
            </a:r>
            <a:endParaRPr lang="en-GB" dirty="0">
              <a:solidFill>
                <a:schemeClr val="tx1"/>
              </a:solidFill>
            </a:endParaRPr>
          </a:p>
        </p:txBody>
      </p:sp>
      <p:sp>
        <p:nvSpPr>
          <p:cNvPr id="3" name="Content Placeholder 2"/>
          <p:cNvSpPr>
            <a:spLocks noGrp="1"/>
          </p:cNvSpPr>
          <p:nvPr>
            <p:ph idx="1"/>
          </p:nvPr>
        </p:nvSpPr>
        <p:spPr>
          <a:xfrm>
            <a:off x="0" y="1600200"/>
            <a:ext cx="9144000" cy="5257800"/>
          </a:xfrm>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400" b="1" dirty="0">
                <a:solidFill>
                  <a:schemeClr val="tx1"/>
                </a:solidFill>
                <a:effectLst>
                  <a:outerShdw blurRad="38100" dist="38100" dir="2700000" algn="tl">
                    <a:srgbClr val="000000">
                      <a:alpha val="43137"/>
                    </a:srgbClr>
                  </a:outerShdw>
                </a:effectLst>
                <a:latin typeface="Arial" pitchFamily="34" charset="0"/>
                <a:cs typeface="Arial" pitchFamily="34" charset="0"/>
              </a:rPr>
              <a:t>   هـــو محمــد المهــدي بــن المنصور ولد عام 126 هـــ فـــي الحميمة ولاه أبــوه أبو جعفــر المنصور ولاية العهد عام 147هــ وقدمه على عيسى بن موسى .</a:t>
            </a:r>
            <a:endParaRPr lang="en-GB"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style>
          <a:lnRef idx="3">
            <a:schemeClr val="lt1"/>
          </a:lnRef>
          <a:fillRef idx="1">
            <a:schemeClr val="dk1"/>
          </a:fillRef>
          <a:effectRef idx="1">
            <a:schemeClr val="dk1"/>
          </a:effectRef>
          <a:fontRef idx="minor">
            <a:schemeClr val="lt1"/>
          </a:fontRef>
        </p:style>
        <p:txBody>
          <a:bodyPr/>
          <a:lstStyle/>
          <a:p>
            <a:r>
              <a:rPr lang="ar-SA" dirty="0">
                <a:solidFill>
                  <a:schemeClr val="tx1"/>
                </a:solidFill>
              </a:rPr>
              <a:t>توليه الخلافة</a:t>
            </a:r>
            <a:endParaRPr lang="en-GB" dirty="0">
              <a:solidFill>
                <a:schemeClr val="tx1"/>
              </a:solidFill>
            </a:endParaRPr>
          </a:p>
        </p:txBody>
      </p:sp>
      <p:sp>
        <p:nvSpPr>
          <p:cNvPr id="3" name="Content Placeholder 2"/>
          <p:cNvSpPr>
            <a:spLocks noGrp="1"/>
          </p:cNvSpPr>
          <p:nvPr>
            <p:ph idx="1"/>
          </p:nvPr>
        </p:nvSpPr>
        <p:spPr>
          <a:xfrm>
            <a:off x="0" y="1600200"/>
            <a:ext cx="9144000" cy="5257800"/>
          </a:xfrm>
        </p:spPr>
        <p:style>
          <a:lnRef idx="3">
            <a:schemeClr val="lt1"/>
          </a:lnRef>
          <a:fillRef idx="1">
            <a:schemeClr val="dk1"/>
          </a:fillRef>
          <a:effectRef idx="1">
            <a:schemeClr val="dk1"/>
          </a:effectRef>
          <a:fontRef idx="minor">
            <a:schemeClr val="lt1"/>
          </a:fontRef>
        </p:style>
        <p:txBody>
          <a:bodyPr>
            <a:noAutofit/>
          </a:bodyPr>
          <a:lstStyle/>
          <a:p>
            <a:pPr algn="r">
              <a:buNone/>
            </a:pPr>
            <a:r>
              <a:rPr lang="ar-SA" sz="4200" b="1" dirty="0">
                <a:solidFill>
                  <a:schemeClr val="tx1"/>
                </a:solidFill>
                <a:effectLst>
                  <a:outerShdw blurRad="38100" dist="38100" dir="2700000" algn="tl">
                    <a:srgbClr val="000000">
                      <a:alpha val="43137"/>
                    </a:srgbClr>
                  </a:outerShdw>
                </a:effectLst>
              </a:rPr>
              <a:t>   توفي الخليفة المنصور أثناء خروجه للحج عـــام 158 هــ ، فأخـذ البيعة لمحمد المهدي الــربيــع ابــن يــونس وزيـر المنصور ، حيث أخــذهــا مــن بنــي هاشم والقواد الذين كانوا يــرافقــون المنصـور في حجه ووجه برسول مــن قبله إلـى بغداد بخبر الوفاة وتمت البيعة فــي بغداد لمحمد المهدي بالخلافة .</a:t>
            </a:r>
            <a:endParaRPr lang="en-GB" sz="42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style>
          <a:lnRef idx="3">
            <a:schemeClr val="lt1"/>
          </a:lnRef>
          <a:fillRef idx="1">
            <a:schemeClr val="dk1"/>
          </a:fillRef>
          <a:effectRef idx="1">
            <a:schemeClr val="dk1"/>
          </a:effectRef>
          <a:fontRef idx="minor">
            <a:schemeClr val="lt1"/>
          </a:fontRef>
        </p:style>
        <p:txBody>
          <a:bodyPr/>
          <a:lstStyle/>
          <a:p>
            <a:r>
              <a:rPr lang="ar-SA" dirty="0">
                <a:solidFill>
                  <a:schemeClr val="tx1"/>
                </a:solidFill>
              </a:rPr>
              <a:t>المشاكل التي واجهت الخليفة محمد المهدي</a:t>
            </a:r>
            <a:endParaRPr lang="en-GB" dirty="0">
              <a:solidFill>
                <a:schemeClr val="tx1"/>
              </a:solidFill>
            </a:endParaRPr>
          </a:p>
        </p:txBody>
      </p:sp>
      <p:sp>
        <p:nvSpPr>
          <p:cNvPr id="3" name="Content Placeholder 2"/>
          <p:cNvSpPr>
            <a:spLocks noGrp="1"/>
          </p:cNvSpPr>
          <p:nvPr>
            <p:ph idx="1"/>
          </p:nvPr>
        </p:nvSpPr>
        <p:spPr>
          <a:xfrm>
            <a:off x="0" y="1600200"/>
            <a:ext cx="9144000" cy="5257800"/>
          </a:xfrm>
        </p:spPr>
        <p:style>
          <a:lnRef idx="3">
            <a:schemeClr val="lt1"/>
          </a:lnRef>
          <a:fillRef idx="1">
            <a:schemeClr val="dk1"/>
          </a:fillRef>
          <a:effectRef idx="1">
            <a:schemeClr val="dk1"/>
          </a:effectRef>
          <a:fontRef idx="minor">
            <a:schemeClr val="lt1"/>
          </a:fontRef>
        </p:style>
        <p:txBody>
          <a:bodyPr>
            <a:noAutofit/>
          </a:bodyPr>
          <a:lstStyle/>
          <a:p>
            <a:pPr algn="r">
              <a:buNone/>
            </a:pPr>
            <a:r>
              <a:rPr lang="ar-SA" sz="4200" b="1" dirty="0">
                <a:solidFill>
                  <a:schemeClr val="tx1"/>
                </a:solidFill>
                <a:effectLst>
                  <a:outerShdw blurRad="38100" dist="38100" dir="2700000" algn="tl">
                    <a:srgbClr val="000000">
                      <a:alpha val="43137"/>
                    </a:srgbClr>
                  </a:outerShdw>
                </a:effectLst>
              </a:rPr>
              <a:t>   ــ سياسة المهدي تجاه الزنادقة.</a:t>
            </a:r>
          </a:p>
          <a:p>
            <a:pPr algn="r">
              <a:buNone/>
            </a:pPr>
            <a:r>
              <a:rPr lang="ar-SA" sz="4200" b="1" dirty="0">
                <a:solidFill>
                  <a:schemeClr val="tx1"/>
                </a:solidFill>
                <a:effectLst>
                  <a:outerShdw blurRad="38100" dist="38100" dir="2700000" algn="tl">
                    <a:srgbClr val="000000">
                      <a:alpha val="43137"/>
                    </a:srgbClr>
                  </a:outerShdw>
                </a:effectLst>
              </a:rPr>
              <a:t>   ــ حركة المقنع الخراساني عام 159 هــ .</a:t>
            </a:r>
          </a:p>
          <a:p>
            <a:pPr algn="r">
              <a:buNone/>
            </a:pPr>
            <a:r>
              <a:rPr lang="ar-SA" sz="4200" b="1" dirty="0">
                <a:solidFill>
                  <a:schemeClr val="tx1"/>
                </a:solidFill>
                <a:effectLst>
                  <a:outerShdw blurRad="38100" dist="38100" dir="2700000" algn="tl">
                    <a:srgbClr val="000000">
                      <a:alpha val="43137"/>
                    </a:srgbClr>
                  </a:outerShdw>
                </a:effectLst>
              </a:rPr>
              <a:t>   ــ حركة المحمرة عام 162 هــ .</a:t>
            </a:r>
          </a:p>
          <a:p>
            <a:pPr algn="r">
              <a:buNone/>
            </a:pPr>
            <a:r>
              <a:rPr lang="ar-SA" sz="4200" b="1" dirty="0">
                <a:solidFill>
                  <a:schemeClr val="tx1"/>
                </a:solidFill>
                <a:effectLst>
                  <a:outerShdw blurRad="38100" dist="38100" dir="2700000" algn="tl">
                    <a:srgbClr val="000000">
                      <a:alpha val="43137"/>
                    </a:srgbClr>
                  </a:outerShdw>
                </a:effectLst>
              </a:rPr>
              <a:t>   ــ حركات الخوارج.</a:t>
            </a:r>
            <a:endParaRPr lang="en-GB" sz="4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281420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style>
          <a:lnRef idx="3">
            <a:schemeClr val="lt1"/>
          </a:lnRef>
          <a:fillRef idx="1">
            <a:schemeClr val="dk1"/>
          </a:fillRef>
          <a:effectRef idx="1">
            <a:schemeClr val="dk1"/>
          </a:effectRef>
          <a:fontRef idx="minor">
            <a:schemeClr val="lt1"/>
          </a:fontRef>
        </p:style>
        <p:txBody>
          <a:bodyPr/>
          <a:lstStyle/>
          <a:p>
            <a:r>
              <a:rPr lang="ar-SA" dirty="0">
                <a:solidFill>
                  <a:schemeClr val="tx1"/>
                </a:solidFill>
              </a:rPr>
              <a:t>بعض مظاهر النواحي الاجتماعية والعمرانية</a:t>
            </a:r>
            <a:endParaRPr lang="en-GB" dirty="0">
              <a:solidFill>
                <a:schemeClr val="tx1"/>
              </a:solidFill>
            </a:endParaRPr>
          </a:p>
        </p:txBody>
      </p:sp>
      <p:sp>
        <p:nvSpPr>
          <p:cNvPr id="3" name="Content Placeholder 2"/>
          <p:cNvSpPr>
            <a:spLocks noGrp="1"/>
          </p:cNvSpPr>
          <p:nvPr>
            <p:ph idx="1"/>
          </p:nvPr>
        </p:nvSpPr>
        <p:spPr>
          <a:xfrm>
            <a:off x="0" y="1600200"/>
            <a:ext cx="9144000" cy="5257800"/>
          </a:xfrm>
        </p:spPr>
        <p:style>
          <a:lnRef idx="3">
            <a:schemeClr val="lt1"/>
          </a:lnRef>
          <a:fillRef idx="1">
            <a:schemeClr val="dk1"/>
          </a:fillRef>
          <a:effectRef idx="1">
            <a:schemeClr val="dk1"/>
          </a:effectRef>
          <a:fontRef idx="minor">
            <a:schemeClr val="lt1"/>
          </a:fontRef>
        </p:style>
        <p:txBody>
          <a:bodyPr>
            <a:noAutofit/>
          </a:bodyPr>
          <a:lstStyle/>
          <a:p>
            <a:pPr algn="r">
              <a:buNone/>
            </a:pPr>
            <a:r>
              <a:rPr lang="ar-SA" sz="4200" b="1" dirty="0">
                <a:solidFill>
                  <a:schemeClr val="tx1"/>
                </a:solidFill>
                <a:effectLst>
                  <a:outerShdw blurRad="38100" dist="38100" dir="2700000" algn="tl">
                    <a:srgbClr val="000000">
                      <a:alpha val="43137"/>
                    </a:srgbClr>
                  </a:outerShdw>
                </a:effectLst>
              </a:rPr>
              <a:t>     امتاز عصر الخليفة محمد المهدي باللين والاعتدال الذي ساد عصره وميزه عن الفترة التاريخية التي سبقته والتي بدأت من قيام الدولة العباسية حتى نهاية عصر الخليفة أبي جعفر المنصور والتي اتسمت بالشدة والقمع الأمر الذي هيأ الفرصة لمحمد المهدي للقيام بالعديد من الإصلاحات العمرانية التي شهدها عصره.</a:t>
            </a:r>
            <a:endParaRPr lang="en-GB" sz="4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577737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GB"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4" name="Diagram 3">
            <a:extLst>
              <a:ext uri="{FF2B5EF4-FFF2-40B4-BE49-F238E27FC236}">
                <a16:creationId xmlns:a16="http://schemas.microsoft.com/office/drawing/2014/main" id="{6DF5C91D-F8EA-4D03-BBF0-BD02342687D0}"/>
              </a:ext>
            </a:extLst>
          </p:cNvPr>
          <p:cNvGraphicFramePr/>
          <p:nvPr>
            <p:extLst>
              <p:ext uri="{D42A27DB-BD31-4B8C-83A1-F6EECF244321}">
                <p14:modId xmlns:p14="http://schemas.microsoft.com/office/powerpoint/2010/main" val="1463316475"/>
              </p:ext>
            </p:extLst>
          </p:nvPr>
        </p:nvGraphicFramePr>
        <p:xfrm>
          <a:off x="152400" y="152400"/>
          <a:ext cx="895604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2663545"/>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3">
            <a:schemeClr val="lt1"/>
          </a:lnRef>
          <a:fillRef idx="1">
            <a:schemeClr val="dk1"/>
          </a:fillRef>
          <a:effectRef idx="1">
            <a:schemeClr val="dk1"/>
          </a:effectRef>
          <a:fontRef idx="minor">
            <a:schemeClr val="lt1"/>
          </a:fontRef>
        </p:style>
        <p:txBody>
          <a:bodyPr>
            <a:noAutofit/>
          </a:bodyPr>
          <a:lstStyle/>
          <a:p>
            <a:r>
              <a:rPr lang="ar-SA" sz="3600" dirty="0">
                <a:solidFill>
                  <a:schemeClr val="tx1"/>
                </a:solidFill>
                <a:latin typeface="Arial" pitchFamily="34" charset="0"/>
                <a:cs typeface="Arial" pitchFamily="34" charset="0"/>
              </a:rPr>
              <a:t>العلاقات الخارجية للعباسيين في عهد الخليفة محمد المهدي</a:t>
            </a:r>
            <a:endParaRPr lang="en-GB"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0" y="1600200"/>
            <a:ext cx="9144000" cy="5257800"/>
          </a:xfrm>
        </p:spPr>
        <p:style>
          <a:lnRef idx="3">
            <a:schemeClr val="lt1"/>
          </a:lnRef>
          <a:fillRef idx="1">
            <a:schemeClr val="dk1"/>
          </a:fillRef>
          <a:effectRef idx="1">
            <a:schemeClr val="dk1"/>
          </a:effectRef>
          <a:fontRef idx="minor">
            <a:schemeClr val="lt1"/>
          </a:fontRef>
        </p:style>
        <p:txBody>
          <a:bodyPr>
            <a:normAutofit fontScale="92500"/>
          </a:bodyPr>
          <a:lstStyle/>
          <a:p>
            <a:pPr algn="r">
              <a:buNone/>
            </a:pPr>
            <a:r>
              <a:rPr lang="ar-SA" sz="4400" b="1" dirty="0">
                <a:effectLst>
                  <a:outerShdw blurRad="38100" dist="38100" dir="2700000" algn="tl">
                    <a:srgbClr val="000000">
                      <a:alpha val="43137"/>
                    </a:srgbClr>
                  </a:outerShdw>
                </a:effectLst>
                <a:latin typeface="Arial" pitchFamily="34" charset="0"/>
                <a:cs typeface="Arial" pitchFamily="34" charset="0"/>
              </a:rPr>
              <a:t>ـ كانت العلاقات بين الخليفة محمد المهدي والدولة البيزنطية سيئة ولم تنقطع الحرب بين الطرفين .</a:t>
            </a:r>
          </a:p>
          <a:p>
            <a:pPr algn="r">
              <a:buNone/>
            </a:pPr>
            <a:r>
              <a:rPr lang="ar-SA" sz="4400" b="1" dirty="0">
                <a:solidFill>
                  <a:schemeClr val="tx1"/>
                </a:solidFill>
                <a:effectLst>
                  <a:outerShdw blurRad="38100" dist="38100" dir="2700000" algn="tl">
                    <a:srgbClr val="000000">
                      <a:alpha val="43137"/>
                    </a:srgbClr>
                  </a:outerShdw>
                </a:effectLst>
                <a:latin typeface="Arial" pitchFamily="34" charset="0"/>
                <a:cs typeface="Arial" pitchFamily="34" charset="0"/>
              </a:rPr>
              <a:t> ـ أهم ما يميز عصر الخليفة محمد المهدي ســوء العــلاقــة بين الــدولة العباسية فـي المشرق والدولة الأموية في الأندلس .</a:t>
            </a:r>
          </a:p>
          <a:p>
            <a:pPr algn="r">
              <a:buNone/>
            </a:pPr>
            <a:r>
              <a:rPr lang="ar-SA" sz="4400" b="1" dirty="0">
                <a:effectLst>
                  <a:outerShdw blurRad="38100" dist="38100" dir="2700000" algn="tl">
                    <a:srgbClr val="000000">
                      <a:alpha val="43137"/>
                    </a:srgbClr>
                  </a:outerShdw>
                </a:effectLst>
                <a:latin typeface="Arial" pitchFamily="34" charset="0"/>
                <a:cs typeface="Arial" pitchFamily="34" charset="0"/>
              </a:rPr>
              <a:t>ـ تطلع الخليفة محمد المهدي إلى غزو الهند </a:t>
            </a:r>
          </a:p>
          <a:p>
            <a:pPr algn="r">
              <a:buNone/>
            </a:pPr>
            <a:r>
              <a:rPr lang="ar-SA" sz="4400" b="1" dirty="0">
                <a:effectLst>
                  <a:outerShdw blurRad="38100" dist="38100" dir="2700000" algn="tl">
                    <a:srgbClr val="000000">
                      <a:alpha val="43137"/>
                    </a:srgbClr>
                  </a:outerShdw>
                </a:effectLst>
                <a:latin typeface="Arial" pitchFamily="34" charset="0"/>
                <a:cs typeface="Arial" pitchFamily="34" charset="0"/>
              </a:rPr>
              <a:t>عام 159 هـــ .</a:t>
            </a:r>
            <a:endParaRPr lang="en-GB"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3">
            <a:schemeClr val="lt1"/>
          </a:lnRef>
          <a:fillRef idx="1">
            <a:schemeClr val="dk1"/>
          </a:fillRef>
          <a:effectRef idx="1">
            <a:schemeClr val="dk1"/>
          </a:effectRef>
          <a:fontRef idx="minor">
            <a:schemeClr val="lt1"/>
          </a:fontRef>
        </p:style>
        <p:txBody>
          <a:bodyPr/>
          <a:lstStyle/>
          <a:p>
            <a:r>
              <a:rPr lang="ar-SA" dirty="0">
                <a:solidFill>
                  <a:schemeClr val="tx1"/>
                </a:solidFill>
              </a:rPr>
              <a:t>ولاية العهد</a:t>
            </a:r>
            <a:endParaRPr lang="en-GB" dirty="0">
              <a:solidFill>
                <a:schemeClr val="tx1"/>
              </a:solidFill>
            </a:endParaRPr>
          </a:p>
        </p:txBody>
      </p:sp>
      <p:sp>
        <p:nvSpPr>
          <p:cNvPr id="3" name="Content Placeholder 2"/>
          <p:cNvSpPr>
            <a:spLocks noGrp="1"/>
          </p:cNvSpPr>
          <p:nvPr>
            <p:ph idx="1"/>
          </p:nvPr>
        </p:nvSpPr>
        <p:spPr>
          <a:xfrm>
            <a:off x="0" y="1447800"/>
            <a:ext cx="9144000" cy="5410200"/>
          </a:xfrm>
        </p:spPr>
        <p:style>
          <a:lnRef idx="3">
            <a:schemeClr val="lt1"/>
          </a:lnRef>
          <a:fillRef idx="1">
            <a:schemeClr val="dk1"/>
          </a:fillRef>
          <a:effectRef idx="1">
            <a:schemeClr val="dk1"/>
          </a:effectRef>
          <a:fontRef idx="minor">
            <a:schemeClr val="lt1"/>
          </a:fontRef>
        </p:style>
        <p:txBody>
          <a:bodyPr>
            <a:noAutofit/>
          </a:bodyPr>
          <a:lstStyle/>
          <a:p>
            <a:pPr algn="r">
              <a:buNone/>
            </a:pPr>
            <a:r>
              <a:rPr lang="ar-SA" sz="4000" b="1" dirty="0">
                <a:effectLst>
                  <a:outerShdw blurRad="38100" dist="38100" dir="2700000" algn="tl">
                    <a:srgbClr val="000000">
                      <a:alpha val="43137"/>
                    </a:srgbClr>
                  </a:outerShdw>
                </a:effectLst>
                <a:latin typeface="Arial" pitchFamily="34" charset="0"/>
                <a:cs typeface="Arial" pitchFamily="34" charset="0"/>
              </a:rPr>
              <a:t> كان ولي عهد الخليفة محمد المهدي طبقاً للبيعة التـي تمت في عهد الخليفة أبي جعفر المنصور كــان عيسى بن موسى ولكن عيسى بن موسى تعــرض للضغط مــن أجــل التنازل عـــن ولاية العـهـد وبـالفعل تـنازل عيسى بن موسى نهائياً عـن ولايـة العهد حيث عين محمد المهدي ابنه مـوسى الهـادي ولياً للعهـد ثـم جعل ابنه الثاني هارون الرشيد ولي العهد الثاني له .  </a:t>
            </a:r>
            <a:endParaRPr lang="en-GB" sz="4000"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3">
            <a:schemeClr val="lt1"/>
          </a:lnRef>
          <a:fillRef idx="1">
            <a:schemeClr val="dk1"/>
          </a:fillRef>
          <a:effectRef idx="1">
            <a:schemeClr val="dk1"/>
          </a:effectRef>
          <a:fontRef idx="minor">
            <a:schemeClr val="lt1"/>
          </a:fontRef>
        </p:style>
        <p:txBody>
          <a:bodyPr/>
          <a:lstStyle/>
          <a:p>
            <a:r>
              <a:rPr lang="ar-SA" dirty="0">
                <a:solidFill>
                  <a:schemeClr val="tx1"/>
                </a:solidFill>
              </a:rPr>
              <a:t>وفاة الخليفة محمد المهدي</a:t>
            </a:r>
            <a:endParaRPr lang="en-GB" dirty="0">
              <a:solidFill>
                <a:schemeClr val="tx1"/>
              </a:solidFill>
            </a:endParaRPr>
          </a:p>
        </p:txBody>
      </p:sp>
      <p:sp>
        <p:nvSpPr>
          <p:cNvPr id="3" name="Content Placeholder 2"/>
          <p:cNvSpPr>
            <a:spLocks noGrp="1"/>
          </p:cNvSpPr>
          <p:nvPr>
            <p:ph idx="1"/>
          </p:nvPr>
        </p:nvSpPr>
        <p:spPr>
          <a:xfrm>
            <a:off x="0" y="1524000"/>
            <a:ext cx="9144000" cy="5334000"/>
          </a:xfrm>
        </p:spPr>
        <p:style>
          <a:lnRef idx="3">
            <a:schemeClr val="lt1"/>
          </a:lnRef>
          <a:fillRef idx="1">
            <a:schemeClr val="dk1"/>
          </a:fillRef>
          <a:effectRef idx="1">
            <a:schemeClr val="dk1"/>
          </a:effectRef>
          <a:fontRef idx="minor">
            <a:schemeClr val="lt1"/>
          </a:fontRef>
        </p:style>
        <p:txBody>
          <a:bodyPr/>
          <a:lstStyle/>
          <a:p>
            <a:pPr algn="r">
              <a:buNone/>
            </a:pPr>
            <a:r>
              <a:rPr lang="ar-SA" dirty="0">
                <a:solidFill>
                  <a:schemeClr val="tx1"/>
                </a:solidFill>
              </a:rPr>
              <a:t> </a:t>
            </a:r>
            <a:r>
              <a:rPr lang="ar-SA" sz="4400" b="1" dirty="0">
                <a:solidFill>
                  <a:schemeClr val="tx1"/>
                </a:solidFill>
                <a:effectLst>
                  <a:outerShdw blurRad="38100" dist="38100" dir="2700000" algn="tl">
                    <a:srgbClr val="000000">
                      <a:alpha val="43137"/>
                    </a:srgbClr>
                  </a:outerShdw>
                </a:effectLst>
                <a:latin typeface="Arial" pitchFamily="34" charset="0"/>
                <a:cs typeface="Arial" pitchFamily="34" charset="0"/>
              </a:rPr>
              <a:t>   فــي عـام 169 هــ خرج الخليفة محمد المهــدي مـن بغـداد إلى إقليم جرجان فلمـا وصل إلـى مدينة ماسبذان توفـي هناك فـي قرية يقال لهـا الروذ وتولـى الخلافــة ابنـه موسى الهادي .</a:t>
            </a:r>
            <a:endParaRPr lang="en-GB" dirty="0">
              <a:solidFill>
                <a:schemeClr val="tx1"/>
              </a:solidFill>
            </a:endParaRPr>
          </a:p>
        </p:txBody>
      </p:sp>
    </p:spTree>
  </p:cSld>
  <p:clrMapOvr>
    <a:masterClrMapping/>
  </p:clrMapOvr>
  <p:transition spd="slow">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5450</TotalTime>
  <Words>356</Words>
  <Application>Microsoft Office PowerPoint</Application>
  <PresentationFormat>On-screen Show (4:3)</PresentationFormat>
  <Paragraphs>28</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Book Antiqua</vt:lpstr>
      <vt:lpstr>Calibri</vt:lpstr>
      <vt:lpstr>Lucida Sans</vt:lpstr>
      <vt:lpstr>Times New Roman</vt:lpstr>
      <vt:lpstr>Wingdings</vt:lpstr>
      <vt:lpstr>Wingdings 2</vt:lpstr>
      <vt:lpstr>Wingdings 3</vt:lpstr>
      <vt:lpstr>Apex</vt:lpstr>
      <vt:lpstr>PowerPoint Presentation</vt:lpstr>
      <vt:lpstr>3 ــ الخليفة محمد المهدي  (158 ــ 169هــ )</vt:lpstr>
      <vt:lpstr>توليه الخلافة</vt:lpstr>
      <vt:lpstr>المشاكل التي واجهت الخليفة محمد المهدي</vt:lpstr>
      <vt:lpstr>بعض مظاهر النواحي الاجتماعية والعمرانية</vt:lpstr>
      <vt:lpstr>PowerPoint Presentation</vt:lpstr>
      <vt:lpstr>العلاقات الخارجية للعباسيين في عهد الخليفة محمد المهدي</vt:lpstr>
      <vt:lpstr>ولاية العهد</vt:lpstr>
      <vt:lpstr>وفاة الخليفة محمد المهدي</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Nasr</dc:creator>
  <cp:lastModifiedBy>Nasr Abdelmohdy</cp:lastModifiedBy>
  <cp:revision>764</cp:revision>
  <dcterms:created xsi:type="dcterms:W3CDTF">2009-03-05T21:01:14Z</dcterms:created>
  <dcterms:modified xsi:type="dcterms:W3CDTF">2020-03-27T21:32:48Z</dcterms:modified>
</cp:coreProperties>
</file>