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2"/>
  </p:notesMasterIdLst>
  <p:sldIdLst>
    <p:sldId id="276" r:id="rId2"/>
    <p:sldId id="277" r:id="rId3"/>
    <p:sldId id="278" r:id="rId4"/>
    <p:sldId id="279" r:id="rId5"/>
    <p:sldId id="426" r:id="rId6"/>
    <p:sldId id="280" r:id="rId7"/>
    <p:sldId id="281" r:id="rId8"/>
    <p:sldId id="282" r:id="rId9"/>
    <p:sldId id="283" r:id="rId10"/>
    <p:sldId id="284" r:id="rId11"/>
    <p:sldId id="285" r:id="rId12"/>
    <p:sldId id="418" r:id="rId13"/>
    <p:sldId id="286" r:id="rId14"/>
    <p:sldId id="429" r:id="rId15"/>
    <p:sldId id="287" r:id="rId16"/>
    <p:sldId id="288" r:id="rId17"/>
    <p:sldId id="289" r:id="rId18"/>
    <p:sldId id="427" r:id="rId19"/>
    <p:sldId id="290" r:id="rId20"/>
    <p:sldId id="291" r:id="rId21"/>
    <p:sldId id="292" r:id="rId22"/>
    <p:sldId id="293" r:id="rId23"/>
    <p:sldId id="294" r:id="rId24"/>
    <p:sldId id="297" r:id="rId25"/>
    <p:sldId id="298" r:id="rId26"/>
    <p:sldId id="419" r:id="rId27"/>
    <p:sldId id="420" r:id="rId28"/>
    <p:sldId id="430" r:id="rId29"/>
    <p:sldId id="300" r:id="rId30"/>
    <p:sldId id="30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23B"/>
    <a:srgbClr val="006C31"/>
    <a:srgbClr val="007033"/>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56" autoAdjust="0"/>
    <p:restoredTop sz="94660"/>
  </p:normalViewPr>
  <p:slideViewPr>
    <p:cSldViewPr>
      <p:cViewPr varScale="1">
        <p:scale>
          <a:sx n="63" d="100"/>
          <a:sy n="63" d="100"/>
        </p:scale>
        <p:origin x="11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32CB6-F2F9-4B4E-890B-975A71C3E19B}" type="datetimeFigureOut">
              <a:rPr lang="en-US" smtClean="0"/>
              <a:pPr/>
              <a:t>3/23/2020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969-9042-4851-B17A-C4D0F8F11D3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20AFB9B-5F9A-4E0A-9B1F-274A999F83DF}" type="datetimeFigureOut">
              <a:rPr lang="en-US" smtClean="0"/>
              <a:pPr/>
              <a:t>3/23/2020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30EA129-8D16-4C1D-AE8E-FC85A06E273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30EA129-8D16-4C1D-AE8E-FC85A06E27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0AFB9B-5F9A-4E0A-9B1F-274A999F83DF}" type="datetimeFigureOut">
              <a:rPr lang="en-US" smtClean="0"/>
              <a:pPr/>
              <a:t>3/23/2020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0AFB9B-5F9A-4E0A-9B1F-274A999F83DF}" type="datetimeFigureOut">
              <a:rPr lang="en-US" smtClean="0"/>
              <a:pPr/>
              <a:t>3/23/2020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FB9B-5F9A-4E0A-9B1F-274A999F83DF}" type="datetimeFigureOut">
              <a:rPr lang="en-US" smtClean="0"/>
              <a:pPr/>
              <a:t>3/23/2020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0AFB9B-5F9A-4E0A-9B1F-274A999F83DF}" type="datetimeFigureOut">
              <a:rPr lang="en-US" smtClean="0"/>
              <a:pPr/>
              <a:t>3/23/2020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0AFB9B-5F9A-4E0A-9B1F-274A999F83DF}" type="datetimeFigureOut">
              <a:rPr lang="en-US" smtClean="0"/>
              <a:pPr/>
              <a:t>3/23/2020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0EA129-8D16-4C1D-AE8E-FC85A06E273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style>
          <a:lnRef idx="2">
            <a:schemeClr val="dk1"/>
          </a:lnRef>
          <a:fillRef idx="1">
            <a:schemeClr val="lt1"/>
          </a:fillRef>
          <a:effectRef idx="0">
            <a:schemeClr val="dk1"/>
          </a:effectRef>
          <a:fontRef idx="minor">
            <a:schemeClr val="dk1"/>
          </a:fontRef>
        </p:style>
        <p:txBody>
          <a:bodyPr>
            <a:normAutofit/>
          </a:bodyPr>
          <a:lstStyle/>
          <a:p>
            <a:r>
              <a:rPr lang="ar-SA" dirty="0">
                <a:solidFill>
                  <a:sysClr val="windowText" lastClr="000000"/>
                </a:solidFill>
                <a:effectLst>
                  <a:outerShdw blurRad="38100" dist="38100" dir="2700000" algn="tl">
                    <a:srgbClr val="000000">
                      <a:alpha val="43137"/>
                    </a:srgbClr>
                  </a:outerShdw>
                </a:effectLst>
              </a:rPr>
              <a:t>2ــ الخليفة أبو جعفر المنصور</a:t>
            </a:r>
            <a:br>
              <a:rPr lang="ar-SA" dirty="0">
                <a:solidFill>
                  <a:sysClr val="windowText" lastClr="000000"/>
                </a:solidFill>
                <a:effectLst>
                  <a:outerShdw blurRad="38100" dist="38100" dir="2700000" algn="tl">
                    <a:srgbClr val="000000">
                      <a:alpha val="43137"/>
                    </a:srgbClr>
                  </a:outerShdw>
                </a:effectLst>
              </a:rPr>
            </a:br>
            <a:r>
              <a:rPr lang="ar-SA" dirty="0">
                <a:solidFill>
                  <a:sysClr val="windowText" lastClr="000000"/>
                </a:solidFill>
                <a:effectLst>
                  <a:outerShdw blurRad="38100" dist="38100" dir="2700000" algn="tl">
                    <a:srgbClr val="000000">
                      <a:alpha val="43137"/>
                    </a:srgbClr>
                  </a:outerShdw>
                </a:effectLst>
              </a:rPr>
              <a:t>( 136 ــ 158 هـــ )</a:t>
            </a:r>
            <a:endParaRPr lang="en-GB" dirty="0">
              <a:solidFill>
                <a:sysClr val="windowText" lastClr="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105400"/>
          </a:xfrm>
        </p:spPr>
        <p:style>
          <a:lnRef idx="2">
            <a:schemeClr val="dk1"/>
          </a:lnRef>
          <a:fillRef idx="1">
            <a:schemeClr val="lt1"/>
          </a:fillRef>
          <a:effectRef idx="0">
            <a:schemeClr val="dk1"/>
          </a:effectRef>
          <a:fontRef idx="minor">
            <a:schemeClr val="dk1"/>
          </a:fontRef>
        </p:style>
        <p:txBody>
          <a:bodyPr/>
          <a:lstStyle/>
          <a:p>
            <a:pPr algn="r">
              <a:buNone/>
            </a:pPr>
            <a:r>
              <a:rPr lang="ar-SA" dirty="0">
                <a:solidFill>
                  <a:sysClr val="windowText" lastClr="000000"/>
                </a:solidFill>
              </a:rPr>
              <a:t>   </a:t>
            </a:r>
            <a:r>
              <a:rPr lang="ar-SA" sz="4800" b="1" dirty="0">
                <a:solidFill>
                  <a:sysClr val="windowText" lastClr="000000"/>
                </a:solidFill>
                <a:effectLst>
                  <a:outerShdw blurRad="38100" dist="38100" dir="2700000" algn="tl">
                    <a:srgbClr val="000000">
                      <a:alpha val="43137"/>
                    </a:srgbClr>
                  </a:outerShdw>
                </a:effectLst>
              </a:rPr>
              <a:t>هو أبو جعفر عبد الله بن محمد بن علي ولد بالحميمة عام 101هــ ، وفي رواية أخرى عام 95 هــ .</a:t>
            </a:r>
            <a:endParaRPr lang="en-GB"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dirty="0">
                <a:solidFill>
                  <a:sysClr val="windowText" lastClr="000000"/>
                </a:solidFill>
              </a:rPr>
              <a:t> </a:t>
            </a:r>
            <a:r>
              <a:rPr lang="ar-SA" sz="4400" b="1" dirty="0">
                <a:solidFill>
                  <a:sysClr val="windowText" lastClr="000000"/>
                </a:solidFill>
                <a:effectLst>
                  <a:outerShdw blurRad="38100" dist="38100" dir="2700000" algn="tl">
                    <a:srgbClr val="000000">
                      <a:alpha val="43137"/>
                    </a:srgbClr>
                  </a:outerShdw>
                </a:effectLst>
              </a:rPr>
              <a:t>3ـ تحــدي أبــي مسلـــم الخــراساني لأمر المنصور عندما أرسل إليه يخبره بتعيينه على الشام ومصر بدلاً من إقليم خراسان .</a:t>
            </a:r>
          </a:p>
          <a:p>
            <a:pPr algn="r">
              <a:buNone/>
            </a:pPr>
            <a:r>
              <a:rPr lang="ar-SA" sz="4400" b="1" dirty="0">
                <a:solidFill>
                  <a:sysClr val="windowText" lastClr="000000"/>
                </a:solidFill>
                <a:effectLst>
                  <a:outerShdw blurRad="38100" dist="38100" dir="2700000" algn="tl">
                    <a:srgbClr val="000000">
                      <a:alpha val="43137"/>
                    </a:srgbClr>
                  </a:outerShdw>
                </a:effectLst>
              </a:rPr>
              <a:t>4 ـ قيامه بقتل سليمان بن كثير أحد شيوخ الدعوة دون استشارة البيت العباسي .</a:t>
            </a:r>
          </a:p>
          <a:p>
            <a:pPr algn="r">
              <a:buNone/>
            </a:pPr>
            <a:r>
              <a:rPr lang="ar-SA" sz="4400" b="1" dirty="0">
                <a:solidFill>
                  <a:sysClr val="windowText" lastClr="000000"/>
                </a:solidFill>
                <a:effectLst>
                  <a:outerShdw blurRad="38100" dist="38100" dir="2700000" algn="tl">
                    <a:srgbClr val="000000">
                      <a:alpha val="43137"/>
                    </a:srgbClr>
                  </a:outerShdw>
                </a:effectLst>
              </a:rPr>
              <a:t>5 ـ كتابة اسمه قبل اسم الخليفة في بعض رسائله بل وتجرؤه على خطبة إمرأة من البيت العباسي. </a:t>
            </a:r>
          </a:p>
          <a:p>
            <a:pPr algn="r">
              <a:buNone/>
            </a:pPr>
            <a:endParaRPr lang="en-GB" sz="36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sz="3600" b="1" dirty="0">
                <a:solidFill>
                  <a:sysClr val="windowText" lastClr="000000"/>
                </a:solidFill>
                <a:effectLst>
                  <a:outerShdw blurRad="38100" dist="38100" dir="2700000" algn="tl">
                    <a:srgbClr val="000000">
                      <a:alpha val="43137"/>
                    </a:srgbClr>
                  </a:outerShdw>
                </a:effectLst>
              </a:rPr>
              <a:t> </a:t>
            </a:r>
            <a:r>
              <a:rPr lang="ar-SA" sz="4400" b="1" dirty="0">
                <a:solidFill>
                  <a:sysClr val="windowText" lastClr="000000"/>
                </a:solidFill>
                <a:effectLst>
                  <a:outerShdw blurRad="38100" dist="38100" dir="2700000" algn="tl">
                    <a:srgbClr val="000000">
                      <a:alpha val="43137"/>
                    </a:srgbClr>
                  </a:outerShdw>
                </a:effectLst>
              </a:rPr>
              <a:t>6</a:t>
            </a:r>
            <a:r>
              <a:rPr lang="ar-SA" sz="5400" b="1" dirty="0">
                <a:solidFill>
                  <a:sysClr val="windowText" lastClr="000000"/>
                </a:solidFill>
                <a:effectLst>
                  <a:outerShdw blurRad="38100" dist="38100" dir="2700000" algn="tl">
                    <a:srgbClr val="000000">
                      <a:alpha val="43137"/>
                    </a:srgbClr>
                  </a:outerShdw>
                </a:effectLst>
              </a:rPr>
              <a:t>ـ ماحدث في موسم الحج عام 136هــ عندما كان المنصور أميراً للحج وفي الطريق إلى مكة كــان أبــو مسلم يتقدم على أبي جعفر المنصور وكــان مــوكبه يضاهــي موكب أبي جعفر فــــي عظمته .</a:t>
            </a:r>
            <a:endParaRPr lang="en-GB" sz="54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anim calcmode="lin" valueType="num">
                                      <p:cBhvr>
                                        <p:cTn id="8" dur="2000" fill="hold"/>
                                        <p:tgtEl>
                                          <p:spTgt spid="3">
                                            <p:bg/>
                                          </p:spTgt>
                                        </p:tgtEl>
                                        <p:attrNameLst>
                                          <p:attrName>ppt_x</p:attrName>
                                        </p:attrNameLst>
                                      </p:cBhvr>
                                      <p:tavLst>
                                        <p:tav tm="0">
                                          <p:val>
                                            <p:strVal val="#ppt_x-.1"/>
                                          </p:val>
                                        </p:tav>
                                        <p:tav tm="100000">
                                          <p:val>
                                            <p:strVal val="#ppt_x"/>
                                          </p:val>
                                        </p:tav>
                                      </p:tavLst>
                                    </p:anim>
                                    <p:anim calcmode="lin" valueType="num">
                                      <p:cBhvr>
                                        <p:cTn id="9" dur="2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6"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a:normAutofit/>
          </a:bodyPr>
          <a:lstStyle/>
          <a:p>
            <a:pPr algn="r">
              <a:buNone/>
            </a:pPr>
            <a:endParaRPr lang="en-GB" sz="4700" b="1" dirty="0">
              <a:solidFill>
                <a:sysClr val="windowText" lastClr="000000"/>
              </a:solidFill>
              <a:effectLst>
                <a:outerShdw blurRad="38100" dist="38100" dir="2700000" algn="tl">
                  <a:srgbClr val="000000">
                    <a:alpha val="43137"/>
                  </a:srgbClr>
                </a:outerShdw>
              </a:effectLst>
            </a:endParaRPr>
          </a:p>
          <a:p>
            <a:pPr algn="r">
              <a:buNone/>
            </a:pPr>
            <a:r>
              <a:rPr lang="ar-SA" sz="4800" b="1" dirty="0">
                <a:solidFill>
                  <a:sysClr val="windowText" lastClr="000000"/>
                </a:solidFill>
                <a:effectLst>
                  <a:outerShdw blurRad="38100" dist="38100" dir="2700000" algn="tl">
                    <a:srgbClr val="000000">
                      <a:alpha val="43137"/>
                    </a:srgbClr>
                  </a:outerShdw>
                </a:effectLst>
              </a:rPr>
              <a:t>7 ـ بعد وفاة السفاح لم يهتم أبو مسلم الخراساني بأبي جعفر المنصور الخليفة الجديد فأرسل إليه يعزيه في أخيه ولم يرسل إليه ليهنأه بالخلافة .</a:t>
            </a:r>
          </a:p>
          <a:p>
            <a:pPr algn="r">
              <a:buNone/>
            </a:pPr>
            <a:r>
              <a:rPr lang="ar-SA" sz="4800" b="1" dirty="0">
                <a:solidFill>
                  <a:sysClr val="windowText" lastClr="000000"/>
                </a:solidFill>
                <a:effectLst>
                  <a:outerShdw blurRad="38100" dist="38100" dir="2700000" algn="tl">
                    <a:srgbClr val="000000">
                      <a:alpha val="43137"/>
                    </a:srgbClr>
                  </a:outerShdw>
                </a:effectLst>
              </a:rPr>
              <a:t>8 ـ محاولة أبي مسلم الخراساني نقل الخلافة إلى عيسى بن موسى بدلاً من أبي جعفر المنصور .  </a:t>
            </a:r>
            <a:endParaRPr lang="en-GB" sz="48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anim calcmode="lin" valueType="num">
                                      <p:cBhvr>
                                        <p:cTn id="8" dur="2000" fill="hold"/>
                                        <p:tgtEl>
                                          <p:spTgt spid="3">
                                            <p:bg/>
                                          </p:spTgt>
                                        </p:tgtEl>
                                        <p:attrNameLst>
                                          <p:attrName>ppt_x</p:attrName>
                                        </p:attrNameLst>
                                      </p:cBhvr>
                                      <p:tavLst>
                                        <p:tav tm="0">
                                          <p:val>
                                            <p:strVal val="#ppt_x-.1"/>
                                          </p:val>
                                        </p:tav>
                                        <p:tav tm="100000">
                                          <p:val>
                                            <p:strVal val="#ppt_x"/>
                                          </p:val>
                                        </p:tav>
                                      </p:tavLst>
                                    </p:anim>
                                    <p:anim calcmode="lin" valueType="num">
                                      <p:cBhvr>
                                        <p:cTn id="9" dur="2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3"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pPr algn="r"/>
            <a:r>
              <a:rPr lang="ar-SA" sz="3600" dirty="0">
                <a:solidFill>
                  <a:sysClr val="windowText" lastClr="000000"/>
                </a:solidFill>
              </a:rPr>
              <a:t>عظمة أبي مسلم الخراساني :</a:t>
            </a:r>
            <a:endParaRPr lang="en-GB" sz="3600" dirty="0">
              <a:solidFill>
                <a:sysClr val="windowText" lastClr="000000"/>
              </a:solidFill>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dirty="0">
                <a:solidFill>
                  <a:sysClr val="windowText" lastClr="000000"/>
                </a:solidFill>
              </a:rPr>
              <a:t>         </a:t>
            </a:r>
            <a:r>
              <a:rPr lang="ar-SA" sz="5400" b="1" dirty="0">
                <a:solidFill>
                  <a:sysClr val="windowText" lastClr="000000"/>
                </a:solidFill>
                <a:effectLst>
                  <a:outerShdw blurRad="38100" dist="38100" dir="2700000" algn="tl">
                    <a:srgbClr val="000000">
                      <a:alpha val="43137"/>
                    </a:srgbClr>
                  </a:outerShdw>
                </a:effectLst>
              </a:rPr>
              <a:t>دبــر المنصــور للتخلص مـــن </a:t>
            </a:r>
          </a:p>
          <a:p>
            <a:pPr algn="r">
              <a:buNone/>
            </a:pPr>
            <a:r>
              <a:rPr lang="ar-SA" sz="5400" b="1" dirty="0">
                <a:solidFill>
                  <a:sysClr val="windowText" lastClr="000000"/>
                </a:solidFill>
                <a:effectLst>
                  <a:outerShdw blurRad="38100" dist="38100" dir="2700000" algn="tl">
                    <a:srgbClr val="000000">
                      <a:alpha val="43137"/>
                    </a:srgbClr>
                  </a:outerShdw>
                </a:effectLst>
              </a:rPr>
              <a:t>أبي مسلم الخراساني ، وكان إرسال المنصور لأبي مسلم لقتال عبد الله بن علي حركة بارعة !</a:t>
            </a:r>
            <a:endParaRPr lang="en-GB" dirty="0">
              <a:solidFill>
                <a:sysClr val="windowText" lastClr="000000"/>
              </a:solidFill>
            </a:endParaRPr>
          </a:p>
        </p:txBody>
      </p:sp>
      <p:pic>
        <p:nvPicPr>
          <p:cNvPr id="4" name="Picture 3" descr="images (1).png">
            <a:extLst>
              <a:ext uri="{FF2B5EF4-FFF2-40B4-BE49-F238E27FC236}">
                <a16:creationId xmlns:a16="http://schemas.microsoft.com/office/drawing/2014/main" id="{50A732EF-5AF7-43E1-9428-14A54020FFF1}"/>
              </a:ext>
            </a:extLst>
          </p:cNvPr>
          <p:cNvPicPr>
            <a:picLocks noChangeAspect="1"/>
          </p:cNvPicPr>
          <p:nvPr/>
        </p:nvPicPr>
        <p:blipFill>
          <a:blip r:embed="rId2"/>
          <a:stretch>
            <a:fillRect/>
          </a:stretch>
        </p:blipFill>
        <p:spPr>
          <a:xfrm rot="20642499">
            <a:off x="686199" y="4993488"/>
            <a:ext cx="3791255" cy="1219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pPr algn="r"/>
            <a:r>
              <a:rPr lang="ar-SA" sz="3600" dirty="0">
                <a:solidFill>
                  <a:sysClr val="windowText" lastClr="000000"/>
                </a:solidFill>
              </a:rPr>
              <a:t>عظمة أبي مسلم الخراساني :</a:t>
            </a:r>
            <a:endParaRPr lang="en-GB" sz="3600" dirty="0">
              <a:solidFill>
                <a:sysClr val="windowText" lastClr="000000"/>
              </a:solidFill>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dirty="0">
                <a:solidFill>
                  <a:sysClr val="windowText" lastClr="000000"/>
                </a:solidFill>
              </a:rPr>
              <a:t>         </a:t>
            </a:r>
            <a:r>
              <a:rPr lang="ar-SA" sz="5400" b="1" dirty="0">
                <a:solidFill>
                  <a:sysClr val="windowText" lastClr="000000"/>
                </a:solidFill>
                <a:effectLst>
                  <a:outerShdw blurRad="38100" dist="38100" dir="2700000" algn="tl">
                    <a:srgbClr val="000000">
                      <a:alpha val="43137"/>
                    </a:srgbClr>
                  </a:outerShdw>
                </a:effectLst>
              </a:rPr>
              <a:t>دبــر المنصــور للتخلص مـــن </a:t>
            </a:r>
          </a:p>
          <a:p>
            <a:pPr algn="r">
              <a:buNone/>
            </a:pPr>
            <a:r>
              <a:rPr lang="ar-SA" sz="5400" b="1" dirty="0">
                <a:solidFill>
                  <a:sysClr val="windowText" lastClr="000000"/>
                </a:solidFill>
                <a:effectLst>
                  <a:outerShdw blurRad="38100" dist="38100" dir="2700000" algn="tl">
                    <a:srgbClr val="000000">
                      <a:alpha val="43137"/>
                    </a:srgbClr>
                  </a:outerShdw>
                </a:effectLst>
              </a:rPr>
              <a:t>أبي مسلم الخراساني ؛ حيث أرسل إليــــه ليقــابلــه فــحضر أبـومسلم الخـراساني فأمــر المنصور رجاله فقضوا على أبي مسلم الخراساني وقتلوه .</a:t>
            </a:r>
            <a:r>
              <a:rPr lang="ar-SA" dirty="0">
                <a:solidFill>
                  <a:sysClr val="windowText" lastClr="000000"/>
                </a:solidFill>
              </a:rPr>
              <a:t> </a:t>
            </a:r>
            <a:endParaRPr lang="en-GB" dirty="0">
              <a:solidFill>
                <a:sysClr val="windowText" lastClr="000000"/>
              </a:solidFill>
            </a:endParaRPr>
          </a:p>
        </p:txBody>
      </p:sp>
    </p:spTree>
    <p:extLst>
      <p:ext uri="{BB962C8B-B14F-4D97-AF65-F5344CB8AC3E}">
        <p14:creationId xmlns:p14="http://schemas.microsoft.com/office/powerpoint/2010/main" val="1052177703"/>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r>
              <a:rPr lang="ar-SA" dirty="0">
                <a:solidFill>
                  <a:sysClr val="windowText" lastClr="000000"/>
                </a:solidFill>
                <a:effectLst>
                  <a:outerShdw blurRad="38100" dist="38100" dir="2700000" algn="tl">
                    <a:srgbClr val="000000">
                      <a:alpha val="43137"/>
                    </a:srgbClr>
                  </a:outerShdw>
                </a:effectLst>
              </a:rPr>
              <a:t>3 ـ مشكلة العلويين</a:t>
            </a:r>
            <a:endParaRPr lang="en-GB" dirty="0">
              <a:solidFill>
                <a:sysClr val="windowText" lastClr="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sz="4800" b="1" dirty="0">
                <a:solidFill>
                  <a:sysClr val="windowText" lastClr="000000"/>
                </a:solidFill>
                <a:effectLst>
                  <a:outerShdw blurRad="38100" dist="38100" dir="2700000" algn="tl">
                    <a:srgbClr val="000000">
                      <a:alpha val="43137"/>
                    </a:srgbClr>
                  </a:outerShdw>
                </a:effectLst>
              </a:rPr>
              <a:t>      في عهد المنصور أخذ العلويون يناوئون العباسيين وينابذونهم العداء لأنهــم خـدعوهم واستأثروا بالخلافة دونهم. </a:t>
            </a:r>
            <a:endParaRPr lang="en-GB" sz="48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3000" fill="hold"/>
                                        <p:tgtEl>
                                          <p:spTgt spid="3">
                                            <p:bg/>
                                          </p:spTgt>
                                        </p:tgtEl>
                                        <p:attrNameLst>
                                          <p:attrName>ppt_w</p:attrName>
                                        </p:attrNameLst>
                                      </p:cBhvr>
                                      <p:tavLst>
                                        <p:tav tm="0">
                                          <p:val>
                                            <p:fltVal val="0"/>
                                          </p:val>
                                        </p:tav>
                                        <p:tav tm="100000">
                                          <p:val>
                                            <p:strVal val="#ppt_w"/>
                                          </p:val>
                                        </p:tav>
                                      </p:tavLst>
                                    </p:anim>
                                    <p:anim calcmode="lin" valueType="num">
                                      <p:cBhvr>
                                        <p:cTn id="8" dur="3000" fill="hold"/>
                                        <p:tgtEl>
                                          <p:spTgt spid="3">
                                            <p:bg/>
                                          </p:spTgt>
                                        </p:tgtEl>
                                        <p:attrNameLst>
                                          <p:attrName>ppt_h</p:attrName>
                                        </p:attrNameLst>
                                      </p:cBhvr>
                                      <p:tavLst>
                                        <p:tav tm="0">
                                          <p:val>
                                            <p:fltVal val="0"/>
                                          </p:val>
                                        </p:tav>
                                        <p:tav tm="100000">
                                          <p:val>
                                            <p:strVal val="#ppt_h"/>
                                          </p:val>
                                        </p:tav>
                                      </p:tavLst>
                                    </p:anim>
                                    <p:anim calcmode="lin" valueType="num">
                                      <p:cBhvr>
                                        <p:cTn id="9" dur="3000" fill="hold"/>
                                        <p:tgtEl>
                                          <p:spTgt spid="3">
                                            <p:bg/>
                                          </p:spTgt>
                                        </p:tgtEl>
                                        <p:attrNameLst>
                                          <p:attrName>style.rotation</p:attrName>
                                        </p:attrNameLst>
                                      </p:cBhvr>
                                      <p:tavLst>
                                        <p:tav tm="0">
                                          <p:val>
                                            <p:fltVal val="90"/>
                                          </p:val>
                                        </p:tav>
                                        <p:tav tm="100000">
                                          <p:val>
                                            <p:fltVal val="0"/>
                                          </p:val>
                                        </p:tav>
                                      </p:tavLst>
                                    </p:anim>
                                    <p:animEffect transition="in" filter="fade">
                                      <p:cBhvr>
                                        <p:cTn id="10" dur="3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3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dk1"/>
          </a:lnRef>
          <a:fillRef idx="1">
            <a:schemeClr val="lt1"/>
          </a:fillRef>
          <a:effectRef idx="0">
            <a:schemeClr val="dk1"/>
          </a:effectRef>
          <a:fontRef idx="minor">
            <a:schemeClr val="dk1"/>
          </a:fontRef>
        </p:style>
        <p:txBody>
          <a:bodyPr>
            <a:noAutofit/>
          </a:bodyPr>
          <a:lstStyle/>
          <a:p>
            <a:r>
              <a:rPr lang="ar-SA" sz="6000" dirty="0">
                <a:solidFill>
                  <a:sysClr val="windowText" lastClr="000000"/>
                </a:solidFill>
                <a:latin typeface="Arial" pitchFamily="34" charset="0"/>
                <a:cs typeface="Arial" pitchFamily="34" charset="0"/>
              </a:rPr>
              <a:t>مشكلة العلويين</a:t>
            </a:r>
            <a:endParaRPr lang="en-GB" sz="6000" dirty="0">
              <a:solidFill>
                <a:sysClr val="windowText" lastClr="000000"/>
              </a:solidFill>
              <a:latin typeface="Arial" pitchFamily="34" charset="0"/>
              <a:cs typeface="Arial" pitchFamily="34" charset="0"/>
            </a:endParaRPr>
          </a:p>
        </p:txBody>
      </p:sp>
      <p:sp>
        <p:nvSpPr>
          <p:cNvPr id="3" name="Content Placeholder 2"/>
          <p:cNvSpPr>
            <a:spLocks noGrp="1"/>
          </p:cNvSpPr>
          <p:nvPr>
            <p:ph idx="1"/>
          </p:nvPr>
        </p:nvSpPr>
        <p:spPr>
          <a:xfrm>
            <a:off x="0" y="1219200"/>
            <a:ext cx="9144000" cy="56388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sz="4000" b="1" dirty="0">
                <a:solidFill>
                  <a:sysClr val="windowText" lastClr="000000"/>
                </a:solidFill>
                <a:effectLst>
                  <a:outerShdw blurRad="38100" dist="38100" dir="2700000" algn="tl">
                    <a:srgbClr val="000000">
                      <a:alpha val="43137"/>
                    </a:srgbClr>
                  </a:outerShdw>
                </a:effectLst>
              </a:rPr>
              <a:t>        أ ـ حركة محمد بن عبد الله بن الحسن بن الحسن بن علي بن أبي طالب المعروف بالنفس الزكية والملقب بالمهدي : </a:t>
            </a:r>
          </a:p>
          <a:p>
            <a:pPr algn="r">
              <a:buNone/>
            </a:pPr>
            <a:r>
              <a:rPr lang="ar-SA" sz="4000" b="1" dirty="0">
                <a:solidFill>
                  <a:sysClr val="windowText" lastClr="000000"/>
                </a:solidFill>
                <a:effectLst>
                  <a:outerShdw blurRad="38100" dist="38100" dir="2700000" algn="tl">
                    <a:srgbClr val="000000">
                      <a:alpha val="43137"/>
                    </a:srgbClr>
                  </a:outerShdw>
                </a:effectLst>
              </a:rPr>
              <a:t>سير المنصور جيشاً بقيادة عيسى بن موسى ولي عهده وحميد بن قحطبة اشتبك مع أنصار النفس الزكية بالقرب من المدينة المنورة فدارت الدائرة على بني الحسن وقتل ابن قحطبة محمد النفس الزكية في رمضان عام 145 هـــــ . </a:t>
            </a:r>
          </a:p>
        </p:txBody>
      </p:sp>
    </p:spTree>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pPr algn="r"/>
            <a:r>
              <a:rPr lang="ar-SA" dirty="0">
                <a:solidFill>
                  <a:sysClr val="windowText" lastClr="000000"/>
                </a:solidFill>
                <a:latin typeface="Arial" pitchFamily="34" charset="0"/>
                <a:cs typeface="Arial" pitchFamily="34" charset="0"/>
              </a:rPr>
              <a:t>مشكلة العلويين :</a:t>
            </a:r>
            <a:endParaRPr lang="en-GB" dirty="0">
              <a:solidFill>
                <a:sysClr val="windowText" lastClr="000000"/>
              </a:solidFill>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lstStyle/>
          <a:p>
            <a:pPr algn="r">
              <a:buNone/>
            </a:pPr>
            <a:r>
              <a:rPr lang="ar-SA" b="1" dirty="0">
                <a:solidFill>
                  <a:sysClr val="windowText" lastClr="000000"/>
                </a:solidFill>
                <a:effectLst>
                  <a:outerShdw blurRad="38100" dist="38100" dir="2700000" algn="tl">
                    <a:srgbClr val="000000">
                      <a:alpha val="43137"/>
                    </a:srgbClr>
                  </a:outerShdw>
                </a:effectLst>
              </a:rPr>
              <a:t>      </a:t>
            </a:r>
            <a:r>
              <a:rPr lang="ar-SA" sz="4000" b="1" dirty="0">
                <a:solidFill>
                  <a:sysClr val="windowText" lastClr="000000"/>
                </a:solidFill>
                <a:effectLst>
                  <a:outerShdw blurRad="38100" dist="38100" dir="2700000" algn="tl">
                    <a:srgbClr val="000000">
                      <a:alpha val="43137"/>
                    </a:srgbClr>
                  </a:outerShdw>
                </a:effectLst>
              </a:rPr>
              <a:t>ب ـ حركة إبراهيم بن عبد الله بن الحسن بن الحسن بن علي بن أبي طالب : </a:t>
            </a:r>
          </a:p>
          <a:p>
            <a:pPr algn="r">
              <a:buNone/>
            </a:pPr>
            <a:r>
              <a:rPr lang="ar-SA" sz="4000" b="1" dirty="0">
                <a:solidFill>
                  <a:sysClr val="windowText" lastClr="000000"/>
                </a:solidFill>
                <a:effectLst>
                  <a:outerShdw blurRad="38100" dist="38100" dir="2700000" algn="tl">
                    <a:srgbClr val="000000">
                      <a:alpha val="43137"/>
                    </a:srgbClr>
                  </a:outerShdw>
                </a:effectLst>
              </a:rPr>
              <a:t>       أعلن إبراهيم الثورة في البصرة واستولى عليها ،  فــأرسل المنصــور إليـه جيشـاً بقيادة عيسى بن موسى الذي اشتبك مع جيش إبراهيم العلوي فانهزم العلوي وقتل في ذي القعدة عام 145 هــــــ .</a:t>
            </a:r>
            <a:r>
              <a:rPr lang="ar-SA" b="1" dirty="0">
                <a:solidFill>
                  <a:sysClr val="windowText" lastClr="000000"/>
                </a:solidFill>
                <a:effectLst>
                  <a:outerShdw blurRad="38100" dist="38100" dir="2700000" algn="tl">
                    <a:srgbClr val="000000">
                      <a:alpha val="43137"/>
                    </a:srgbClr>
                  </a:outerShdw>
                </a:effectLst>
              </a:rPr>
              <a:t> </a:t>
            </a:r>
            <a:endParaRPr lang="en-GB" dirty="0">
              <a:solidFill>
                <a:sysClr val="windowText" lastClr="000000"/>
              </a:solidFill>
            </a:endParaRPr>
          </a:p>
        </p:txBody>
      </p:sp>
    </p:spTree>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r"/>
            <a:r>
              <a:rPr lang="ar-SA" sz="4000" dirty="0">
                <a:solidFill>
                  <a:sysClr val="windowText" lastClr="000000"/>
                </a:solidFill>
                <a:effectLst>
                  <a:outerShdw blurRad="38100" dist="38100" dir="2700000" algn="tl">
                    <a:srgbClr val="000000">
                      <a:alpha val="43137"/>
                    </a:srgbClr>
                  </a:outerShdw>
                </a:effectLst>
                <a:latin typeface="Arial" pitchFamily="34" charset="0"/>
                <a:cs typeface="Arial" pitchFamily="34" charset="0"/>
              </a:rPr>
              <a:t>أبو جعفر المنصور :</a:t>
            </a:r>
            <a:endParaRPr lang="en-GB" dirty="0">
              <a:solidFill>
                <a:sysClr val="windowText" lastClr="000000"/>
              </a:solidFill>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r">
              <a:buNone/>
            </a:pPr>
            <a:r>
              <a:rPr lang="ar-SA" sz="3600" b="1" dirty="0">
                <a:solidFill>
                  <a:sysClr val="windowText" lastClr="000000"/>
                </a:solidFill>
                <a:effectLst>
                  <a:outerShdw blurRad="38100" dist="38100" dir="2700000" algn="tl">
                    <a:srgbClr val="000000">
                      <a:alpha val="43137"/>
                    </a:srgbClr>
                  </a:outerShdw>
                </a:effectLst>
              </a:rPr>
              <a:t>الصعوبات التي واجهت الخليفة أبا جعفر المنصور:</a:t>
            </a:r>
          </a:p>
          <a:p>
            <a:pPr algn="r">
              <a:buNone/>
            </a:pPr>
            <a:r>
              <a:rPr lang="ar-SA" sz="5400" b="1" dirty="0">
                <a:solidFill>
                  <a:sysClr val="windowText" lastClr="000000"/>
                </a:solidFill>
                <a:effectLst>
                  <a:outerShdw blurRad="38100" dist="38100" dir="2700000" algn="tl">
                    <a:srgbClr val="000000">
                      <a:alpha val="43137"/>
                    </a:srgbClr>
                  </a:outerShdw>
                </a:effectLst>
              </a:rPr>
              <a:t>4 ــ حركة الراوندية.</a:t>
            </a:r>
          </a:p>
          <a:p>
            <a:pPr algn="r">
              <a:buNone/>
            </a:pPr>
            <a:r>
              <a:rPr lang="ar-SA" sz="5400" b="1" dirty="0">
                <a:solidFill>
                  <a:sysClr val="windowText" lastClr="000000"/>
                </a:solidFill>
                <a:effectLst>
                  <a:outerShdw blurRad="38100" dist="38100" dir="2700000" algn="tl">
                    <a:srgbClr val="000000">
                      <a:alpha val="43137"/>
                    </a:srgbClr>
                  </a:outerShdw>
                </a:effectLst>
              </a:rPr>
              <a:t>5ــ حركة سنباذ.</a:t>
            </a:r>
          </a:p>
          <a:p>
            <a:pPr algn="r">
              <a:buNone/>
            </a:pPr>
            <a:r>
              <a:rPr lang="ar-SA" sz="5400" b="1" dirty="0">
                <a:solidFill>
                  <a:sysClr val="windowText" lastClr="000000"/>
                </a:solidFill>
                <a:effectLst>
                  <a:outerShdw blurRad="38100" dist="38100" dir="2700000" algn="tl">
                    <a:srgbClr val="000000">
                      <a:alpha val="43137"/>
                    </a:srgbClr>
                  </a:outerShdw>
                </a:effectLst>
              </a:rPr>
              <a:t>6 ــ حركة أستاذ سيس.  </a:t>
            </a:r>
          </a:p>
          <a:p>
            <a:pPr algn="r">
              <a:buNone/>
            </a:pPr>
            <a:r>
              <a:rPr lang="en-GB" sz="3600" b="1" dirty="0">
                <a:solidFill>
                  <a:sysClr val="windowText" lastClr="000000"/>
                </a:solidFill>
                <a:effectLst>
                  <a:outerShdw blurRad="38100" dist="38100" dir="2700000" algn="tl">
                    <a:srgbClr val="000000">
                      <a:alpha val="43137"/>
                    </a:srgbClr>
                  </a:outerShdw>
                </a:effectLst>
              </a:rPr>
              <a:t>  </a:t>
            </a:r>
            <a:r>
              <a:rPr lang="ar-SA" sz="3600" b="1" dirty="0">
                <a:solidFill>
                  <a:sysClr val="windowText" lastClr="000000"/>
                </a:solidFill>
                <a:effectLst>
                  <a:outerShdw blurRad="38100" dist="38100" dir="2700000" algn="tl">
                    <a:srgbClr val="000000">
                      <a:alpha val="43137"/>
                    </a:srgbClr>
                  </a:outerShdw>
                </a:effectLst>
              </a:rPr>
              <a:t>   </a:t>
            </a:r>
            <a:endParaRPr lang="en-GB" sz="3600" b="1" dirty="0">
              <a:solidFill>
                <a:sysClr val="windowText" lastClr="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960606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ar-SA" dirty="0">
                <a:solidFill>
                  <a:sysClr val="windowText" lastClr="000000"/>
                </a:solidFill>
              </a:rPr>
              <a:t>النظام الإداري للدولة العباسية في عهد أبي جعفر المنصور </a:t>
            </a:r>
            <a:endParaRPr lang="en-GB" dirty="0">
              <a:solidFill>
                <a:sysClr val="windowText" lastClr="000000"/>
              </a:solidFill>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lstStyle/>
          <a:p>
            <a:pPr algn="r">
              <a:buNone/>
            </a:pPr>
            <a:r>
              <a:rPr lang="ar-SA" sz="4000" b="1" dirty="0">
                <a:solidFill>
                  <a:sysClr val="windowText" lastClr="000000"/>
                </a:solidFill>
                <a:effectLst>
                  <a:outerShdw blurRad="38100" dist="38100" dir="2700000" algn="tl">
                    <a:srgbClr val="000000">
                      <a:alpha val="43137"/>
                    </a:srgbClr>
                  </a:outerShdw>
                </a:effectLst>
              </a:rPr>
              <a:t> 1 ـ الوالي : </a:t>
            </a:r>
          </a:p>
          <a:p>
            <a:pPr algn="r">
              <a:buNone/>
            </a:pPr>
            <a:r>
              <a:rPr lang="ar-SA" sz="4000" b="1" dirty="0">
                <a:solidFill>
                  <a:sysClr val="windowText" lastClr="000000"/>
                </a:solidFill>
                <a:effectLst>
                  <a:outerShdw blurRad="38100" dist="38100" dir="2700000" algn="tl">
                    <a:srgbClr val="000000">
                      <a:alpha val="43137"/>
                    </a:srgbClr>
                  </a:outerShdw>
                </a:effectLst>
              </a:rPr>
              <a:t>        كان بكل ولاية وال يعين من قبل الخليفة فـأبي مسلـم الخـراسانـي كـان والياً علـى إقليم خراسان .</a:t>
            </a:r>
            <a:r>
              <a:rPr lang="ar-SA" dirty="0">
                <a:solidFill>
                  <a:sysClr val="windowText" lastClr="000000"/>
                </a:solidFill>
              </a:rPr>
              <a:t> </a:t>
            </a:r>
            <a:endParaRPr lang="en-GB" dirty="0">
              <a:solidFill>
                <a:sysClr val="windowText" lastClr="000000"/>
              </a:solidFill>
            </a:endParaRPr>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r"/>
            <a:r>
              <a:rPr lang="ar-SA" sz="5400" dirty="0">
                <a:solidFill>
                  <a:sysClr val="windowText" lastClr="000000"/>
                </a:solidFill>
                <a:effectLst>
                  <a:outerShdw blurRad="38100" dist="38100" dir="2700000" algn="tl">
                    <a:srgbClr val="000000">
                      <a:alpha val="43137"/>
                    </a:srgbClr>
                  </a:outerShdw>
                </a:effectLst>
                <a:latin typeface="Arial" pitchFamily="34" charset="0"/>
                <a:cs typeface="Arial" pitchFamily="34" charset="0"/>
              </a:rPr>
              <a:t>أبو جعفر المنصور :</a:t>
            </a:r>
            <a:endParaRPr lang="en-GB" sz="5400" dirty="0">
              <a:solidFill>
                <a:sysClr val="windowText" lastClr="0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pPr algn="r">
              <a:buNone/>
            </a:pPr>
            <a:r>
              <a:rPr lang="ar-SA" sz="4400" b="1" dirty="0">
                <a:solidFill>
                  <a:sysClr val="windowText" lastClr="000000"/>
                </a:solidFill>
                <a:effectLst>
                  <a:outerShdw blurRad="38100" dist="38100" dir="2700000" algn="tl">
                    <a:srgbClr val="000000">
                      <a:alpha val="43137"/>
                    </a:srgbClr>
                  </a:outerShdw>
                </a:effectLst>
              </a:rPr>
              <a:t>    في عام 136 هــ عقــد أبو العباس السفاح ولايــة الــعهــد لأخيـه أبــي جعفر  ثـم توفـــي السفاح وكان أبو جعفر وقتئذ بالحجاز ، فـأخذ البيعة له ابن أخيه عيسى بن موسى بن محمد بــن علــي العباســي وكتب إليه يخـبره بـوفاة السفاح والبيعة له ، فلقيه الرسول وهو عائد في الطريق من مكة </a:t>
            </a:r>
            <a:r>
              <a:rPr lang="ar-SA" sz="4300" b="1" dirty="0">
                <a:solidFill>
                  <a:sysClr val="windowText" lastClr="000000"/>
                </a:solidFill>
                <a:effectLst>
                  <a:outerShdw blurRad="38100" dist="38100" dir="2700000" algn="tl">
                    <a:srgbClr val="000000">
                      <a:alpha val="43137"/>
                    </a:srgbClr>
                  </a:outerShdw>
                </a:effectLst>
              </a:rPr>
              <a:t>. </a:t>
            </a:r>
            <a:r>
              <a:rPr lang="ar-SA" dirty="0">
                <a:solidFill>
                  <a:sysClr val="windowText" lastClr="000000"/>
                </a:solidFill>
              </a:rPr>
              <a:t> </a:t>
            </a:r>
            <a:endParaRPr lang="en-GB" dirty="0">
              <a:solidFill>
                <a:sysClr val="windowText" lastClr="000000"/>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20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200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a:lstStyle/>
          <a:p>
            <a:pPr algn="r">
              <a:buNone/>
            </a:pPr>
            <a:r>
              <a:rPr lang="ar-SA" b="1" dirty="0">
                <a:solidFill>
                  <a:sysClr val="windowText" lastClr="000000"/>
                </a:solidFill>
              </a:rPr>
              <a:t>    </a:t>
            </a:r>
            <a:r>
              <a:rPr lang="ar-SA" sz="4000" b="1" dirty="0">
                <a:solidFill>
                  <a:sysClr val="windowText" lastClr="000000"/>
                </a:solidFill>
                <a:effectLst>
                  <a:outerShdw blurRad="38100" dist="38100" dir="2700000" algn="tl">
                    <a:srgbClr val="000000">
                      <a:alpha val="43137"/>
                    </a:srgbClr>
                  </a:outerShdw>
                </a:effectLst>
              </a:rPr>
              <a:t>2ــ الوزيـــر : </a:t>
            </a:r>
          </a:p>
          <a:p>
            <a:pPr algn="r">
              <a:buNone/>
            </a:pPr>
            <a:r>
              <a:rPr lang="ar-SA" sz="4000" b="1" dirty="0">
                <a:solidFill>
                  <a:sysClr val="windowText" lastClr="000000"/>
                </a:solidFill>
                <a:effectLst>
                  <a:outerShdw blurRad="38100" dist="38100" dir="2700000" algn="tl">
                    <a:srgbClr val="000000">
                      <a:alpha val="43137"/>
                    </a:srgbClr>
                  </a:outerShdw>
                </a:effectLst>
              </a:rPr>
              <a:t>     كان من أعوان الخليفة العباسي الوزير </a:t>
            </a:r>
          </a:p>
          <a:p>
            <a:pPr algn="r">
              <a:buNone/>
            </a:pPr>
            <a:r>
              <a:rPr lang="ar-SA" sz="4000" b="1" dirty="0">
                <a:solidFill>
                  <a:sysClr val="windowText" lastClr="000000"/>
                </a:solidFill>
                <a:effectLst>
                  <a:outerShdw blurRad="38100" dist="38100" dir="2700000" algn="tl">
                    <a:srgbClr val="000000">
                      <a:alpha val="43137"/>
                    </a:srgbClr>
                  </a:outerShdw>
                </a:effectLst>
              </a:rPr>
              <a:t>فكان أول من لقب به في عصر بني العباس </a:t>
            </a:r>
          </a:p>
          <a:p>
            <a:pPr algn="r">
              <a:buNone/>
            </a:pPr>
            <a:r>
              <a:rPr lang="ar-SA" sz="4000" b="1" dirty="0">
                <a:solidFill>
                  <a:sysClr val="windowText" lastClr="000000"/>
                </a:solidFill>
                <a:effectLst>
                  <a:outerShdw blurRad="38100" dist="38100" dir="2700000" algn="tl">
                    <a:srgbClr val="000000">
                      <a:alpha val="43137"/>
                    </a:srgbClr>
                  </a:outerShdw>
                </a:effectLst>
              </a:rPr>
              <a:t>أبي سلمة الخلال الذي لقب بوزير آل محمد.  </a:t>
            </a:r>
            <a:endParaRPr lang="en-GB" sz="40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a:lstStyle/>
          <a:p>
            <a:pPr algn="r">
              <a:buNone/>
            </a:pPr>
            <a:r>
              <a:rPr lang="ar-SA" b="1" dirty="0">
                <a:solidFill>
                  <a:sysClr val="windowText" lastClr="000000"/>
                </a:solidFill>
              </a:rPr>
              <a:t> </a:t>
            </a:r>
            <a:r>
              <a:rPr lang="ar-SA" sz="4000" b="1" dirty="0">
                <a:solidFill>
                  <a:sysClr val="windowText" lastClr="000000"/>
                </a:solidFill>
                <a:effectLst>
                  <a:outerShdw blurRad="38100" dist="38100" dir="2700000" algn="tl">
                    <a:srgbClr val="000000">
                      <a:alpha val="43137"/>
                    </a:srgbClr>
                  </a:outerShdw>
                </a:effectLst>
              </a:rPr>
              <a:t>3ــ الحاجب : </a:t>
            </a:r>
          </a:p>
          <a:p>
            <a:pPr algn="r">
              <a:buNone/>
            </a:pPr>
            <a:r>
              <a:rPr lang="ar-SA" sz="4000" b="1" dirty="0">
                <a:solidFill>
                  <a:sysClr val="windowText" lastClr="000000"/>
                </a:solidFill>
                <a:effectLst>
                  <a:outerShdw blurRad="38100" dist="38100" dir="2700000" algn="tl">
                    <a:srgbClr val="000000">
                      <a:alpha val="43137"/>
                    </a:srgbClr>
                  </a:outerShdw>
                </a:effectLst>
              </a:rPr>
              <a:t>     كان الحاجب من كبار موظفي الدولة العباسية فكان لا يمثل أحد بين يدي الخليفة إلا بإذنه .</a:t>
            </a:r>
          </a:p>
          <a:p>
            <a:pPr algn="r">
              <a:buNone/>
            </a:pPr>
            <a:r>
              <a:rPr lang="ar-SA" sz="4000" b="1" dirty="0">
                <a:solidFill>
                  <a:sysClr val="windowText" lastClr="000000"/>
                </a:solidFill>
                <a:effectLst>
                  <a:outerShdw blurRad="38100" dist="38100" dir="2700000" algn="tl">
                    <a:srgbClr val="000000">
                      <a:alpha val="43137"/>
                    </a:srgbClr>
                  </a:outerShdw>
                </a:effectLst>
              </a:rPr>
              <a:t> 4ــ الكاتب  : </a:t>
            </a:r>
          </a:p>
          <a:p>
            <a:pPr algn="r">
              <a:buNone/>
            </a:pPr>
            <a:r>
              <a:rPr lang="ar-SA" sz="4000" b="1" dirty="0">
                <a:solidFill>
                  <a:sysClr val="windowText" lastClr="000000"/>
                </a:solidFill>
                <a:effectLst>
                  <a:outerShdw blurRad="38100" dist="38100" dir="2700000" algn="tl">
                    <a:srgbClr val="000000">
                      <a:alpha val="43137"/>
                    </a:srgbClr>
                  </a:outerShdw>
                </a:effectLst>
              </a:rPr>
              <a:t>   كان هو الذي يتولى مخاطبة من بعد عن عاصمة الخلافة .</a:t>
            </a:r>
          </a:p>
          <a:p>
            <a:pPr algn="r">
              <a:buNone/>
            </a:pPr>
            <a:r>
              <a:rPr lang="ar-SA" sz="4000" b="1" dirty="0">
                <a:solidFill>
                  <a:sysClr val="windowText" lastClr="000000"/>
                </a:solidFill>
                <a:effectLst>
                  <a:outerShdw blurRad="38100" dist="38100" dir="2700000" algn="tl">
                    <a:srgbClr val="000000">
                      <a:alpha val="43137"/>
                    </a:srgbClr>
                  </a:outerShdw>
                </a:effectLst>
              </a:rPr>
              <a:t>      </a:t>
            </a:r>
            <a:endParaRPr lang="en-GB" sz="4000" b="1" dirty="0">
              <a:solidFill>
                <a:sysClr val="windowText" lastClr="000000"/>
              </a:solidFill>
            </a:endParaRPr>
          </a:p>
        </p:txBody>
      </p:sp>
    </p:spTree>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sz="4000" b="1" dirty="0">
                <a:solidFill>
                  <a:sysClr val="windowText" lastClr="000000"/>
                </a:solidFill>
                <a:effectLst>
                  <a:outerShdw blurRad="38100" dist="38100" dir="2700000" algn="tl">
                    <a:srgbClr val="000000">
                      <a:alpha val="43137"/>
                    </a:srgbClr>
                  </a:outerShdw>
                </a:effectLst>
              </a:rPr>
              <a:t>  5 ـ صاحب الشرطة : </a:t>
            </a:r>
          </a:p>
          <a:p>
            <a:pPr algn="r">
              <a:buNone/>
            </a:pPr>
            <a:r>
              <a:rPr lang="ar-SA" sz="4000" b="1" dirty="0">
                <a:solidFill>
                  <a:sysClr val="windowText" lastClr="000000"/>
                </a:solidFill>
                <a:effectLst>
                  <a:outerShdw blurRad="38100" dist="38100" dir="2700000" algn="tl">
                    <a:srgbClr val="000000">
                      <a:alpha val="43137"/>
                    </a:srgbClr>
                  </a:outerShdw>
                </a:effectLst>
              </a:rPr>
              <a:t>     هو المحافظ على الأمن في البلاد وكان يتم اختياره من بين الأمناء الأشداء .</a:t>
            </a:r>
          </a:p>
          <a:p>
            <a:pPr algn="r">
              <a:buNone/>
            </a:pPr>
            <a:r>
              <a:rPr lang="ar-SA" sz="4000" b="1" dirty="0">
                <a:solidFill>
                  <a:sysClr val="windowText" lastClr="000000"/>
                </a:solidFill>
                <a:effectLst>
                  <a:outerShdw blurRad="38100" dist="38100" dir="2700000" algn="tl">
                    <a:srgbClr val="000000">
                      <a:alpha val="43137"/>
                    </a:srgbClr>
                  </a:outerShdw>
                </a:effectLst>
              </a:rPr>
              <a:t>  6 ـ القاضي :</a:t>
            </a:r>
          </a:p>
          <a:p>
            <a:pPr algn="r">
              <a:buNone/>
            </a:pPr>
            <a:r>
              <a:rPr lang="ar-SA" sz="4000" b="1" dirty="0">
                <a:solidFill>
                  <a:sysClr val="windowText" lastClr="000000"/>
                </a:solidFill>
                <a:effectLst>
                  <a:outerShdw blurRad="38100" dist="38100" dir="2700000" algn="tl">
                    <a:srgbClr val="000000">
                      <a:alpha val="43137"/>
                    </a:srgbClr>
                  </a:outerShdw>
                </a:effectLst>
              </a:rPr>
              <a:t>     كان ينظر في قضايا مدينة المنصور وحدها فلما أنشيء منصب قاضي القضاة أصبح له الإشراف على قضاء جميع المدن .</a:t>
            </a:r>
            <a:endParaRPr lang="en-GB" sz="40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pPr algn="r"/>
            <a:r>
              <a:rPr lang="ar-SA" sz="4400" dirty="0">
                <a:solidFill>
                  <a:sysClr val="windowText" lastClr="000000"/>
                </a:solidFill>
                <a:effectLst>
                  <a:outerShdw blurRad="38100" dist="38100" dir="2700000" algn="tl">
                    <a:srgbClr val="000000">
                      <a:alpha val="43137"/>
                    </a:srgbClr>
                  </a:outerShdw>
                </a:effectLst>
                <a:latin typeface="Arial" pitchFamily="34" charset="0"/>
                <a:cs typeface="Arial" pitchFamily="34" charset="0"/>
              </a:rPr>
              <a:t> 7ـ الجيش : </a:t>
            </a:r>
            <a:endParaRPr lang="en-GB" dirty="0">
              <a:solidFill>
                <a:sysClr val="windowText" lastClr="000000"/>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lstStyle/>
          <a:p>
            <a:pPr algn="r">
              <a:buNone/>
            </a:pPr>
            <a:r>
              <a:rPr lang="ar-SA" dirty="0">
                <a:solidFill>
                  <a:sysClr val="windowText" lastClr="000000"/>
                </a:solidFill>
              </a:rPr>
              <a:t>      </a:t>
            </a:r>
            <a:r>
              <a:rPr lang="ar-SA" sz="4000" b="1" dirty="0">
                <a:solidFill>
                  <a:sysClr val="windowText" lastClr="000000"/>
                </a:solidFill>
                <a:effectLst>
                  <a:outerShdw blurRad="38100" dist="38100" dir="2700000" algn="tl">
                    <a:srgbClr val="000000">
                      <a:alpha val="43137"/>
                    </a:srgbClr>
                  </a:outerShdw>
                </a:effectLst>
              </a:rPr>
              <a:t>كان الجيش في عصر المنصور يتكون من عنصرين هما الفارسي والعربي ، وكان قادة الجيش من الفريقيـن بعضهــم مــن العـــــرب وبعضهم من الفرس .    </a:t>
            </a:r>
            <a:endParaRPr lang="en-GB" sz="40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ar-SA" sz="6000" dirty="0">
                <a:solidFill>
                  <a:sysClr val="windowText" lastClr="000000"/>
                </a:solidFill>
                <a:latin typeface="Arial" pitchFamily="34" charset="0"/>
                <a:cs typeface="Arial" pitchFamily="34" charset="0"/>
              </a:rPr>
              <a:t>حاضرة الخلافة العباسية</a:t>
            </a:r>
            <a:endParaRPr lang="en-GB" sz="6000" dirty="0">
              <a:solidFill>
                <a:sysClr val="windowText" lastClr="000000"/>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sz="4000" dirty="0">
                <a:solidFill>
                  <a:sysClr val="windowText" lastClr="000000"/>
                </a:solidFill>
              </a:rPr>
              <a:t>   </a:t>
            </a:r>
            <a:r>
              <a:rPr lang="ar-SA" sz="4400" b="1" dirty="0">
                <a:solidFill>
                  <a:sysClr val="windowText" lastClr="000000"/>
                </a:solidFill>
                <a:effectLst>
                  <a:outerShdw blurRad="38100" dist="38100" dir="2700000" algn="tl">
                    <a:srgbClr val="000000">
                      <a:alpha val="43137"/>
                    </a:srgbClr>
                  </a:outerShdw>
                </a:effectLst>
              </a:rPr>
              <a:t>أسس الخليفة أبو جعفر المنصور مدينة بغداد في موقع يجمع بين الماء والزروع ، فأمر المنصور باختيار مجموعة من ذوي العقــل والعلـم والمعرفة بالهندسة ليتولوا تخطيط المدينة وبدأ المنصور في تشييدها  عام 145هــــ .</a:t>
            </a:r>
            <a:endParaRPr lang="en-GB" sz="44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ar-SA" dirty="0">
                <a:solidFill>
                  <a:sysClr val="windowText" lastClr="000000"/>
                </a:solidFill>
                <a:latin typeface="Arial" pitchFamily="34" charset="0"/>
                <a:cs typeface="Arial" pitchFamily="34" charset="0"/>
              </a:rPr>
              <a:t>السياسة الخارجية للخليفة أبي جعفر المنصور :</a:t>
            </a:r>
            <a:endParaRPr lang="en-GB" dirty="0">
              <a:solidFill>
                <a:sysClr val="windowText" lastClr="000000"/>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noAutofit/>
          </a:bodyPr>
          <a:lstStyle/>
          <a:p>
            <a:pPr algn="r">
              <a:buNone/>
            </a:pPr>
            <a:r>
              <a:rPr lang="ar-SA" sz="4000" dirty="0">
                <a:solidFill>
                  <a:sysClr val="windowText" lastClr="000000"/>
                </a:solidFill>
              </a:rPr>
              <a:t>  1 ــ </a:t>
            </a:r>
            <a:r>
              <a:rPr lang="ar-SA" sz="4000" b="1" dirty="0">
                <a:solidFill>
                  <a:sysClr val="windowText" lastClr="000000"/>
                </a:solidFill>
                <a:effectLst>
                  <a:outerShdw blurRad="38100" dist="38100" dir="2700000" algn="tl">
                    <a:srgbClr val="000000">
                      <a:alpha val="43137"/>
                    </a:srgbClr>
                  </a:outerShdw>
                </a:effectLst>
              </a:rPr>
              <a:t>في عصر الخليفة أبي جعفر المنصور قام الإمبراطور البيزنطي بغزو مدينة ملطية عــــام 138هـــ وهــــدموا ســـور المدينة ، ولــذا قام المنصــور بتجهيز الجيش وجعـــل علـى رأسه عمــه صـالـح بن علــي ومعه أخوه العباس بن محمــد بـن علـي وسيرهمـا علـى رأس صائفة فتمكنوا من هزيمة الروم واسترداد ملطية عام 139هـــ .</a:t>
            </a:r>
            <a:r>
              <a:rPr lang="ar-SA" sz="4000" dirty="0">
                <a:solidFill>
                  <a:sysClr val="windowText" lastClr="000000"/>
                </a:solidFill>
              </a:rPr>
              <a:t>  </a:t>
            </a:r>
            <a:endParaRPr lang="en-GB" sz="4000" dirty="0">
              <a:solidFill>
                <a:sysClr val="windowText" lastClr="000000"/>
              </a:solidFill>
            </a:endParaRPr>
          </a:p>
        </p:txBody>
      </p:sp>
    </p:spTree>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sz="5400" b="1" dirty="0">
                <a:solidFill>
                  <a:sysClr val="windowText" lastClr="000000"/>
                </a:solidFill>
                <a:effectLst>
                  <a:outerShdw blurRad="38100" dist="38100" dir="2700000" algn="tl">
                    <a:srgbClr val="000000">
                      <a:alpha val="43137"/>
                    </a:srgbClr>
                  </a:outerShdw>
                </a:effectLst>
              </a:rPr>
              <a:t>2 ـ  من الحملات التي خرجت في عصر المنصور صـائفة عام 140هــ التي تولى قيادتها الحسـن ابــن قحطبـة ، فلـما عـلــم قسـطنـطين الخامس خـرج إليهم فـلما عـلـم بـكثرة جيوش المسلمين عاد ولم يحدث قتال .</a:t>
            </a:r>
          </a:p>
          <a:p>
            <a:pPr algn="r">
              <a:buNone/>
            </a:pPr>
            <a:r>
              <a:rPr lang="ar-SA" sz="4000" b="1" dirty="0">
                <a:solidFill>
                  <a:sysClr val="windowText" lastClr="000000"/>
                </a:solidFill>
                <a:effectLst>
                  <a:outerShdw blurRad="38100" dist="38100" dir="2700000" algn="tl">
                    <a:srgbClr val="000000">
                      <a:alpha val="43137"/>
                    </a:srgbClr>
                  </a:outerShdw>
                </a:effectLst>
              </a:rPr>
              <a:t> </a:t>
            </a:r>
            <a:endParaRPr lang="en-GB" sz="40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sz="4800" b="1" dirty="0">
                <a:solidFill>
                  <a:sysClr val="windowText" lastClr="000000"/>
                </a:solidFill>
                <a:effectLst>
                  <a:outerShdw blurRad="38100" dist="38100" dir="2700000" algn="tl">
                    <a:srgbClr val="000000">
                      <a:alpha val="43137"/>
                    </a:srgbClr>
                  </a:outerShdw>
                </a:effectLst>
              </a:rPr>
              <a:t>3 ـ كانــت علاقــة الدولــة العباسية في عصـر المنصــور بالدولة الأموية في الأندلس علاقــة اتسمت بالعداء حتى أن المنصور حاول إسقاط الــدولــة الأمويـة بـالأنـدلـس بـالتـخلـص مـــن </a:t>
            </a:r>
          </a:p>
          <a:p>
            <a:pPr algn="r">
              <a:buNone/>
            </a:pPr>
            <a:r>
              <a:rPr lang="ar-SA" sz="4800" b="1" dirty="0">
                <a:solidFill>
                  <a:sysClr val="windowText" lastClr="000000"/>
                </a:solidFill>
                <a:effectLst>
                  <a:outerShdw blurRad="38100" dist="38100" dir="2700000" algn="tl">
                    <a:srgbClr val="000000">
                      <a:alpha val="43137"/>
                    </a:srgbClr>
                  </a:outerShdw>
                </a:effectLst>
              </a:rPr>
              <a:t>عبد الرحمن الداخل ولكن محاولته باءت بالفشل . </a:t>
            </a:r>
            <a:endParaRPr lang="en-GB" sz="48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lnRef>
          <a:fillRef idx="1">
            <a:schemeClr val="lt1"/>
          </a:fillRef>
          <a:effectRef idx="0">
            <a:schemeClr val="dk1"/>
          </a:effectRef>
          <a:fontRef idx="minor">
            <a:schemeClr val="dk1"/>
          </a:fontRef>
        </p:style>
        <p:txBody>
          <a:bodyPr>
            <a:normAutofit/>
          </a:bodyPr>
          <a:lstStyle/>
          <a:p>
            <a:pPr algn="r">
              <a:buNone/>
            </a:pPr>
            <a:r>
              <a:rPr lang="ar-SA" sz="4800" b="1" dirty="0">
                <a:solidFill>
                  <a:sysClr val="windowText" lastClr="000000"/>
                </a:solidFill>
                <a:effectLst>
                  <a:outerShdw blurRad="38100" dist="38100" dir="2700000" algn="tl">
                    <a:srgbClr val="000000">
                      <a:alpha val="43137"/>
                    </a:srgbClr>
                  </a:outerShdw>
                </a:effectLst>
              </a:rPr>
              <a:t>أيضاً في المشرق ونتيجة لحركات التمرد ضد الدولة العباسية ، قام المنصور بإنشاء قاعدة لقواته بمدينة الري تولاها ابنه محمد المهدي ، ونجحت تلك القوات في صد غارات الديلم والأتراك بل وفي غزو طبرستان عام 141 هــ . </a:t>
            </a:r>
            <a:endParaRPr lang="en-GB" sz="4800" b="1" dirty="0">
              <a:solidFill>
                <a:sysClr val="windowText" lastClr="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4515718"/>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ar-SA" sz="4400" dirty="0">
                <a:solidFill>
                  <a:sysClr val="windowText" lastClr="000000"/>
                </a:solidFill>
                <a:effectLst>
                  <a:outerShdw blurRad="38100" dist="38100" dir="2700000" algn="tl">
                    <a:srgbClr val="000000">
                      <a:alpha val="43137"/>
                    </a:srgbClr>
                  </a:outerShdw>
                </a:effectLst>
              </a:rPr>
              <a:t>ولاية العهد</a:t>
            </a:r>
            <a:endParaRPr lang="en-GB" sz="4400" dirty="0">
              <a:solidFill>
                <a:sysClr val="windowText" lastClr="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524000"/>
            <a:ext cx="9144000" cy="533400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r">
              <a:buNone/>
            </a:pPr>
            <a:r>
              <a:rPr lang="ar-SA" dirty="0">
                <a:solidFill>
                  <a:sysClr val="windowText" lastClr="000000"/>
                </a:solidFill>
              </a:rPr>
              <a:t>         </a:t>
            </a:r>
            <a:r>
              <a:rPr lang="ar-SA" sz="4300" b="1" dirty="0">
                <a:solidFill>
                  <a:sysClr val="windowText" lastClr="000000"/>
                </a:solidFill>
                <a:effectLst>
                  <a:outerShdw blurRad="38100" dist="38100" dir="2700000" algn="tl">
                    <a:srgbClr val="000000">
                      <a:alpha val="43137"/>
                    </a:srgbClr>
                  </a:outerShdw>
                </a:effectLst>
              </a:rPr>
              <a:t>كان عيسى بن موسى بن محمد بن علــي العباسي ولياً لعهد المنصور طبقاً لوصية أبـي العبــاس السفــاح ولكن المنصور غير ولايـــة العهــد إلـــى ابنه محمد المهدي وبدأ المنصور في وضع خطته عام 147هـــ  بيــن التـرغيب والترهيب إلى أن اضطر عيسى بن موسى إلى التنازل عــن ولاية العهــد لمحمد المهدي فأخذ المنصور البيعة لابنه محمد المهدي ثم لعيسى بن موسى كولي عهد ثاني . </a:t>
            </a:r>
            <a:r>
              <a:rPr lang="ar-SA" sz="4300" dirty="0">
                <a:solidFill>
                  <a:sysClr val="windowText" lastClr="000000"/>
                </a:solidFill>
              </a:rPr>
              <a:t> </a:t>
            </a:r>
            <a:endParaRPr lang="en-GB" sz="4300" dirty="0">
              <a:solidFill>
                <a:sysClr val="windowText" lastClr="000000"/>
              </a:solidFill>
            </a:endParaRPr>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r"/>
            <a:r>
              <a:rPr lang="ar-SA" sz="4400" dirty="0">
                <a:solidFill>
                  <a:sysClr val="windowText" lastClr="000000"/>
                </a:solidFill>
                <a:effectLst>
                  <a:outerShdw blurRad="38100" dist="38100" dir="2700000" algn="tl">
                    <a:srgbClr val="000000">
                      <a:alpha val="43137"/>
                    </a:srgbClr>
                  </a:outerShdw>
                </a:effectLst>
                <a:latin typeface="Arial" pitchFamily="34" charset="0"/>
                <a:cs typeface="Arial" pitchFamily="34" charset="0"/>
              </a:rPr>
              <a:t>أبو جعفر المنصور :</a:t>
            </a:r>
            <a:endParaRPr lang="en-GB" dirty="0">
              <a:solidFill>
                <a:sysClr val="windowText" lastClr="000000"/>
              </a:solidFill>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pPr algn="r">
              <a:buNone/>
            </a:pPr>
            <a:r>
              <a:rPr lang="ar-SA" dirty="0">
                <a:solidFill>
                  <a:sysClr val="windowText" lastClr="000000"/>
                </a:solidFill>
              </a:rPr>
              <a:t>  </a:t>
            </a:r>
            <a:r>
              <a:rPr lang="ar-SA" sz="5400" b="1" dirty="0">
                <a:solidFill>
                  <a:sysClr val="windowText" lastClr="000000"/>
                </a:solidFill>
                <a:effectLst>
                  <a:outerShdw blurRad="38100" dist="38100" dir="2700000" algn="tl">
                    <a:srgbClr val="000000">
                      <a:alpha val="43137"/>
                    </a:srgbClr>
                  </a:outerShdw>
                </a:effectLst>
              </a:rPr>
              <a:t>تولى المنصور الخلافة في وقت لم تكن أركان الدولة العباسية قد توطدت ولم يكــــن يـخــاف علــــى الــدولــة مـــن الأمويين أو بقاياهم كما كان الحال في عصر أبي العباس السفاح ولكنه كان يخاف من جهات أخرى .</a:t>
            </a:r>
            <a:endParaRPr lang="en-GB" sz="54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r>
              <a:rPr lang="ar-SA" dirty="0">
                <a:solidFill>
                  <a:sysClr val="windowText" lastClr="000000"/>
                </a:solidFill>
              </a:rPr>
              <a:t>وفاة المنصور</a:t>
            </a:r>
            <a:endParaRPr lang="en-GB" dirty="0">
              <a:solidFill>
                <a:sysClr val="windowText" lastClr="000000"/>
              </a:solidFill>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lstStyle/>
          <a:p>
            <a:pPr algn="r">
              <a:buNone/>
            </a:pPr>
            <a:r>
              <a:rPr lang="ar-SA" sz="4800" dirty="0">
                <a:solidFill>
                  <a:sysClr val="windowText" lastClr="000000"/>
                </a:solidFill>
              </a:rPr>
              <a:t>       </a:t>
            </a:r>
            <a:r>
              <a:rPr lang="ar-SA" sz="4800" b="1" dirty="0">
                <a:solidFill>
                  <a:sysClr val="windowText" lastClr="000000"/>
                </a:solidFill>
                <a:effectLst>
                  <a:outerShdw blurRad="38100" dist="38100" dir="2700000" algn="tl">
                    <a:srgbClr val="000000">
                      <a:alpha val="43137"/>
                    </a:srgbClr>
                  </a:outerShdw>
                </a:effectLst>
              </a:rPr>
              <a:t>فــي عــام 158هــــ خــرج الخليفـــة </a:t>
            </a:r>
          </a:p>
          <a:p>
            <a:pPr algn="r">
              <a:buNone/>
            </a:pPr>
            <a:r>
              <a:rPr lang="ar-SA" sz="4800" b="1" dirty="0">
                <a:solidFill>
                  <a:sysClr val="windowText" lastClr="000000"/>
                </a:solidFill>
                <a:effectLst>
                  <a:outerShdw blurRad="38100" dist="38100" dir="2700000" algn="tl">
                    <a:srgbClr val="000000">
                      <a:alpha val="43137"/>
                    </a:srgbClr>
                  </a:outerShdw>
                </a:effectLst>
              </a:rPr>
              <a:t>أبو جعفر المنصور لأداء فريضة الحج وفـــي الطريــق مرض المنصــور ثـــم توفي  في 6 </a:t>
            </a:r>
            <a:r>
              <a:rPr lang="ar-SA" sz="4400" b="1" dirty="0">
                <a:solidFill>
                  <a:sysClr val="windowText" lastClr="000000"/>
                </a:solidFill>
                <a:effectLst>
                  <a:outerShdw blurRad="38100" dist="38100" dir="2700000" algn="tl">
                    <a:srgbClr val="000000">
                      <a:alpha val="43137"/>
                    </a:srgbClr>
                  </a:outerShdw>
                </a:effectLst>
              </a:rPr>
              <a:t>ذي الحجة عام 158هـــــ .</a:t>
            </a:r>
            <a:r>
              <a:rPr lang="ar-SA" sz="4000" b="1" dirty="0">
                <a:solidFill>
                  <a:sysClr val="windowText" lastClr="000000"/>
                </a:solidFill>
                <a:effectLst>
                  <a:outerShdw blurRad="38100" dist="38100" dir="2700000" algn="tl">
                    <a:srgbClr val="000000">
                      <a:alpha val="43137"/>
                    </a:srgbClr>
                  </a:outerShdw>
                </a:effectLst>
              </a:rPr>
              <a:t> </a:t>
            </a:r>
            <a:endParaRPr lang="en-GB" sz="40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r"/>
            <a:r>
              <a:rPr lang="ar-SA" sz="4000" dirty="0">
                <a:solidFill>
                  <a:sysClr val="windowText" lastClr="000000"/>
                </a:solidFill>
                <a:effectLst>
                  <a:outerShdw blurRad="38100" dist="38100" dir="2700000" algn="tl">
                    <a:srgbClr val="000000">
                      <a:alpha val="43137"/>
                    </a:srgbClr>
                  </a:outerShdw>
                </a:effectLst>
                <a:latin typeface="Arial" pitchFamily="34" charset="0"/>
                <a:cs typeface="Arial" pitchFamily="34" charset="0"/>
              </a:rPr>
              <a:t>أبو جعفر المنصور :</a:t>
            </a:r>
            <a:endParaRPr lang="en-GB" dirty="0">
              <a:solidFill>
                <a:sysClr val="windowText" lastClr="000000"/>
              </a:solidFill>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r">
              <a:buNone/>
            </a:pPr>
            <a:r>
              <a:rPr lang="ar-SA" sz="3600" b="1" dirty="0">
                <a:solidFill>
                  <a:sysClr val="windowText" lastClr="000000"/>
                </a:solidFill>
                <a:effectLst>
                  <a:outerShdw blurRad="38100" dist="38100" dir="2700000" algn="tl">
                    <a:srgbClr val="000000">
                      <a:alpha val="43137"/>
                    </a:srgbClr>
                  </a:outerShdw>
                </a:effectLst>
              </a:rPr>
              <a:t>الصعوبات التي واجهت الخليفة أبا جعفر المنصور:</a:t>
            </a:r>
          </a:p>
          <a:p>
            <a:pPr algn="r">
              <a:buNone/>
            </a:pPr>
            <a:r>
              <a:rPr lang="ar-SA" sz="5400" b="1" dirty="0">
                <a:solidFill>
                  <a:sysClr val="windowText" lastClr="000000"/>
                </a:solidFill>
                <a:effectLst>
                  <a:outerShdw blurRad="38100" dist="38100" dir="2700000" algn="tl">
                    <a:srgbClr val="000000">
                      <a:alpha val="43137"/>
                    </a:srgbClr>
                  </a:outerShdw>
                </a:effectLst>
              </a:rPr>
              <a:t>1 ــ منافسة عمه عبد الله بن علــي .</a:t>
            </a:r>
          </a:p>
          <a:p>
            <a:pPr algn="r">
              <a:buNone/>
            </a:pPr>
            <a:r>
              <a:rPr lang="ar-SA" sz="5400" b="1" dirty="0">
                <a:solidFill>
                  <a:sysClr val="windowText" lastClr="000000"/>
                </a:solidFill>
                <a:effectLst>
                  <a:outerShdw blurRad="38100" dist="38100" dir="2700000" algn="tl">
                    <a:srgbClr val="000000">
                      <a:alpha val="43137"/>
                    </a:srgbClr>
                  </a:outerShdw>
                </a:effectLst>
              </a:rPr>
              <a:t>2 ــ عظمة أبي مسلم الخراساني .</a:t>
            </a:r>
          </a:p>
          <a:p>
            <a:pPr algn="r">
              <a:buNone/>
            </a:pPr>
            <a:r>
              <a:rPr lang="ar-SA" sz="5400" b="1" dirty="0">
                <a:solidFill>
                  <a:sysClr val="windowText" lastClr="000000"/>
                </a:solidFill>
                <a:effectLst>
                  <a:outerShdw blurRad="38100" dist="38100" dir="2700000" algn="tl">
                    <a:srgbClr val="000000">
                      <a:alpha val="43137"/>
                    </a:srgbClr>
                  </a:outerShdw>
                </a:effectLst>
              </a:rPr>
              <a:t>3 ــ العلـــويــون .</a:t>
            </a:r>
          </a:p>
          <a:p>
            <a:pPr algn="r">
              <a:buNone/>
            </a:pPr>
            <a:r>
              <a:rPr lang="en-GB" sz="3600" b="1" dirty="0">
                <a:solidFill>
                  <a:sysClr val="windowText" lastClr="000000"/>
                </a:solidFill>
                <a:effectLst>
                  <a:outerShdw blurRad="38100" dist="38100" dir="2700000" algn="tl">
                    <a:srgbClr val="000000">
                      <a:alpha val="43137"/>
                    </a:srgbClr>
                  </a:outerShdw>
                </a:effectLst>
              </a:rPr>
              <a:t>  </a:t>
            </a:r>
            <a:r>
              <a:rPr lang="ar-SA" sz="3600" b="1" dirty="0">
                <a:solidFill>
                  <a:sysClr val="windowText" lastClr="000000"/>
                </a:solidFill>
                <a:effectLst>
                  <a:outerShdw blurRad="38100" dist="38100" dir="2700000" algn="tl">
                    <a:srgbClr val="000000">
                      <a:alpha val="43137"/>
                    </a:srgbClr>
                  </a:outerShdw>
                </a:effectLst>
              </a:rPr>
              <a:t>   </a:t>
            </a:r>
            <a:endParaRPr lang="en-GB" sz="36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r"/>
            <a:r>
              <a:rPr lang="ar-SA" sz="4000" dirty="0">
                <a:solidFill>
                  <a:sysClr val="windowText" lastClr="000000"/>
                </a:solidFill>
                <a:effectLst>
                  <a:outerShdw blurRad="38100" dist="38100" dir="2700000" algn="tl">
                    <a:srgbClr val="000000">
                      <a:alpha val="43137"/>
                    </a:srgbClr>
                  </a:outerShdw>
                </a:effectLst>
                <a:latin typeface="Arial" pitchFamily="34" charset="0"/>
                <a:cs typeface="Arial" pitchFamily="34" charset="0"/>
              </a:rPr>
              <a:t>أبو جعفر المنصور :</a:t>
            </a:r>
            <a:endParaRPr lang="en-GB" dirty="0">
              <a:solidFill>
                <a:sysClr val="windowText" lastClr="000000"/>
              </a:solidFill>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r">
              <a:buNone/>
            </a:pPr>
            <a:r>
              <a:rPr lang="ar-SA" sz="3600" b="1" dirty="0">
                <a:solidFill>
                  <a:sysClr val="windowText" lastClr="000000"/>
                </a:solidFill>
                <a:effectLst>
                  <a:outerShdw blurRad="38100" dist="38100" dir="2700000" algn="tl">
                    <a:srgbClr val="000000">
                      <a:alpha val="43137"/>
                    </a:srgbClr>
                  </a:outerShdw>
                </a:effectLst>
              </a:rPr>
              <a:t>الصعوبات التي واجهت الخليفة أبا جعفر المنصور:</a:t>
            </a:r>
          </a:p>
          <a:p>
            <a:pPr algn="r">
              <a:buNone/>
            </a:pPr>
            <a:r>
              <a:rPr lang="ar-SA" sz="5400" b="1" dirty="0">
                <a:solidFill>
                  <a:sysClr val="windowText" lastClr="000000"/>
                </a:solidFill>
                <a:effectLst>
                  <a:outerShdw blurRad="38100" dist="38100" dir="2700000" algn="tl">
                    <a:srgbClr val="000000">
                      <a:alpha val="43137"/>
                    </a:srgbClr>
                  </a:outerShdw>
                </a:effectLst>
              </a:rPr>
              <a:t>4 ــ حركة الراوندية.</a:t>
            </a:r>
          </a:p>
          <a:p>
            <a:pPr algn="r">
              <a:buNone/>
            </a:pPr>
            <a:r>
              <a:rPr lang="ar-SA" sz="5400" b="1" dirty="0">
                <a:solidFill>
                  <a:sysClr val="windowText" lastClr="000000"/>
                </a:solidFill>
                <a:effectLst>
                  <a:outerShdw blurRad="38100" dist="38100" dir="2700000" algn="tl">
                    <a:srgbClr val="000000">
                      <a:alpha val="43137"/>
                    </a:srgbClr>
                  </a:outerShdw>
                </a:effectLst>
              </a:rPr>
              <a:t>5ــ حركة سنباذ.</a:t>
            </a:r>
          </a:p>
          <a:p>
            <a:pPr algn="r">
              <a:buNone/>
            </a:pPr>
            <a:r>
              <a:rPr lang="ar-SA" sz="5400" b="1" dirty="0">
                <a:solidFill>
                  <a:sysClr val="windowText" lastClr="000000"/>
                </a:solidFill>
                <a:effectLst>
                  <a:outerShdw blurRad="38100" dist="38100" dir="2700000" algn="tl">
                    <a:srgbClr val="000000">
                      <a:alpha val="43137"/>
                    </a:srgbClr>
                  </a:outerShdw>
                </a:effectLst>
              </a:rPr>
              <a:t>6 ــ حركة أستاذ سيس.  </a:t>
            </a:r>
          </a:p>
          <a:p>
            <a:pPr algn="r">
              <a:buNone/>
            </a:pPr>
            <a:r>
              <a:rPr lang="en-GB" sz="3600" b="1" dirty="0">
                <a:solidFill>
                  <a:sysClr val="windowText" lastClr="000000"/>
                </a:solidFill>
                <a:effectLst>
                  <a:outerShdw blurRad="38100" dist="38100" dir="2700000" algn="tl">
                    <a:srgbClr val="000000">
                      <a:alpha val="43137"/>
                    </a:srgbClr>
                  </a:outerShdw>
                </a:effectLst>
              </a:rPr>
              <a:t>  </a:t>
            </a:r>
            <a:r>
              <a:rPr lang="ar-SA" sz="3600" b="1" dirty="0">
                <a:solidFill>
                  <a:sysClr val="windowText" lastClr="000000"/>
                </a:solidFill>
                <a:effectLst>
                  <a:outerShdw blurRad="38100" dist="38100" dir="2700000" algn="tl">
                    <a:srgbClr val="000000">
                      <a:alpha val="43137"/>
                    </a:srgbClr>
                  </a:outerShdw>
                </a:effectLst>
              </a:rPr>
              <a:t>   </a:t>
            </a:r>
            <a:endParaRPr lang="en-GB" sz="3600" b="1" dirty="0">
              <a:solidFill>
                <a:sysClr val="windowText" lastClr="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606959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r"/>
            <a:r>
              <a:rPr lang="ar-SA" sz="4000" dirty="0">
                <a:solidFill>
                  <a:sysClr val="windowText" lastClr="000000"/>
                </a:solidFill>
                <a:effectLst>
                  <a:outerShdw blurRad="38100" dist="38100" dir="2700000" algn="tl">
                    <a:srgbClr val="000000">
                      <a:alpha val="43137"/>
                    </a:srgbClr>
                  </a:outerShdw>
                </a:effectLst>
                <a:latin typeface="Arial" pitchFamily="34" charset="0"/>
                <a:cs typeface="Arial" pitchFamily="34" charset="0"/>
              </a:rPr>
              <a:t>أبو جعفر المنصور :</a:t>
            </a:r>
            <a:endParaRPr lang="en-GB" dirty="0">
              <a:solidFill>
                <a:sysClr val="windowText" lastClr="000000"/>
              </a:solidFill>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algn="r">
              <a:buNone/>
            </a:pPr>
            <a:r>
              <a:rPr lang="ar-SA" sz="4400" b="1" dirty="0">
                <a:solidFill>
                  <a:sysClr val="windowText" lastClr="000000"/>
                </a:solidFill>
                <a:effectLst>
                  <a:outerShdw blurRad="38100" dist="38100" dir="2700000" algn="tl">
                    <a:srgbClr val="000000">
                      <a:alpha val="43137"/>
                    </a:srgbClr>
                  </a:outerShdw>
                </a:effectLst>
              </a:rPr>
              <a:t>1ــ  منافسة عمه عبد الله بن علي العباسي :</a:t>
            </a:r>
          </a:p>
          <a:p>
            <a:pPr algn="r">
              <a:buNone/>
            </a:pPr>
            <a:r>
              <a:rPr lang="ar-SA" sz="4400" b="1" dirty="0">
                <a:solidFill>
                  <a:sysClr val="windowText" lastClr="000000"/>
                </a:solidFill>
                <a:effectLst>
                  <a:outerShdw blurRad="38100" dist="38100" dir="2700000" algn="tl">
                    <a:srgbClr val="000000">
                      <a:alpha val="43137"/>
                    </a:srgbClr>
                  </a:outerShdw>
                </a:effectLst>
              </a:rPr>
              <a:t>       أعلن عبد الله بن علي عدم اعترافه بخلافة أبي جعفر المنصور وأعلن التمرد عليــه فلجــأ المنصــور إلـــى أبــي مسلم الخــراساني وطلــب منــه المسيــر لحرب عبد الله بن علي ، فسار أبو مسلم لحربه ونجح في القضاء على حركته .   </a:t>
            </a:r>
            <a:endParaRPr lang="en-GB" sz="44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10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r"/>
            <a:r>
              <a:rPr lang="ar-SA" sz="4000" dirty="0">
                <a:solidFill>
                  <a:sysClr val="windowText" lastClr="000000"/>
                </a:solidFill>
                <a:effectLst>
                  <a:outerShdw blurRad="38100" dist="38100" dir="2700000" algn="tl">
                    <a:srgbClr val="000000">
                      <a:alpha val="43137"/>
                    </a:srgbClr>
                  </a:outerShdw>
                </a:effectLst>
                <a:latin typeface="Arial" pitchFamily="34" charset="0"/>
                <a:cs typeface="Arial" pitchFamily="34" charset="0"/>
              </a:rPr>
              <a:t>أبو جعفر المنصور :</a:t>
            </a:r>
            <a:endParaRPr lang="en-GB" dirty="0">
              <a:solidFill>
                <a:sysClr val="windowText" lastClr="000000"/>
              </a:solidFill>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algn="r">
              <a:buNone/>
            </a:pPr>
            <a:r>
              <a:rPr lang="ar-SA" dirty="0">
                <a:solidFill>
                  <a:sysClr val="windowText" lastClr="000000"/>
                </a:solidFill>
              </a:rPr>
              <a:t> </a:t>
            </a:r>
            <a:r>
              <a:rPr lang="ar-SA" sz="4400" b="1" dirty="0">
                <a:solidFill>
                  <a:sysClr val="windowText" lastClr="000000"/>
                </a:solidFill>
                <a:effectLst>
                  <a:outerShdw blurRad="38100" dist="38100" dir="2700000" algn="tl">
                    <a:srgbClr val="000000">
                      <a:alpha val="43137"/>
                    </a:srgbClr>
                  </a:outerShdw>
                </a:effectLst>
              </a:rPr>
              <a:t>2 ـ عظمة أبي مسلم الخراساني :</a:t>
            </a:r>
          </a:p>
          <a:p>
            <a:pPr algn="r">
              <a:buNone/>
            </a:pPr>
            <a:r>
              <a:rPr lang="ar-SA" sz="4400" b="1" dirty="0">
                <a:solidFill>
                  <a:sysClr val="windowText" lastClr="000000"/>
                </a:solidFill>
                <a:effectLst>
                  <a:outerShdw blurRad="38100" dist="38100" dir="2700000" algn="tl">
                    <a:srgbClr val="000000">
                      <a:alpha val="43137"/>
                    </a:srgbClr>
                  </a:outerShdw>
                </a:effectLst>
              </a:rPr>
              <a:t>    كان المنصور يرى أن خلافته مهددة من قبــل أبي مسلم الخراساني ذلك الرجل الذي علــى يديه قامـت الدعوة في خراسان فكان أحــد أعمـدة الدولة العباسية الذين اعتمدت عليهم في مراحلها الأولى . </a:t>
            </a:r>
          </a:p>
          <a:p>
            <a:pPr algn="r">
              <a:buNone/>
            </a:pPr>
            <a:r>
              <a:rPr lang="ar-SA" sz="4400" b="1" dirty="0">
                <a:solidFill>
                  <a:sysClr val="windowText" lastClr="000000"/>
                </a:solidFill>
                <a:effectLst>
                  <a:outerShdw blurRad="38100" dist="38100" dir="2700000" algn="tl">
                    <a:srgbClr val="000000">
                      <a:alpha val="43137"/>
                    </a:srgbClr>
                  </a:outerShdw>
                </a:effectLst>
              </a:rPr>
              <a:t> </a:t>
            </a:r>
          </a:p>
          <a:p>
            <a:pPr algn="r">
              <a:buNone/>
            </a:pPr>
            <a:endParaRPr lang="en-GB" sz="44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0" fill="hold"/>
                                        <p:tgtEl>
                                          <p:spTgt spid="3">
                                            <p:txEl>
                                              <p:pRg st="1" end="1"/>
                                            </p:txEl>
                                          </p:spTgt>
                                        </p:tgtEl>
                                        <p:attrNameLst>
                                          <p:attrName>ppt_w</p:attrName>
                                        </p:attrNameLst>
                                      </p:cBhvr>
                                      <p:tavLst>
                                        <p:tav tm="0">
                                          <p:val>
                                            <p:strVal val="(6*min(max(#ppt_w*#ppt_h,.3),1)-7.4)/-.7*#ppt_w"/>
                                          </p:val>
                                        </p:tav>
                                        <p:tav tm="100000">
                                          <p:val>
                                            <p:strVal val="#ppt_w"/>
                                          </p:val>
                                        </p:tav>
                                      </p:tavLst>
                                    </p:anim>
                                    <p:anim calcmode="lin" valueType="num">
                                      <p:cBhvr>
                                        <p:cTn id="8" dur="5000" fill="hold"/>
                                        <p:tgtEl>
                                          <p:spTgt spid="3">
                                            <p:txEl>
                                              <p:pRg st="1" end="1"/>
                                            </p:txEl>
                                          </p:spTgt>
                                        </p:tgtEl>
                                        <p:attrNameLst>
                                          <p:attrName>ppt_h</p:attrName>
                                        </p:attrNameLst>
                                      </p:cBhvr>
                                      <p:tavLst>
                                        <p:tav tm="0">
                                          <p:val>
                                            <p:strVal val="(6*min(max(#ppt_w*#ppt_h,.3),1)-7.4)/-.7*#ppt_h"/>
                                          </p:val>
                                        </p:tav>
                                        <p:tav tm="100000">
                                          <p:val>
                                            <p:strVal val="#ppt_h"/>
                                          </p:val>
                                        </p:tav>
                                      </p:tavLst>
                                    </p:anim>
                                    <p:anim calcmode="lin" valueType="num">
                                      <p:cBhvr>
                                        <p:cTn id="9" dur="50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0" dur="5000" fill="hold"/>
                                        <p:tgtEl>
                                          <p:spTgt spid="3">
                                            <p:txEl>
                                              <p:pRg st="1" end="1"/>
                                            </p:txEl>
                                          </p:spTgt>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r"/>
            <a:r>
              <a:rPr lang="ar-SA" sz="3600" dirty="0">
                <a:solidFill>
                  <a:sysClr val="windowText" lastClr="000000"/>
                </a:solidFill>
              </a:rPr>
              <a:t>عظمة أبي مسلم الخراساني :</a:t>
            </a:r>
            <a:endParaRPr lang="en-GB" sz="3600" dirty="0">
              <a:solidFill>
                <a:sysClr val="windowText" lastClr="000000"/>
              </a:solidFill>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algn="r">
              <a:buNone/>
            </a:pPr>
            <a:r>
              <a:rPr lang="ar-SA" sz="4800" b="1" dirty="0">
                <a:effectLst>
                  <a:outerShdw blurRad="38100" dist="38100" dir="2700000" algn="tl">
                    <a:srgbClr val="000000">
                      <a:alpha val="43137"/>
                    </a:srgbClr>
                  </a:outerShdw>
                </a:effectLst>
              </a:rPr>
              <a:t> بعــد إعـــلان الـدعوة وسع أبو مسلم الخــراســانــي مــن نفوذه خـارج إقليم خراسان وتخلص من كل العناصر التي كانت تنازعه السيادة وكان يرفض أن يكـــون هنــاك وصيـــاً علـى تصرفاته ، وأضحــت قـراراته تتصـادم مع قرارات الخليفة</a:t>
            </a:r>
            <a:r>
              <a:rPr lang="ar-SA" dirty="0"/>
              <a:t> </a:t>
            </a:r>
            <a:endParaRPr lang="en-GB"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3000" fill="hold"/>
                                        <p:tgtEl>
                                          <p:spTgt spid="3">
                                            <p:bg/>
                                          </p:spTgt>
                                        </p:tgtEl>
                                        <p:attrNameLst>
                                          <p:attrName>ppt_w</p:attrName>
                                        </p:attrNameLst>
                                      </p:cBhvr>
                                      <p:tavLst>
                                        <p:tav tm="0">
                                          <p:val>
                                            <p:strVal val="4*#ppt_w"/>
                                          </p:val>
                                        </p:tav>
                                        <p:tav tm="100000">
                                          <p:val>
                                            <p:strVal val="#ppt_w"/>
                                          </p:val>
                                        </p:tav>
                                      </p:tavLst>
                                    </p:anim>
                                    <p:anim calcmode="lin" valueType="num">
                                      <p:cBhvr>
                                        <p:cTn id="8" dur="3000" fill="hold"/>
                                        <p:tgtEl>
                                          <p:spTgt spid="3">
                                            <p:bg/>
                                          </p:spTgt>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3000" fill="hold"/>
                                        <p:tgtEl>
                                          <p:spTgt spid="3">
                                            <p:txEl>
                                              <p:pRg st="0" end="0"/>
                                            </p:txEl>
                                          </p:spTgt>
                                        </p:tgtEl>
                                        <p:attrNameLst>
                                          <p:attrName>ppt_w</p:attrName>
                                        </p:attrNameLst>
                                      </p:cBhvr>
                                      <p:tavLst>
                                        <p:tav tm="0">
                                          <p:val>
                                            <p:strVal val="4*#ppt_w"/>
                                          </p:val>
                                        </p:tav>
                                        <p:tav tm="100000">
                                          <p:val>
                                            <p:strVal val="#ppt_w"/>
                                          </p:val>
                                        </p:tav>
                                      </p:tavLst>
                                    </p:anim>
                                    <p:anim calcmode="lin" valueType="num">
                                      <p:cBhvr>
                                        <p:cTn id="14" dur="3000" fill="hold"/>
                                        <p:tgtEl>
                                          <p:spTgt spid="3">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r"/>
            <a:r>
              <a:rPr lang="ar-SA" sz="3600" dirty="0">
                <a:solidFill>
                  <a:sysClr val="windowText" lastClr="000000"/>
                </a:solidFill>
              </a:rPr>
              <a:t>عظمة أبي مسلم الخراساني :</a:t>
            </a:r>
            <a:endParaRPr lang="en-GB" sz="3600" dirty="0">
              <a:solidFill>
                <a:sysClr val="windowText" lastClr="000000"/>
              </a:solidFill>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algn="r">
              <a:buNone/>
            </a:pPr>
            <a:r>
              <a:rPr lang="ar-SA" dirty="0">
                <a:solidFill>
                  <a:sysClr val="windowText" lastClr="000000"/>
                </a:solidFill>
              </a:rPr>
              <a:t>  </a:t>
            </a:r>
            <a:r>
              <a:rPr lang="ar-SA" sz="3200" b="1" dirty="0">
                <a:solidFill>
                  <a:sysClr val="windowText" lastClr="000000"/>
                </a:solidFill>
                <a:effectLst>
                  <a:outerShdw blurRad="38100" dist="38100" dir="2700000" algn="tl">
                    <a:srgbClr val="000000">
                      <a:alpha val="43137"/>
                    </a:srgbClr>
                  </a:outerShdw>
                </a:effectLst>
              </a:rPr>
              <a:t>هناك مجموعة من الأسباب أدت إلى قيام المنصور بالتخلص من أبي مسلم الخراساني هذه الأسباب هي : </a:t>
            </a:r>
          </a:p>
          <a:p>
            <a:pPr algn="r">
              <a:buNone/>
            </a:pPr>
            <a:r>
              <a:rPr lang="ar-SA" sz="3600" b="1" dirty="0">
                <a:solidFill>
                  <a:sysClr val="windowText" lastClr="000000"/>
                </a:solidFill>
                <a:effectLst>
                  <a:outerShdw blurRad="38100" dist="38100" dir="2700000" algn="tl">
                    <a:srgbClr val="000000">
                      <a:alpha val="43137"/>
                    </a:srgbClr>
                  </a:outerShdw>
                </a:effectLst>
              </a:rPr>
              <a:t>1 ـ تعالي أبي مسلم الخراساني وزهوه على أبي جعفر المنصور .</a:t>
            </a:r>
          </a:p>
          <a:p>
            <a:pPr algn="r">
              <a:buNone/>
            </a:pPr>
            <a:r>
              <a:rPr lang="ar-SA" sz="3600" b="1" dirty="0">
                <a:solidFill>
                  <a:sysClr val="windowText" lastClr="000000"/>
                </a:solidFill>
                <a:effectLst>
                  <a:outerShdw blurRad="38100" dist="38100" dir="2700000" algn="tl">
                    <a:srgbClr val="000000">
                      <a:alpha val="43137"/>
                    </a:srgbClr>
                  </a:outerShdw>
                </a:effectLst>
              </a:rPr>
              <a:t>2 ـ بعدما انتصر أبومسلم الخراساني على عبد الله بن علي بالشام أرسل المنصور رسولاً من قبله ليحصي الغنائــم فغضــب أبــو مسلم وكــاد يقتل الرسول فعلم المنصور بذلك .</a:t>
            </a:r>
          </a:p>
          <a:p>
            <a:pPr algn="r">
              <a:buNone/>
            </a:pPr>
            <a:r>
              <a:rPr lang="ar-SA" sz="3200" b="1" dirty="0">
                <a:solidFill>
                  <a:sysClr val="windowText" lastClr="000000"/>
                </a:solidFill>
                <a:effectLst>
                  <a:outerShdw blurRad="38100" dist="38100" dir="2700000" algn="tl">
                    <a:srgbClr val="000000">
                      <a:alpha val="43137"/>
                    </a:srgbClr>
                  </a:outerShdw>
                </a:effectLst>
              </a:rPr>
              <a:t> </a:t>
            </a:r>
            <a:endParaRPr lang="en-GB" sz="32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5350</TotalTime>
  <Words>1222</Words>
  <Application>Microsoft Office PowerPoint</Application>
  <PresentationFormat>On-screen Show (4:3)</PresentationFormat>
  <Paragraphs>91</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Book Antiqua</vt:lpstr>
      <vt:lpstr>Calibri</vt:lpstr>
      <vt:lpstr>Lucida Sans</vt:lpstr>
      <vt:lpstr>Times New Roman</vt:lpstr>
      <vt:lpstr>Wingdings</vt:lpstr>
      <vt:lpstr>Wingdings 2</vt:lpstr>
      <vt:lpstr>Wingdings 3</vt:lpstr>
      <vt:lpstr>Apex</vt:lpstr>
      <vt:lpstr>2ــ الخليفة أبو جعفر المنصور ( 136 ــ 158 هـــ )</vt:lpstr>
      <vt:lpstr>أبو جعفر المنصور :</vt:lpstr>
      <vt:lpstr>أبو جعفر المنصور :</vt:lpstr>
      <vt:lpstr>أبو جعفر المنصور :</vt:lpstr>
      <vt:lpstr>أبو جعفر المنصور :</vt:lpstr>
      <vt:lpstr>أبو جعفر المنصور :</vt:lpstr>
      <vt:lpstr>أبو جعفر المنصور :</vt:lpstr>
      <vt:lpstr>عظمة أبي مسلم الخراساني :</vt:lpstr>
      <vt:lpstr>عظمة أبي مسلم الخراساني :</vt:lpstr>
      <vt:lpstr>PowerPoint Presentation</vt:lpstr>
      <vt:lpstr>PowerPoint Presentation</vt:lpstr>
      <vt:lpstr>PowerPoint Presentation</vt:lpstr>
      <vt:lpstr>عظمة أبي مسلم الخراساني :</vt:lpstr>
      <vt:lpstr>عظمة أبي مسلم الخراساني :</vt:lpstr>
      <vt:lpstr>3 ـ مشكلة العلويين</vt:lpstr>
      <vt:lpstr>مشكلة العلويين</vt:lpstr>
      <vt:lpstr>مشكلة العلويين :</vt:lpstr>
      <vt:lpstr>أبو جعفر المنصور :</vt:lpstr>
      <vt:lpstr>النظام الإداري للدولة العباسية في عهد أبي جعفر المنصور </vt:lpstr>
      <vt:lpstr>PowerPoint Presentation</vt:lpstr>
      <vt:lpstr>PowerPoint Presentation</vt:lpstr>
      <vt:lpstr>PowerPoint Presentation</vt:lpstr>
      <vt:lpstr> 7ـ الجيش : </vt:lpstr>
      <vt:lpstr>حاضرة الخلافة العباسية</vt:lpstr>
      <vt:lpstr>السياسة الخارجية للخليفة أبي جعفر المنصور :</vt:lpstr>
      <vt:lpstr>PowerPoint Presentation</vt:lpstr>
      <vt:lpstr>PowerPoint Presentation</vt:lpstr>
      <vt:lpstr>PowerPoint Presentation</vt:lpstr>
      <vt:lpstr>ولاية العهد</vt:lpstr>
      <vt:lpstr>وفاة المنصور</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Nasr</dc:creator>
  <cp:lastModifiedBy>Nasr Abdelmohdy</cp:lastModifiedBy>
  <cp:revision>753</cp:revision>
  <dcterms:created xsi:type="dcterms:W3CDTF">2009-03-05T21:01:14Z</dcterms:created>
  <dcterms:modified xsi:type="dcterms:W3CDTF">2020-03-23T00:23:43Z</dcterms:modified>
</cp:coreProperties>
</file>