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342" r:id="rId2"/>
    <p:sldId id="344" r:id="rId3"/>
    <p:sldId id="345" r:id="rId4"/>
    <p:sldId id="346" r:id="rId5"/>
    <p:sldId id="360" r:id="rId6"/>
    <p:sldId id="361" r:id="rId7"/>
    <p:sldId id="362" r:id="rId8"/>
    <p:sldId id="347" r:id="rId9"/>
    <p:sldId id="348" r:id="rId10"/>
    <p:sldId id="349" r:id="rId11"/>
    <p:sldId id="350" r:id="rId12"/>
    <p:sldId id="351" r:id="rId13"/>
    <p:sldId id="352" r:id="rId14"/>
    <p:sldId id="353" r:id="rId15"/>
    <p:sldId id="354" r:id="rId16"/>
    <p:sldId id="355" r:id="rId17"/>
    <p:sldId id="356" r:id="rId18"/>
    <p:sldId id="357" r:id="rId19"/>
    <p:sldId id="411" r:id="rId20"/>
    <p:sldId id="410" r:id="rId21"/>
    <p:sldId id="3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4AE46C-48FB-4CC5-8B9A-D8C3A911378D}" type="doc">
      <dgm:prSet loTypeId="urn:microsoft.com/office/officeart/2005/8/layout/hierarchy1" loCatId="hierarchy" qsTypeId="urn:microsoft.com/office/officeart/2005/8/quickstyle/3d5" qsCatId="3D" csTypeId="urn:microsoft.com/office/officeart/2005/8/colors/accent1_2" csCatId="accent1" phldr="1"/>
      <dgm:spPr/>
      <dgm:t>
        <a:bodyPr/>
        <a:lstStyle/>
        <a:p>
          <a:endParaRPr lang="en-GB"/>
        </a:p>
      </dgm:t>
    </dgm:pt>
    <dgm:pt modelId="{3E47D769-0450-476A-8754-8D4B135C7A11}">
      <dgm:prSet phldrT="[Text]"/>
      <dgm:spPr/>
      <dgm:t>
        <a:bodyPr/>
        <a:lstStyle/>
        <a:p>
          <a:r>
            <a:rPr lang="ar-SA" b="1" dirty="0">
              <a:effectLst>
                <a:outerShdw blurRad="38100" dist="38100" dir="2700000" algn="tl">
                  <a:srgbClr val="000000">
                    <a:alpha val="43137"/>
                  </a:srgbClr>
                </a:outerShdw>
              </a:effectLst>
            </a:rPr>
            <a:t> خلافة المأمون</a:t>
          </a:r>
        </a:p>
        <a:p>
          <a:r>
            <a:rPr lang="ar-SA" b="1" dirty="0">
              <a:effectLst>
                <a:outerShdw blurRad="38100" dist="38100" dir="2700000" algn="tl">
                  <a:srgbClr val="000000">
                    <a:alpha val="43137"/>
                  </a:srgbClr>
                </a:outerShdw>
              </a:effectLst>
            </a:rPr>
            <a:t>198ـ 218 هــ</a:t>
          </a:r>
          <a:endParaRPr lang="en-GB" b="1" dirty="0">
            <a:effectLst>
              <a:outerShdw blurRad="38100" dist="38100" dir="2700000" algn="tl">
                <a:srgbClr val="000000">
                  <a:alpha val="43137"/>
                </a:srgbClr>
              </a:outerShdw>
            </a:effectLst>
          </a:endParaRPr>
        </a:p>
      </dgm:t>
    </dgm:pt>
    <dgm:pt modelId="{5745DE07-FB6C-47D1-8F47-8831F32820D0}" type="parTrans" cxnId="{0D88B679-9318-499E-9F2F-5BDEA3A8CC9C}">
      <dgm:prSet/>
      <dgm:spPr/>
      <dgm:t>
        <a:bodyPr/>
        <a:lstStyle/>
        <a:p>
          <a:endParaRPr lang="en-GB"/>
        </a:p>
      </dgm:t>
    </dgm:pt>
    <dgm:pt modelId="{713FCC56-A71A-4F10-858B-B23DE3D00716}" type="sibTrans" cxnId="{0D88B679-9318-499E-9F2F-5BDEA3A8CC9C}">
      <dgm:prSet/>
      <dgm:spPr/>
      <dgm:t>
        <a:bodyPr/>
        <a:lstStyle/>
        <a:p>
          <a:endParaRPr lang="en-GB"/>
        </a:p>
      </dgm:t>
    </dgm:pt>
    <dgm:pt modelId="{A2838C73-E912-4720-ACC1-F5096B5061F6}">
      <dgm:prSet phldrT="[Text]">
        <dgm:style>
          <a:lnRef idx="0">
            <a:schemeClr val="accent3"/>
          </a:lnRef>
          <a:fillRef idx="3">
            <a:schemeClr val="accent3"/>
          </a:fillRef>
          <a:effectRef idx="3">
            <a:schemeClr val="accent3"/>
          </a:effectRef>
          <a:fontRef idx="minor">
            <a:schemeClr val="lt1"/>
          </a:fontRef>
        </dgm:style>
      </dgm:prSet>
      <dgm:spPr/>
      <dgm:t>
        <a:bodyPr/>
        <a:lstStyle/>
        <a:p>
          <a:r>
            <a:rPr lang="ar-SA" b="1" dirty="0">
              <a:effectLst>
                <a:outerShdw blurRad="38100" dist="38100" dir="2700000" algn="tl">
                  <a:srgbClr val="000000">
                    <a:alpha val="43137"/>
                  </a:srgbClr>
                </a:outerShdw>
              </a:effectLst>
            </a:rPr>
            <a:t>204 ـ 218 هــ</a:t>
          </a:r>
        </a:p>
        <a:p>
          <a:r>
            <a:rPr lang="ar-SA" b="1" dirty="0">
              <a:effectLst>
                <a:outerShdw blurRad="38100" dist="38100" dir="2700000" algn="tl">
                  <a:srgbClr val="000000">
                    <a:alpha val="43137"/>
                  </a:srgbClr>
                </a:outerShdw>
              </a:effectLst>
            </a:rPr>
            <a:t>( بغداد )</a:t>
          </a:r>
          <a:endParaRPr lang="en-GB" b="1" dirty="0">
            <a:effectLst>
              <a:outerShdw blurRad="38100" dist="38100" dir="2700000" algn="tl">
                <a:srgbClr val="000000">
                  <a:alpha val="43137"/>
                </a:srgbClr>
              </a:outerShdw>
            </a:effectLst>
          </a:endParaRPr>
        </a:p>
      </dgm:t>
    </dgm:pt>
    <dgm:pt modelId="{2A3CB5A5-93FB-44CB-B5B9-B61D656294B1}" type="parTrans" cxnId="{C928939D-C4EF-440E-987E-144603D4DC79}">
      <dgm:prSet/>
      <dgm:spPr/>
      <dgm:t>
        <a:bodyPr/>
        <a:lstStyle/>
        <a:p>
          <a:endParaRPr lang="en-GB"/>
        </a:p>
      </dgm:t>
    </dgm:pt>
    <dgm:pt modelId="{9E2082D6-3538-4D3B-92C2-CAB4E0C69B92}" type="sibTrans" cxnId="{C928939D-C4EF-440E-987E-144603D4DC79}">
      <dgm:prSet/>
      <dgm:spPr/>
      <dgm:t>
        <a:bodyPr/>
        <a:lstStyle/>
        <a:p>
          <a:endParaRPr lang="en-GB"/>
        </a:p>
      </dgm:t>
    </dgm:pt>
    <dgm:pt modelId="{EBD66A0C-2F8D-4622-9AC2-33AF7F8095BB}">
      <dgm:prSet phldrT="[Text]"/>
      <dgm:spPr/>
      <dgm:t>
        <a:bodyPr/>
        <a:lstStyle/>
        <a:p>
          <a:r>
            <a:rPr lang="ar-SA" b="1" dirty="0">
              <a:effectLst>
                <a:outerShdw blurRad="38100" dist="38100" dir="2700000" algn="tl">
                  <a:srgbClr val="000000">
                    <a:alpha val="43137"/>
                  </a:srgbClr>
                </a:outerShdw>
              </a:effectLst>
            </a:rPr>
            <a:t>198 ـ 204 هــ</a:t>
          </a:r>
        </a:p>
        <a:p>
          <a:r>
            <a:rPr lang="ar-SA" b="1" dirty="0">
              <a:effectLst>
                <a:outerShdw blurRad="38100" dist="38100" dir="2700000" algn="tl">
                  <a:srgbClr val="000000">
                    <a:alpha val="43137"/>
                  </a:srgbClr>
                </a:outerShdw>
              </a:effectLst>
            </a:rPr>
            <a:t>( مرو )</a:t>
          </a:r>
          <a:endParaRPr lang="en-GB" b="1" dirty="0">
            <a:effectLst>
              <a:outerShdw blurRad="38100" dist="38100" dir="2700000" algn="tl">
                <a:srgbClr val="000000">
                  <a:alpha val="43137"/>
                </a:srgbClr>
              </a:outerShdw>
            </a:effectLst>
          </a:endParaRPr>
        </a:p>
      </dgm:t>
    </dgm:pt>
    <dgm:pt modelId="{003BFCDF-B2DE-4420-B53A-DD65C97573FE}" type="parTrans" cxnId="{C1025161-7EF0-41C0-9D58-57D36A71B477}">
      <dgm:prSet/>
      <dgm:spPr/>
      <dgm:t>
        <a:bodyPr/>
        <a:lstStyle/>
        <a:p>
          <a:endParaRPr lang="en-GB"/>
        </a:p>
      </dgm:t>
    </dgm:pt>
    <dgm:pt modelId="{4E7D2F97-4B34-4C83-BB96-85B40AF76E5C}" type="sibTrans" cxnId="{C1025161-7EF0-41C0-9D58-57D36A71B477}">
      <dgm:prSet/>
      <dgm:spPr/>
      <dgm:t>
        <a:bodyPr/>
        <a:lstStyle/>
        <a:p>
          <a:endParaRPr lang="en-GB"/>
        </a:p>
      </dgm:t>
    </dgm:pt>
    <dgm:pt modelId="{002CB223-1A63-4338-BF2C-165E74EC452D}" type="pres">
      <dgm:prSet presAssocID="{9D4AE46C-48FB-4CC5-8B9A-D8C3A911378D}" presName="hierChild1" presStyleCnt="0">
        <dgm:presLayoutVars>
          <dgm:chPref val="1"/>
          <dgm:dir/>
          <dgm:animOne val="branch"/>
          <dgm:animLvl val="lvl"/>
          <dgm:resizeHandles/>
        </dgm:presLayoutVars>
      </dgm:prSet>
      <dgm:spPr/>
    </dgm:pt>
    <dgm:pt modelId="{BF72D86A-2DAB-46D0-BA7D-7DD4A8CF1ED0}" type="pres">
      <dgm:prSet presAssocID="{3E47D769-0450-476A-8754-8D4B135C7A11}" presName="hierRoot1" presStyleCnt="0"/>
      <dgm:spPr/>
    </dgm:pt>
    <dgm:pt modelId="{B6E83D88-8BE6-4924-959E-2C03E4F42D0E}" type="pres">
      <dgm:prSet presAssocID="{3E47D769-0450-476A-8754-8D4B135C7A11}" presName="composite" presStyleCnt="0"/>
      <dgm:spPr/>
    </dgm:pt>
    <dgm:pt modelId="{81946E26-110D-4848-80E7-4F9138A7C32D}" type="pres">
      <dgm:prSet presAssocID="{3E47D769-0450-476A-8754-8D4B135C7A11}" presName="background" presStyleLbl="node0" presStyleIdx="0" presStyleCnt="1">
        <dgm:style>
          <a:lnRef idx="2">
            <a:schemeClr val="dk1">
              <a:shade val="50000"/>
            </a:schemeClr>
          </a:lnRef>
          <a:fillRef idx="1">
            <a:schemeClr val="dk1"/>
          </a:fillRef>
          <a:effectRef idx="0">
            <a:schemeClr val="dk1"/>
          </a:effectRef>
          <a:fontRef idx="minor">
            <a:schemeClr val="lt1"/>
          </a:fontRef>
        </dgm:style>
      </dgm:prSet>
      <dgm:spPr/>
    </dgm:pt>
    <dgm:pt modelId="{749A5B74-34FC-4E32-B381-DE9C64321EDA}" type="pres">
      <dgm:prSet presAssocID="{3E47D769-0450-476A-8754-8D4B135C7A11}" presName="text" presStyleLbl="fgAcc0" presStyleIdx="0" presStyleCnt="1" custScaleX="230269" custScaleY="74486" custLinFactNeighborX="-9512" custLinFactNeighborY="-37916">
        <dgm:presLayoutVars>
          <dgm:chPref val="3"/>
        </dgm:presLayoutVars>
      </dgm:prSet>
      <dgm:spPr/>
    </dgm:pt>
    <dgm:pt modelId="{2BAA5663-2BC8-433D-8BD3-7C32E446EE40}" type="pres">
      <dgm:prSet presAssocID="{3E47D769-0450-476A-8754-8D4B135C7A11}" presName="hierChild2" presStyleCnt="0"/>
      <dgm:spPr/>
    </dgm:pt>
    <dgm:pt modelId="{72A40930-CFBC-4E74-A949-35CFFB6EE7A4}" type="pres">
      <dgm:prSet presAssocID="{2A3CB5A5-93FB-44CB-B5B9-B61D656294B1}" presName="Name10" presStyleLbl="parChTrans1D2" presStyleIdx="0" presStyleCnt="2"/>
      <dgm:spPr/>
    </dgm:pt>
    <dgm:pt modelId="{B9A92F00-7768-4171-96DF-FF3600F868AF}" type="pres">
      <dgm:prSet presAssocID="{A2838C73-E912-4720-ACC1-F5096B5061F6}" presName="hierRoot2" presStyleCnt="0"/>
      <dgm:spPr/>
    </dgm:pt>
    <dgm:pt modelId="{57208F05-DE8C-4355-8F44-0E425127D3B3}" type="pres">
      <dgm:prSet presAssocID="{A2838C73-E912-4720-ACC1-F5096B5061F6}" presName="composite2" presStyleCnt="0"/>
      <dgm:spPr/>
    </dgm:pt>
    <dgm:pt modelId="{5959FF39-E1E0-4C1E-B0BE-ABA723737617}" type="pres">
      <dgm:prSet presAssocID="{A2838C73-E912-4720-ACC1-F5096B5061F6}" presName="background2" presStyleLbl="node2" presStyleIdx="0" presStyleCnt="2"/>
      <dgm:spPr/>
    </dgm:pt>
    <dgm:pt modelId="{BF5DFD6F-E933-420A-848A-C9F7C708776E}" type="pres">
      <dgm:prSet presAssocID="{A2838C73-E912-4720-ACC1-F5096B5061F6}" presName="text2" presStyleLbl="fgAcc2" presStyleIdx="0" presStyleCnt="2">
        <dgm:presLayoutVars>
          <dgm:chPref val="3"/>
        </dgm:presLayoutVars>
      </dgm:prSet>
      <dgm:spPr/>
    </dgm:pt>
    <dgm:pt modelId="{87A524BB-7779-48BC-BDE1-E54C1B686A8E}" type="pres">
      <dgm:prSet presAssocID="{A2838C73-E912-4720-ACC1-F5096B5061F6}" presName="hierChild3" presStyleCnt="0"/>
      <dgm:spPr/>
    </dgm:pt>
    <dgm:pt modelId="{3A4DA606-99D9-46D0-96EB-DDF0EA3706F9}" type="pres">
      <dgm:prSet presAssocID="{003BFCDF-B2DE-4420-B53A-DD65C97573FE}" presName="Name10" presStyleLbl="parChTrans1D2" presStyleIdx="1" presStyleCnt="2"/>
      <dgm:spPr/>
    </dgm:pt>
    <dgm:pt modelId="{AAFE39B2-4464-425C-866C-09628E2B3FF1}" type="pres">
      <dgm:prSet presAssocID="{EBD66A0C-2F8D-4622-9AC2-33AF7F8095BB}" presName="hierRoot2" presStyleCnt="0"/>
      <dgm:spPr/>
    </dgm:pt>
    <dgm:pt modelId="{7C0190B6-591B-4640-9981-1A8FB10B2CDC}" type="pres">
      <dgm:prSet presAssocID="{EBD66A0C-2F8D-4622-9AC2-33AF7F8095BB}" presName="composite2" presStyleCnt="0"/>
      <dgm:spPr/>
    </dgm:pt>
    <dgm:pt modelId="{21B80715-28C8-4BBA-A791-D166E746781C}" type="pres">
      <dgm:prSet presAssocID="{EBD66A0C-2F8D-4622-9AC2-33AF7F8095BB}" presName="background2" presStyleLbl="node2" presStyleIdx="1" presStyleCnt="2">
        <dgm:style>
          <a:lnRef idx="3">
            <a:schemeClr val="lt1"/>
          </a:lnRef>
          <a:fillRef idx="1">
            <a:schemeClr val="accent5"/>
          </a:fillRef>
          <a:effectRef idx="1">
            <a:schemeClr val="accent5"/>
          </a:effectRef>
          <a:fontRef idx="minor">
            <a:schemeClr val="lt1"/>
          </a:fontRef>
        </dgm:style>
      </dgm:prSet>
      <dgm:spPr/>
    </dgm:pt>
    <dgm:pt modelId="{8B7E9607-743C-41CB-A842-A37AD2DB6508}" type="pres">
      <dgm:prSet presAssocID="{EBD66A0C-2F8D-4622-9AC2-33AF7F8095BB}" presName="text2" presStyleLbl="fgAcc2" presStyleIdx="1" presStyleCnt="2" custLinFactNeighborX="3391" custLinFactNeighborY="296">
        <dgm:presLayoutVars>
          <dgm:chPref val="3"/>
        </dgm:presLayoutVars>
      </dgm:prSet>
      <dgm:spPr/>
    </dgm:pt>
    <dgm:pt modelId="{59635CC3-33D4-4AAE-B3BF-6B9B12A12F5F}" type="pres">
      <dgm:prSet presAssocID="{EBD66A0C-2F8D-4622-9AC2-33AF7F8095BB}" presName="hierChild3" presStyleCnt="0"/>
      <dgm:spPr/>
    </dgm:pt>
  </dgm:ptLst>
  <dgm:cxnLst>
    <dgm:cxn modelId="{2B42C108-B280-4630-8E08-7E51F5D5DAD4}" type="presOf" srcId="{003BFCDF-B2DE-4420-B53A-DD65C97573FE}" destId="{3A4DA606-99D9-46D0-96EB-DDF0EA3706F9}" srcOrd="0" destOrd="0" presId="urn:microsoft.com/office/officeart/2005/8/layout/hierarchy1"/>
    <dgm:cxn modelId="{66ED380E-5351-4554-9046-5FA6ED86D225}" type="presOf" srcId="{9D4AE46C-48FB-4CC5-8B9A-D8C3A911378D}" destId="{002CB223-1A63-4338-BF2C-165E74EC452D}" srcOrd="0" destOrd="0" presId="urn:microsoft.com/office/officeart/2005/8/layout/hierarchy1"/>
    <dgm:cxn modelId="{E992012A-A511-4D3A-9BBD-7AFF367B60DB}" type="presOf" srcId="{2A3CB5A5-93FB-44CB-B5B9-B61D656294B1}" destId="{72A40930-CFBC-4E74-A949-35CFFB6EE7A4}" srcOrd="0" destOrd="0" presId="urn:microsoft.com/office/officeart/2005/8/layout/hierarchy1"/>
    <dgm:cxn modelId="{C1025161-7EF0-41C0-9D58-57D36A71B477}" srcId="{3E47D769-0450-476A-8754-8D4B135C7A11}" destId="{EBD66A0C-2F8D-4622-9AC2-33AF7F8095BB}" srcOrd="1" destOrd="0" parTransId="{003BFCDF-B2DE-4420-B53A-DD65C97573FE}" sibTransId="{4E7D2F97-4B34-4C83-BB96-85B40AF76E5C}"/>
    <dgm:cxn modelId="{9A0ECA55-20C5-4E18-90D9-B94A720B9A2E}" type="presOf" srcId="{A2838C73-E912-4720-ACC1-F5096B5061F6}" destId="{BF5DFD6F-E933-420A-848A-C9F7C708776E}" srcOrd="0" destOrd="0" presId="urn:microsoft.com/office/officeart/2005/8/layout/hierarchy1"/>
    <dgm:cxn modelId="{0D88B679-9318-499E-9F2F-5BDEA3A8CC9C}" srcId="{9D4AE46C-48FB-4CC5-8B9A-D8C3A911378D}" destId="{3E47D769-0450-476A-8754-8D4B135C7A11}" srcOrd="0" destOrd="0" parTransId="{5745DE07-FB6C-47D1-8F47-8831F32820D0}" sibTransId="{713FCC56-A71A-4F10-858B-B23DE3D00716}"/>
    <dgm:cxn modelId="{EB1DEF88-281F-4EAB-BB97-6BAE2D91C90D}" type="presOf" srcId="{EBD66A0C-2F8D-4622-9AC2-33AF7F8095BB}" destId="{8B7E9607-743C-41CB-A842-A37AD2DB6508}" srcOrd="0" destOrd="0" presId="urn:microsoft.com/office/officeart/2005/8/layout/hierarchy1"/>
    <dgm:cxn modelId="{C928939D-C4EF-440E-987E-144603D4DC79}" srcId="{3E47D769-0450-476A-8754-8D4B135C7A11}" destId="{A2838C73-E912-4720-ACC1-F5096B5061F6}" srcOrd="0" destOrd="0" parTransId="{2A3CB5A5-93FB-44CB-B5B9-B61D656294B1}" sibTransId="{9E2082D6-3538-4D3B-92C2-CAB4E0C69B92}"/>
    <dgm:cxn modelId="{84C582B2-50B1-4A06-BE19-955ECBEB31FD}" type="presOf" srcId="{3E47D769-0450-476A-8754-8D4B135C7A11}" destId="{749A5B74-34FC-4E32-B381-DE9C64321EDA}" srcOrd="0" destOrd="0" presId="urn:microsoft.com/office/officeart/2005/8/layout/hierarchy1"/>
    <dgm:cxn modelId="{C2652CA7-022B-4526-8795-8A50A11A34D5}" type="presParOf" srcId="{002CB223-1A63-4338-BF2C-165E74EC452D}" destId="{BF72D86A-2DAB-46D0-BA7D-7DD4A8CF1ED0}" srcOrd="0" destOrd="0" presId="urn:microsoft.com/office/officeart/2005/8/layout/hierarchy1"/>
    <dgm:cxn modelId="{62CBCE35-116E-4392-86B3-F9C6B22260C0}" type="presParOf" srcId="{BF72D86A-2DAB-46D0-BA7D-7DD4A8CF1ED0}" destId="{B6E83D88-8BE6-4924-959E-2C03E4F42D0E}" srcOrd="0" destOrd="0" presId="urn:microsoft.com/office/officeart/2005/8/layout/hierarchy1"/>
    <dgm:cxn modelId="{C2F3C759-344F-46C9-9A00-733D702AA912}" type="presParOf" srcId="{B6E83D88-8BE6-4924-959E-2C03E4F42D0E}" destId="{81946E26-110D-4848-80E7-4F9138A7C32D}" srcOrd="0" destOrd="0" presId="urn:microsoft.com/office/officeart/2005/8/layout/hierarchy1"/>
    <dgm:cxn modelId="{EA5C79FE-8206-4DF8-8196-F0346D98AD58}" type="presParOf" srcId="{B6E83D88-8BE6-4924-959E-2C03E4F42D0E}" destId="{749A5B74-34FC-4E32-B381-DE9C64321EDA}" srcOrd="1" destOrd="0" presId="urn:microsoft.com/office/officeart/2005/8/layout/hierarchy1"/>
    <dgm:cxn modelId="{1695EFB8-EBE3-4492-A2CE-25CC8359227B}" type="presParOf" srcId="{BF72D86A-2DAB-46D0-BA7D-7DD4A8CF1ED0}" destId="{2BAA5663-2BC8-433D-8BD3-7C32E446EE40}" srcOrd="1" destOrd="0" presId="urn:microsoft.com/office/officeart/2005/8/layout/hierarchy1"/>
    <dgm:cxn modelId="{75525F3F-1682-41E9-9982-AB884B936C50}" type="presParOf" srcId="{2BAA5663-2BC8-433D-8BD3-7C32E446EE40}" destId="{72A40930-CFBC-4E74-A949-35CFFB6EE7A4}" srcOrd="0" destOrd="0" presId="urn:microsoft.com/office/officeart/2005/8/layout/hierarchy1"/>
    <dgm:cxn modelId="{A563692D-048A-4197-95B4-C2B493ADC117}" type="presParOf" srcId="{2BAA5663-2BC8-433D-8BD3-7C32E446EE40}" destId="{B9A92F00-7768-4171-96DF-FF3600F868AF}" srcOrd="1" destOrd="0" presId="urn:microsoft.com/office/officeart/2005/8/layout/hierarchy1"/>
    <dgm:cxn modelId="{A9AA16C3-5953-4153-A057-DA16517C4890}" type="presParOf" srcId="{B9A92F00-7768-4171-96DF-FF3600F868AF}" destId="{57208F05-DE8C-4355-8F44-0E425127D3B3}" srcOrd="0" destOrd="0" presId="urn:microsoft.com/office/officeart/2005/8/layout/hierarchy1"/>
    <dgm:cxn modelId="{8D942E7D-783D-4655-B4B3-CAE9F0517815}" type="presParOf" srcId="{57208F05-DE8C-4355-8F44-0E425127D3B3}" destId="{5959FF39-E1E0-4C1E-B0BE-ABA723737617}" srcOrd="0" destOrd="0" presId="urn:microsoft.com/office/officeart/2005/8/layout/hierarchy1"/>
    <dgm:cxn modelId="{D435B51F-0D2D-4985-8A87-AC3E1BCFFDC5}" type="presParOf" srcId="{57208F05-DE8C-4355-8F44-0E425127D3B3}" destId="{BF5DFD6F-E933-420A-848A-C9F7C708776E}" srcOrd="1" destOrd="0" presId="urn:microsoft.com/office/officeart/2005/8/layout/hierarchy1"/>
    <dgm:cxn modelId="{163EED5B-8937-4B4E-B795-B059FD30EAE2}" type="presParOf" srcId="{B9A92F00-7768-4171-96DF-FF3600F868AF}" destId="{87A524BB-7779-48BC-BDE1-E54C1B686A8E}" srcOrd="1" destOrd="0" presId="urn:microsoft.com/office/officeart/2005/8/layout/hierarchy1"/>
    <dgm:cxn modelId="{3AB21393-154A-407E-9AAB-43B9A37922E7}" type="presParOf" srcId="{2BAA5663-2BC8-433D-8BD3-7C32E446EE40}" destId="{3A4DA606-99D9-46D0-96EB-DDF0EA3706F9}" srcOrd="2" destOrd="0" presId="urn:microsoft.com/office/officeart/2005/8/layout/hierarchy1"/>
    <dgm:cxn modelId="{4B5E51F6-FCFB-454B-8C56-73E369522F45}" type="presParOf" srcId="{2BAA5663-2BC8-433D-8BD3-7C32E446EE40}" destId="{AAFE39B2-4464-425C-866C-09628E2B3FF1}" srcOrd="3" destOrd="0" presId="urn:microsoft.com/office/officeart/2005/8/layout/hierarchy1"/>
    <dgm:cxn modelId="{44ACC358-2998-473E-B712-AE4E3B23F36B}" type="presParOf" srcId="{AAFE39B2-4464-425C-866C-09628E2B3FF1}" destId="{7C0190B6-591B-4640-9981-1A8FB10B2CDC}" srcOrd="0" destOrd="0" presId="urn:microsoft.com/office/officeart/2005/8/layout/hierarchy1"/>
    <dgm:cxn modelId="{D85FA468-A81B-4FD6-A962-A930C1A8DA9A}" type="presParOf" srcId="{7C0190B6-591B-4640-9981-1A8FB10B2CDC}" destId="{21B80715-28C8-4BBA-A791-D166E746781C}" srcOrd="0" destOrd="0" presId="urn:microsoft.com/office/officeart/2005/8/layout/hierarchy1"/>
    <dgm:cxn modelId="{4BD6521A-1E93-478B-ACDA-EAB7EF39122D}" type="presParOf" srcId="{7C0190B6-591B-4640-9981-1A8FB10B2CDC}" destId="{8B7E9607-743C-41CB-A842-A37AD2DB6508}" srcOrd="1" destOrd="0" presId="urn:microsoft.com/office/officeart/2005/8/layout/hierarchy1"/>
    <dgm:cxn modelId="{DF088F5A-FA1E-4968-A826-496F87B80558}" type="presParOf" srcId="{AAFE39B2-4464-425C-866C-09628E2B3FF1}" destId="{59635CC3-33D4-4AAE-B3BF-6B9B12A12F5F}" srcOrd="1" destOrd="0" presId="urn:microsoft.com/office/officeart/2005/8/layout/hierarchy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DA606-99D9-46D0-96EB-DDF0EA3706F9}">
      <dsp:nvSpPr>
        <dsp:cNvPr id="0" name=""/>
        <dsp:cNvSpPr/>
      </dsp:nvSpPr>
      <dsp:spPr>
        <a:xfrm>
          <a:off x="4001648" y="1390832"/>
          <a:ext cx="2801652" cy="1814674"/>
        </a:xfrm>
        <a:custGeom>
          <a:avLst/>
          <a:gdLst/>
          <a:ahLst/>
          <a:cxnLst/>
          <a:rect l="0" t="0" r="0" b="0"/>
          <a:pathLst>
            <a:path>
              <a:moveTo>
                <a:pt x="0" y="0"/>
              </a:moveTo>
              <a:lnTo>
                <a:pt x="0" y="1464009"/>
              </a:lnTo>
              <a:lnTo>
                <a:pt x="2801652" y="1464009"/>
              </a:lnTo>
              <a:lnTo>
                <a:pt x="2801652" y="1814674"/>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2A40930-CFBC-4E74-A949-35CFFB6EE7A4}">
      <dsp:nvSpPr>
        <dsp:cNvPr id="0" name=""/>
        <dsp:cNvSpPr/>
      </dsp:nvSpPr>
      <dsp:spPr>
        <a:xfrm>
          <a:off x="2048470" y="1390832"/>
          <a:ext cx="1953178" cy="1807559"/>
        </a:xfrm>
        <a:custGeom>
          <a:avLst/>
          <a:gdLst/>
          <a:ahLst/>
          <a:cxnLst/>
          <a:rect l="0" t="0" r="0" b="0"/>
          <a:pathLst>
            <a:path>
              <a:moveTo>
                <a:pt x="1953178" y="0"/>
              </a:moveTo>
              <a:lnTo>
                <a:pt x="1953178" y="1456894"/>
              </a:lnTo>
              <a:lnTo>
                <a:pt x="0" y="1456894"/>
              </a:lnTo>
              <a:lnTo>
                <a:pt x="0" y="1807559"/>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1946E26-110D-4848-80E7-4F9138A7C32D}">
      <dsp:nvSpPr>
        <dsp:cNvPr id="0" name=""/>
        <dsp:cNvSpPr/>
      </dsp:nvSpPr>
      <dsp:spPr>
        <a:xfrm>
          <a:off x="-356531" y="-399558"/>
          <a:ext cx="8716359" cy="1790391"/>
        </a:xfrm>
        <a:prstGeom prst="roundRect">
          <a:avLst>
            <a:gd name="adj" fmla="val 10000"/>
          </a:avLst>
        </a:prstGeom>
        <a:solidFill>
          <a:schemeClr val="dk1"/>
        </a:solidFill>
        <a:ln w="25400" cap="flat" cmpd="sng" algn="ctr">
          <a:solidFill>
            <a:schemeClr val="dk1">
              <a:shade val="50000"/>
            </a:schemeClr>
          </a:solidFill>
          <a:prstDash val="solid"/>
        </a:ln>
        <a:effectLst/>
        <a:sp3d extrusionH="381000"/>
      </dsp:spPr>
      <dsp:style>
        <a:lnRef idx="2">
          <a:schemeClr val="dk1">
            <a:shade val="50000"/>
          </a:schemeClr>
        </a:lnRef>
        <a:fillRef idx="1">
          <a:schemeClr val="dk1"/>
        </a:fillRef>
        <a:effectRef idx="0">
          <a:schemeClr val="dk1"/>
        </a:effectRef>
        <a:fontRef idx="minor">
          <a:schemeClr val="lt1"/>
        </a:fontRef>
      </dsp:style>
    </dsp:sp>
    <dsp:sp modelId="{749A5B74-34FC-4E32-B381-DE9C64321EDA}">
      <dsp:nvSpPr>
        <dsp:cNvPr id="0" name=""/>
        <dsp:cNvSpPr/>
      </dsp:nvSpPr>
      <dsp:spPr>
        <a:xfrm>
          <a:off x="64056" y="0"/>
          <a:ext cx="8716359" cy="179039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ar-SA" sz="4200" b="1" kern="1200" dirty="0">
              <a:effectLst>
                <a:outerShdw blurRad="38100" dist="38100" dir="2700000" algn="tl">
                  <a:srgbClr val="000000">
                    <a:alpha val="43137"/>
                  </a:srgbClr>
                </a:outerShdw>
              </a:effectLst>
            </a:rPr>
            <a:t> خلافة المأمون</a:t>
          </a:r>
        </a:p>
        <a:p>
          <a:pPr marL="0" lvl="0" indent="0" algn="ctr" defTabSz="1866900">
            <a:lnSpc>
              <a:spcPct val="90000"/>
            </a:lnSpc>
            <a:spcBef>
              <a:spcPct val="0"/>
            </a:spcBef>
            <a:spcAft>
              <a:spcPct val="35000"/>
            </a:spcAft>
            <a:buNone/>
          </a:pPr>
          <a:r>
            <a:rPr lang="ar-SA" sz="4200" b="1" kern="1200" dirty="0">
              <a:effectLst>
                <a:outerShdw blurRad="38100" dist="38100" dir="2700000" algn="tl">
                  <a:srgbClr val="000000">
                    <a:alpha val="43137"/>
                  </a:srgbClr>
                </a:outerShdw>
              </a:effectLst>
            </a:rPr>
            <a:t>198ـ 218 هــ</a:t>
          </a:r>
          <a:endParaRPr lang="en-GB" sz="4200" b="1" kern="1200" dirty="0">
            <a:effectLst>
              <a:outerShdw blurRad="38100" dist="38100" dir="2700000" algn="tl">
                <a:srgbClr val="000000">
                  <a:alpha val="43137"/>
                </a:srgbClr>
              </a:outerShdw>
            </a:effectLst>
          </a:endParaRPr>
        </a:p>
      </dsp:txBody>
      <dsp:txXfrm>
        <a:off x="116495" y="52439"/>
        <a:ext cx="8611481" cy="1685513"/>
      </dsp:txXfrm>
    </dsp:sp>
    <dsp:sp modelId="{5959FF39-E1E0-4C1E-B0BE-ABA723737617}">
      <dsp:nvSpPr>
        <dsp:cNvPr id="0" name=""/>
        <dsp:cNvSpPr/>
      </dsp:nvSpPr>
      <dsp:spPr>
        <a:xfrm>
          <a:off x="155823" y="3198392"/>
          <a:ext cx="3785294" cy="2403662"/>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F5DFD6F-E933-420A-848A-C9F7C708776E}">
      <dsp:nvSpPr>
        <dsp:cNvPr id="0" name=""/>
        <dsp:cNvSpPr/>
      </dsp:nvSpPr>
      <dsp:spPr>
        <a:xfrm>
          <a:off x="576411" y="3597951"/>
          <a:ext cx="3785294" cy="2403662"/>
        </a:xfrm>
        <a:prstGeom prst="roundRect">
          <a:avLst>
            <a:gd name="adj" fmla="val 10000"/>
          </a:avLst>
        </a:prstGeom>
        <a:gradFill rotWithShape="1">
          <a:gsLst>
            <a:gs pos="0">
              <a:schemeClr val="accent3">
                <a:shade val="60000"/>
              </a:schemeClr>
            </a:gs>
            <a:gs pos="33000">
              <a:schemeClr val="accent3">
                <a:tint val="86500"/>
              </a:schemeClr>
            </a:gs>
            <a:gs pos="46750">
              <a:schemeClr val="accent3">
                <a:tint val="71000"/>
                <a:satMod val="112000"/>
              </a:schemeClr>
            </a:gs>
            <a:gs pos="53000">
              <a:schemeClr val="accent3">
                <a:tint val="71000"/>
                <a:satMod val="112000"/>
              </a:schemeClr>
            </a:gs>
            <a:gs pos="68000">
              <a:schemeClr val="accent3">
                <a:tint val="86000"/>
              </a:schemeClr>
            </a:gs>
            <a:gs pos="100000">
              <a:schemeClr val="accent3">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z="57150" extrusionH="63500">
          <a:bevelT w="50800" h="50800"/>
        </a:sp3d>
      </dsp:spPr>
      <dsp:style>
        <a:lnRef idx="0">
          <a:schemeClr val="accent3"/>
        </a:lnRef>
        <a:fillRef idx="3">
          <a:schemeClr val="accent3"/>
        </a:fillRef>
        <a:effectRef idx="3">
          <a:schemeClr val="accent3"/>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ar-SA" sz="4200" b="1" kern="1200" dirty="0">
              <a:effectLst>
                <a:outerShdw blurRad="38100" dist="38100" dir="2700000" algn="tl">
                  <a:srgbClr val="000000">
                    <a:alpha val="43137"/>
                  </a:srgbClr>
                </a:outerShdw>
              </a:effectLst>
            </a:rPr>
            <a:t>204 ـ 218 هــ</a:t>
          </a:r>
        </a:p>
        <a:p>
          <a:pPr marL="0" lvl="0" indent="0" algn="ctr" defTabSz="1866900">
            <a:lnSpc>
              <a:spcPct val="90000"/>
            </a:lnSpc>
            <a:spcBef>
              <a:spcPct val="0"/>
            </a:spcBef>
            <a:spcAft>
              <a:spcPct val="35000"/>
            </a:spcAft>
            <a:buNone/>
          </a:pPr>
          <a:r>
            <a:rPr lang="ar-SA" sz="4200" b="1" kern="1200" dirty="0">
              <a:effectLst>
                <a:outerShdw blurRad="38100" dist="38100" dir="2700000" algn="tl">
                  <a:srgbClr val="000000">
                    <a:alpha val="43137"/>
                  </a:srgbClr>
                </a:outerShdw>
              </a:effectLst>
            </a:rPr>
            <a:t>( بغداد )</a:t>
          </a:r>
          <a:endParaRPr lang="en-GB" sz="4200" b="1" kern="1200" dirty="0">
            <a:effectLst>
              <a:outerShdw blurRad="38100" dist="38100" dir="2700000" algn="tl">
                <a:srgbClr val="000000">
                  <a:alpha val="43137"/>
                </a:srgbClr>
              </a:outerShdw>
            </a:effectLst>
          </a:endParaRPr>
        </a:p>
      </dsp:txBody>
      <dsp:txXfrm>
        <a:off x="646812" y="3668352"/>
        <a:ext cx="3644492" cy="2262860"/>
      </dsp:txXfrm>
    </dsp:sp>
    <dsp:sp modelId="{21B80715-28C8-4BBA-A791-D166E746781C}">
      <dsp:nvSpPr>
        <dsp:cNvPr id="0" name=""/>
        <dsp:cNvSpPr/>
      </dsp:nvSpPr>
      <dsp:spPr>
        <a:xfrm>
          <a:off x="4910653" y="3205507"/>
          <a:ext cx="3785294" cy="2403662"/>
        </a:xfrm>
        <a:prstGeom prst="roundRect">
          <a:avLst>
            <a:gd name="adj" fmla="val 10000"/>
          </a:avLst>
        </a:prstGeom>
        <a:solidFill>
          <a:schemeClr val="accent5"/>
        </a:solidFill>
        <a:ln w="38100" cap="flat" cmpd="sng" algn="ctr">
          <a:solidFill>
            <a:schemeClr val="lt1"/>
          </a:solidFill>
          <a:prstDash val="solid"/>
        </a:ln>
        <a:effectLst>
          <a:outerShdw blurRad="130000" dist="101600" dir="2700000" algn="tl" rotWithShape="0">
            <a:srgbClr val="000000">
              <a:alpha val="35000"/>
            </a:srgbClr>
          </a:outerShdw>
        </a:effectLst>
        <a:sp3d extrusionH="381000"/>
      </dsp:spPr>
      <dsp:style>
        <a:lnRef idx="3">
          <a:schemeClr val="lt1"/>
        </a:lnRef>
        <a:fillRef idx="1">
          <a:schemeClr val="accent5"/>
        </a:fillRef>
        <a:effectRef idx="1">
          <a:schemeClr val="accent5"/>
        </a:effectRef>
        <a:fontRef idx="minor">
          <a:schemeClr val="lt1"/>
        </a:fontRef>
      </dsp:style>
    </dsp:sp>
    <dsp:sp modelId="{8B7E9607-743C-41CB-A842-A37AD2DB6508}">
      <dsp:nvSpPr>
        <dsp:cNvPr id="0" name=""/>
        <dsp:cNvSpPr/>
      </dsp:nvSpPr>
      <dsp:spPr>
        <a:xfrm>
          <a:off x="5331241" y="3605066"/>
          <a:ext cx="3785294" cy="240366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ar-SA" sz="4200" b="1" kern="1200" dirty="0">
              <a:effectLst>
                <a:outerShdw blurRad="38100" dist="38100" dir="2700000" algn="tl">
                  <a:srgbClr val="000000">
                    <a:alpha val="43137"/>
                  </a:srgbClr>
                </a:outerShdw>
              </a:effectLst>
            </a:rPr>
            <a:t>198 ـ 204 هــ</a:t>
          </a:r>
        </a:p>
        <a:p>
          <a:pPr marL="0" lvl="0" indent="0" algn="ctr" defTabSz="1866900">
            <a:lnSpc>
              <a:spcPct val="90000"/>
            </a:lnSpc>
            <a:spcBef>
              <a:spcPct val="0"/>
            </a:spcBef>
            <a:spcAft>
              <a:spcPct val="35000"/>
            </a:spcAft>
            <a:buNone/>
          </a:pPr>
          <a:r>
            <a:rPr lang="ar-SA" sz="4200" b="1" kern="1200" dirty="0">
              <a:effectLst>
                <a:outerShdw blurRad="38100" dist="38100" dir="2700000" algn="tl">
                  <a:srgbClr val="000000">
                    <a:alpha val="43137"/>
                  </a:srgbClr>
                </a:outerShdw>
              </a:effectLst>
            </a:rPr>
            <a:t>( مرو )</a:t>
          </a:r>
          <a:endParaRPr lang="en-GB" sz="4200" b="1" kern="1200" dirty="0">
            <a:effectLst>
              <a:outerShdw blurRad="38100" dist="38100" dir="2700000" algn="tl">
                <a:srgbClr val="000000">
                  <a:alpha val="43137"/>
                </a:srgbClr>
              </a:outerShdw>
            </a:effectLst>
          </a:endParaRPr>
        </a:p>
      </dsp:txBody>
      <dsp:txXfrm>
        <a:off x="5401642" y="3675467"/>
        <a:ext cx="3644492" cy="22628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3/31/2020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3/31/2020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3/31/2020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3/31/2020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3/31/2020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3/31/2020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3">
            <a:schemeClr val="lt1"/>
          </a:lnRef>
          <a:fillRef idx="1">
            <a:schemeClr val="dk1"/>
          </a:fillRef>
          <a:effectRef idx="1">
            <a:schemeClr val="dk1"/>
          </a:effectRef>
          <a:fontRef idx="minor">
            <a:schemeClr val="lt1"/>
          </a:fontRef>
        </p:style>
        <p:txBody>
          <a:bodyPr>
            <a:normAutofit fontScale="90000"/>
          </a:bodyPr>
          <a:lstStyle/>
          <a:p>
            <a:r>
              <a:rPr lang="ar-SA" sz="4800" dirty="0">
                <a:solidFill>
                  <a:schemeClr val="tx1"/>
                </a:solidFill>
              </a:rPr>
              <a:t>7ـ الخليفة المأمون</a:t>
            </a:r>
            <a:br>
              <a:rPr lang="ar-SA" sz="4800" dirty="0">
                <a:solidFill>
                  <a:schemeClr val="tx1"/>
                </a:solidFill>
              </a:rPr>
            </a:br>
            <a:r>
              <a:rPr lang="ar-SA" sz="4800" dirty="0">
                <a:solidFill>
                  <a:schemeClr val="tx1"/>
                </a:solidFill>
              </a:rPr>
              <a:t>198 ــ 218 هـــ</a:t>
            </a:r>
            <a:endParaRPr lang="en-GB" sz="4800" dirty="0">
              <a:solidFill>
                <a:schemeClr val="tx1"/>
              </a:solidFill>
            </a:endParaRPr>
          </a:p>
        </p:txBody>
      </p:sp>
      <p:sp>
        <p:nvSpPr>
          <p:cNvPr id="3" name="Content Placeholder 2"/>
          <p:cNvSpPr>
            <a:spLocks noGrp="1"/>
          </p:cNvSpPr>
          <p:nvPr>
            <p:ph idx="1"/>
          </p:nvPr>
        </p:nvSpPr>
        <p:spPr>
          <a:xfrm>
            <a:off x="0" y="1600200"/>
            <a:ext cx="9144000" cy="470916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dirty="0">
                <a:solidFill>
                  <a:schemeClr val="tx1"/>
                </a:solidFill>
              </a:rPr>
              <a:t>   </a:t>
            </a:r>
            <a:r>
              <a:rPr lang="ar-SA" sz="4800" b="1" dirty="0">
                <a:solidFill>
                  <a:schemeClr val="tx1"/>
                </a:solidFill>
                <a:effectLst>
                  <a:outerShdw blurRad="38100" dist="38100" dir="2700000" algn="tl">
                    <a:srgbClr val="000000">
                      <a:alpha val="43137"/>
                    </a:srgbClr>
                  </a:outerShdw>
                </a:effectLst>
              </a:rPr>
              <a:t>هو عبد الله المأمون بن هارون الرشيد ابـن محمـد المهـدي ، كانت أمـه فارسية تـدعـى مراجــل ، ولـد المأمون في عام 170 هـــ وتـولى ولايـة العهد بعد أخيه محمد الأمين وضم إليه هارون الرشيد حكم خراسان وبعض مناطق المشرق .  </a:t>
            </a:r>
            <a:endParaRPr lang="en-GB" sz="48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iterate type="lt">
                                    <p:tmPct val="10000"/>
                                  </p:iterate>
                                  <p:childTnLst>
                                    <p:set>
                                      <p:cBhvr>
                                        <p:cTn id="17" dur="1" fill="hold">
                                          <p:stCondLst>
                                            <p:cond delay="0"/>
                                          </p:stCondLst>
                                        </p:cTn>
                                        <p:tgtEl>
                                          <p:spTgt spid="3">
                                            <p:bg/>
                                          </p:spTgt>
                                        </p:tgtEl>
                                        <p:attrNameLst>
                                          <p:attrName>style.visibility</p:attrName>
                                        </p:attrNameLst>
                                      </p:cBhvr>
                                      <p:to>
                                        <p:strVal val="visible"/>
                                      </p:to>
                                    </p:set>
                                    <p:animEffect transition="in" filter="fade">
                                      <p:cBhvr>
                                        <p:cTn id="18" dur="2000"/>
                                        <p:tgtEl>
                                          <p:spTgt spid="3">
                                            <p:bg/>
                                          </p:spTgt>
                                        </p:tgtEl>
                                      </p:cBhvr>
                                    </p:animEffect>
                                    <p:anim calcmode="lin" valueType="num">
                                      <p:cBhvr>
                                        <p:cTn id="19" dur="2000" fill="hold"/>
                                        <p:tgtEl>
                                          <p:spTgt spid="3">
                                            <p:bg/>
                                          </p:spTgt>
                                        </p:tgtEl>
                                        <p:attrNameLst>
                                          <p:attrName>ppt_x</p:attrName>
                                        </p:attrNameLst>
                                      </p:cBhvr>
                                      <p:tavLst>
                                        <p:tav tm="0">
                                          <p:val>
                                            <p:strVal val="#ppt_x-.1"/>
                                          </p:val>
                                        </p:tav>
                                        <p:tav tm="100000">
                                          <p:val>
                                            <p:strVal val="#ppt_x"/>
                                          </p:val>
                                        </p:tav>
                                      </p:tavLst>
                                    </p:anim>
                                    <p:anim calcmode="lin" valueType="num">
                                      <p:cBhvr>
                                        <p:cTn id="20" dur="2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7"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style>
          <a:lnRef idx="3">
            <a:schemeClr val="lt1"/>
          </a:lnRef>
          <a:fillRef idx="1">
            <a:schemeClr val="dk1"/>
          </a:fillRef>
          <a:effectRef idx="1">
            <a:schemeClr val="dk1"/>
          </a:effectRef>
          <a:fontRef idx="minor">
            <a:schemeClr val="lt1"/>
          </a:fontRef>
        </p:style>
        <p:txBody>
          <a:bodyPr>
            <a:noAutofit/>
          </a:bodyPr>
          <a:lstStyle/>
          <a:p>
            <a:br>
              <a:rPr lang="ar-SA" sz="48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ar-SA" sz="4800" dirty="0">
                <a:solidFill>
                  <a:schemeClr val="tx1"/>
                </a:solidFill>
                <a:effectLst>
                  <a:outerShdw blurRad="38100" dist="38100" dir="2700000" algn="tl">
                    <a:srgbClr val="000000">
                      <a:alpha val="43137"/>
                    </a:srgbClr>
                  </a:outerShdw>
                </a:effectLst>
                <a:latin typeface="Arial" pitchFamily="34" charset="0"/>
                <a:cs typeface="Arial" pitchFamily="34" charset="0"/>
              </a:rPr>
              <a:t> 2ـ أحوال اليمن وقيام الدولة الزيادية</a:t>
            </a:r>
            <a:br>
              <a:rPr lang="ar-SA" sz="4800" dirty="0">
                <a:solidFill>
                  <a:schemeClr val="tx1"/>
                </a:solidFill>
                <a:effectLst>
                  <a:outerShdw blurRad="38100" dist="38100" dir="2700000" algn="tl">
                    <a:srgbClr val="000000">
                      <a:alpha val="43137"/>
                    </a:srgbClr>
                  </a:outerShdw>
                </a:effectLst>
                <a:latin typeface="Arial" pitchFamily="34" charset="0"/>
                <a:cs typeface="Arial" pitchFamily="34" charset="0"/>
              </a:rPr>
            </a:br>
            <a:endParaRPr lang="en-GB" sz="48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4709160"/>
          </a:xfrm>
        </p:spPr>
        <p:style>
          <a:lnRef idx="3">
            <a:schemeClr val="lt1"/>
          </a:lnRef>
          <a:fillRef idx="1">
            <a:schemeClr val="dk1"/>
          </a:fillRef>
          <a:effectRef idx="1">
            <a:schemeClr val="dk1"/>
          </a:effectRef>
          <a:fontRef idx="minor">
            <a:schemeClr val="lt1"/>
          </a:fontRef>
        </p:style>
        <p:txBody>
          <a:bodyPr>
            <a:normAutofit fontScale="92500" lnSpcReduction="10000"/>
          </a:bodyPr>
          <a:lstStyle/>
          <a:p>
            <a:pPr algn="r">
              <a:buNone/>
            </a:pPr>
            <a:r>
              <a:rPr lang="ar-SA" sz="4000" b="1" dirty="0">
                <a:solidFill>
                  <a:schemeClr val="tx1"/>
                </a:solidFill>
                <a:effectLst>
                  <a:outerShdw blurRad="38100" dist="38100" dir="2700000" algn="tl">
                    <a:srgbClr val="000000">
                      <a:alpha val="43137"/>
                    </a:srgbClr>
                  </a:outerShdw>
                </a:effectLst>
              </a:rPr>
              <a:t>    كانت الأوضاع في بلاد اليمن غير مستقرة وكـان بهـا عـدداً كبيراً مــن الشيعة فاختار المأمون لحكمها</a:t>
            </a:r>
          </a:p>
          <a:p>
            <a:pPr algn="r">
              <a:buNone/>
            </a:pPr>
            <a:r>
              <a:rPr lang="ar-SA" sz="4000" b="1" dirty="0">
                <a:solidFill>
                  <a:schemeClr val="tx1"/>
                </a:solidFill>
                <a:effectLst>
                  <a:outerShdw blurRad="38100" dist="38100" dir="2700000" algn="tl">
                    <a:srgbClr val="000000">
                      <a:alpha val="43137"/>
                    </a:srgbClr>
                  </a:outerShdw>
                </a:effectLst>
              </a:rPr>
              <a:t>محمد بن إبراهيم الزيادي عام 203هـــ فتوجه إليها وأخضـع منطقـة تهامــة واختـط مدينـة زبــيد التــي أضـحـت حـاضـرة لتهامــة وازداد نفــوذه في اليمـن وأضحى شبه مستقل عن الدولة العباسية وإن كان قد خطب لبني العباس وظل يحكم اليمن حتى وفاته عام 245 هــ وظل الحكم في أبنائه حتى عام 553هـــ . </a:t>
            </a:r>
            <a:r>
              <a:rPr lang="ar-SA" b="1" dirty="0">
                <a:solidFill>
                  <a:schemeClr val="tx1"/>
                </a:solidFill>
                <a:effectLst>
                  <a:outerShdw blurRad="38100" dist="38100" dir="2700000" algn="tl">
                    <a:srgbClr val="000000">
                      <a:alpha val="43137"/>
                    </a:srgbClr>
                  </a:outerShdw>
                </a:effectLst>
              </a:rPr>
              <a:t> </a:t>
            </a:r>
            <a:endParaRPr lang="en-GB"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checkerboard(across)">
                                      <p:cBhvr>
                                        <p:cTn id="16" dur="2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checkerboard(across)">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checkerboard(across)">
                                      <p:cBhvr>
                                        <p:cTn id="2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style>
          <a:lnRef idx="3">
            <a:schemeClr val="lt1"/>
          </a:lnRef>
          <a:fillRef idx="1">
            <a:schemeClr val="dk1"/>
          </a:fillRef>
          <a:effectRef idx="1">
            <a:schemeClr val="dk1"/>
          </a:effectRef>
          <a:fontRef idx="minor">
            <a:schemeClr val="lt1"/>
          </a:fontRef>
        </p:style>
        <p:txBody>
          <a:bodyPr>
            <a:normAutofit fontScale="90000"/>
          </a:bodyPr>
          <a:lstStyle/>
          <a:p>
            <a:r>
              <a:rPr lang="ar-SA" sz="4900" dirty="0">
                <a:solidFill>
                  <a:schemeClr val="tx1"/>
                </a:solidFill>
                <a:effectLst>
                  <a:outerShdw blurRad="38100" dist="38100" dir="2700000" algn="tl">
                    <a:srgbClr val="000000">
                      <a:alpha val="43137"/>
                    </a:srgbClr>
                  </a:outerShdw>
                </a:effectLst>
                <a:latin typeface="Arial" pitchFamily="34" charset="0"/>
                <a:cs typeface="Arial" pitchFamily="34" charset="0"/>
              </a:rPr>
              <a:t>3 ـ موقف المأمون من إبراهيم بن المهدي</a:t>
            </a:r>
            <a:r>
              <a:rPr lang="ar-SA" sz="4000" dirty="0">
                <a:solidFill>
                  <a:schemeClr val="tx1"/>
                </a:solidFill>
                <a:effectLst>
                  <a:outerShdw blurRad="38100" dist="38100" dir="2700000" algn="tl">
                    <a:srgbClr val="000000">
                      <a:alpha val="43137"/>
                    </a:srgbClr>
                  </a:outerShdw>
                </a:effectLst>
              </a:rPr>
              <a:t>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lnSpcReduction="10000"/>
          </a:bodyPr>
          <a:lstStyle/>
          <a:p>
            <a:pPr algn="r">
              <a:buNone/>
            </a:pPr>
            <a:r>
              <a:rPr lang="ar-SA" sz="4400" b="1" dirty="0">
                <a:effectLst>
                  <a:outerShdw blurRad="38100" dist="38100" dir="2700000" algn="tl">
                    <a:srgbClr val="000000">
                      <a:alpha val="43137"/>
                    </a:srgbClr>
                  </a:outerShdw>
                </a:effectLst>
              </a:rPr>
              <a:t>    كانت الدعوة بالخلافة في بغداد قد تمت لإبــراهـيـم بــن الـمهـدي لكـن بعـد دخول المأمون بغداد تغير الوضع وانفض الجند الذين كانوا حول إبراهيم بن المهدي فظل يتنقـل سـراً فـي بغـداد حتى عام 210هــ عندمـا تـم القـبض عـليـه وأتــي بــه إلـى المأمون الذي أمر بالعفو عنه .</a:t>
            </a:r>
            <a:r>
              <a:rPr lang="ar-SA" b="1" dirty="0">
                <a:effectLst>
                  <a:outerShdw blurRad="38100" dist="38100" dir="2700000" algn="tl">
                    <a:srgbClr val="000000">
                      <a:alpha val="43137"/>
                    </a:srgbClr>
                  </a:outerShdw>
                </a:effectLst>
              </a:rPr>
              <a:t> </a:t>
            </a:r>
            <a:r>
              <a:rPr lang="ar-SA" dirty="0"/>
              <a:t> </a:t>
            </a:r>
            <a:endParaRPr lang="en-GB"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3" presetClass="emph" presetSubtype="0" fill="remove" grpId="0" nodeType="clickEffect">
                                  <p:stCondLst>
                                    <p:cond delay="0"/>
                                  </p:stCondLst>
                                  <p:childTnLst>
                                    <p:animClr clrSpc="rgb" dir="cw">
                                      <p:cBhvr override="childStyle">
                                        <p:cTn id="13" dur="1500" accel="50000" autoRev="1" fill="hold" tmFilter="0, 0; .33333, 1; 1, 1">
                                          <p:stCondLst>
                                            <p:cond delay="0"/>
                                          </p:stCondLst>
                                        </p:cTn>
                                        <p:tgtEl>
                                          <p:spTgt spid="3">
                                            <p:bg/>
                                          </p:spTgt>
                                        </p:tgtEl>
                                        <p:attrNameLst>
                                          <p:attrName>style.color</p:attrName>
                                        </p:attrNameLst>
                                      </p:cBhvr>
                                      <p:to>
                                        <a:schemeClr val="hlink"/>
                                      </p:to>
                                    </p:animClr>
                                    <p:animClr clrSpc="rgb" dir="cw">
                                      <p:cBhvr>
                                        <p:cTn id="14" dur="1500" accel="50000" autoRev="1" fill="hold" tmFilter="0, 0; .33333, 1; 1, 1">
                                          <p:stCondLst>
                                            <p:cond delay="0"/>
                                          </p:stCondLst>
                                        </p:cTn>
                                        <p:tgtEl>
                                          <p:spTgt spid="3">
                                            <p:bg/>
                                          </p:spTgt>
                                        </p:tgtEl>
                                        <p:attrNameLst>
                                          <p:attrName>fillcolor</p:attrName>
                                        </p:attrNameLst>
                                      </p:cBhvr>
                                      <p:to>
                                        <a:schemeClr val="hlink"/>
                                      </p:to>
                                    </p:animClr>
                                    <p:set>
                                      <p:cBhvr>
                                        <p:cTn id="15" dur="3000" fill="hold"/>
                                        <p:tgtEl>
                                          <p:spTgt spid="3">
                                            <p:bg/>
                                          </p:spTgt>
                                        </p:tgtEl>
                                        <p:attrNameLst>
                                          <p:attrName>fill.type</p:attrName>
                                        </p:attrNameLst>
                                      </p:cBhvr>
                                      <p:to>
                                        <p:strVal val="solid"/>
                                      </p:to>
                                    </p:set>
                                    <p:set>
                                      <p:cBhvr>
                                        <p:cTn id="16" dur="3000" fill="hold"/>
                                        <p:tgtEl>
                                          <p:spTgt spid="3">
                                            <p:bg/>
                                          </p:spTgt>
                                        </p:tgtEl>
                                        <p:attrNameLst>
                                          <p:attrName>fill.on</p:attrName>
                                        </p:attrNameLst>
                                      </p:cBhvr>
                                      <p:to>
                                        <p:strVal val="true"/>
                                      </p:to>
                                    </p:set>
                                    <p:animScale>
                                      <p:cBhvr>
                                        <p:cTn id="17" dur="1500" accel="50000" autoRev="1" fill="hold" tmFilter="0, 0; .33333, 1; 1, 1">
                                          <p:stCondLst>
                                            <p:cond delay="0"/>
                                          </p:stCondLst>
                                        </p:cTn>
                                        <p:tgtEl>
                                          <p:spTgt spid="3">
                                            <p:bg/>
                                          </p:spTgt>
                                        </p:tgtEl>
                                      </p:cBhvr>
                                      <p:from x="100000" y="100000"/>
                                      <p:to x="100000" y="140000"/>
                                    </p:animScale>
                                  </p:childTnLst>
                                </p:cTn>
                              </p:par>
                            </p:childTnLst>
                          </p:cTn>
                        </p:par>
                      </p:childTnLst>
                    </p:cTn>
                  </p:par>
                  <p:par>
                    <p:cTn id="18" fill="hold">
                      <p:stCondLst>
                        <p:cond delay="indefinite"/>
                      </p:stCondLst>
                      <p:childTnLst>
                        <p:par>
                          <p:cTn id="19" fill="hold">
                            <p:stCondLst>
                              <p:cond delay="0"/>
                            </p:stCondLst>
                            <p:childTnLst>
                              <p:par>
                                <p:cTn id="20" presetID="33" presetClass="emph" presetSubtype="0" fill="remove" grpId="0" nodeType="clickEffect">
                                  <p:stCondLst>
                                    <p:cond delay="0"/>
                                  </p:stCondLst>
                                  <p:childTnLst>
                                    <p:animClr clrSpc="rgb" dir="cw">
                                      <p:cBhvr override="childStyle">
                                        <p:cTn id="21" dur="1500" accel="50000" autoRev="1" fill="hold" tmFilter="0, 0; .33333, 1; 1, 1">
                                          <p:stCondLst>
                                            <p:cond delay="0"/>
                                          </p:stCondLst>
                                        </p:cTn>
                                        <p:tgtEl>
                                          <p:spTgt spid="3">
                                            <p:txEl>
                                              <p:pRg st="0" end="0"/>
                                            </p:txEl>
                                          </p:spTgt>
                                        </p:tgtEl>
                                        <p:attrNameLst>
                                          <p:attrName>style.color</p:attrName>
                                        </p:attrNameLst>
                                      </p:cBhvr>
                                      <p:to>
                                        <a:schemeClr val="hlink"/>
                                      </p:to>
                                    </p:animClr>
                                    <p:animClr clrSpc="rgb" dir="cw">
                                      <p:cBhvr>
                                        <p:cTn id="22" dur="1500" accel="50000" autoRev="1" fill="hold" tmFilter="0, 0; .33333, 1; 1, 1">
                                          <p:stCondLst>
                                            <p:cond delay="0"/>
                                          </p:stCondLst>
                                        </p:cTn>
                                        <p:tgtEl>
                                          <p:spTgt spid="3">
                                            <p:txEl>
                                              <p:pRg st="0" end="0"/>
                                            </p:txEl>
                                          </p:spTgt>
                                        </p:tgtEl>
                                        <p:attrNameLst>
                                          <p:attrName>fillcolor</p:attrName>
                                        </p:attrNameLst>
                                      </p:cBhvr>
                                      <p:to>
                                        <a:schemeClr val="hlink"/>
                                      </p:to>
                                    </p:animClr>
                                    <p:set>
                                      <p:cBhvr>
                                        <p:cTn id="23" dur="3000" fill="hold"/>
                                        <p:tgtEl>
                                          <p:spTgt spid="3">
                                            <p:txEl>
                                              <p:pRg st="0" end="0"/>
                                            </p:txEl>
                                          </p:spTgt>
                                        </p:tgtEl>
                                        <p:attrNameLst>
                                          <p:attrName>fill.type</p:attrName>
                                        </p:attrNameLst>
                                      </p:cBhvr>
                                      <p:to>
                                        <p:strVal val="solid"/>
                                      </p:to>
                                    </p:set>
                                    <p:set>
                                      <p:cBhvr>
                                        <p:cTn id="24" dur="3000" fill="hold"/>
                                        <p:tgtEl>
                                          <p:spTgt spid="3">
                                            <p:txEl>
                                              <p:pRg st="0" end="0"/>
                                            </p:txEl>
                                          </p:spTgt>
                                        </p:tgtEl>
                                        <p:attrNameLst>
                                          <p:attrName>fill.on</p:attrName>
                                        </p:attrNameLst>
                                      </p:cBhvr>
                                      <p:to>
                                        <p:strVal val="true"/>
                                      </p:to>
                                    </p:set>
                                    <p:animScale>
                                      <p:cBhvr>
                                        <p:cTn id="25" dur="1500" accel="50000" autoRev="1" fill="hold" tmFilter="0, 0; .33333, 1; 1, 1">
                                          <p:stCondLst>
                                            <p:cond delay="0"/>
                                          </p:stCondLst>
                                        </p:cTn>
                                        <p:tgtEl>
                                          <p:spTgt spid="3">
                                            <p:txEl>
                                              <p:pRg st="0" end="0"/>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fontScale="90000"/>
          </a:bodyPr>
          <a:lstStyle/>
          <a:p>
            <a:r>
              <a:rPr lang="ar-SA" sz="4900" dirty="0">
                <a:solidFill>
                  <a:schemeClr val="tx1"/>
                </a:solidFill>
                <a:effectLst>
                  <a:outerShdw blurRad="38100" dist="38100" dir="2700000" algn="tl">
                    <a:srgbClr val="000000">
                      <a:alpha val="43137"/>
                    </a:srgbClr>
                  </a:outerShdw>
                </a:effectLst>
              </a:rPr>
              <a:t>4 ـ حركة نصـر بن شبث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fontScale="92500"/>
          </a:bodyPr>
          <a:lstStyle/>
          <a:p>
            <a:pPr algn="r">
              <a:buNone/>
            </a:pPr>
            <a:r>
              <a:rPr lang="ar-SA" sz="4400" b="1" dirty="0">
                <a:solidFill>
                  <a:schemeClr val="tx1"/>
                </a:solidFill>
                <a:effectLst>
                  <a:outerShdw blurRad="38100" dist="38100" dir="2700000" algn="tl">
                    <a:srgbClr val="000000">
                      <a:alpha val="43137"/>
                    </a:srgbClr>
                  </a:outerShdw>
                </a:effectLst>
              </a:rPr>
              <a:t>    أعلن نصر بن شبث الخروج على طاعة الدولة العباسية عام 198 هــ واستطاع أن يسيطــر علــى عــدد مــن المناطق في بلاد الشام ، فـوجــه إليـه المأمـون بعبـد الله بن طـاهر فحاصـره وضيق علـيه حتـى طـلـب نـصر بـن شبث الأمـان فأمنه المأمون عام 209 هــ ، وجيء به لبغداد عام 210هـــ .  </a:t>
            </a:r>
            <a:r>
              <a:rPr lang="ar-SA" dirty="0">
                <a:solidFill>
                  <a:schemeClr val="tx1"/>
                </a:solidFill>
                <a:effectLst>
                  <a:outerShdw blurRad="38100" dist="38100" dir="2700000" algn="tl">
                    <a:srgbClr val="000000">
                      <a:alpha val="43137"/>
                    </a:srgbClr>
                  </a:outerShdw>
                </a:effectLst>
              </a:rPr>
              <a:t> </a:t>
            </a:r>
            <a:endParaRPr lang="en-GB"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1"/>
                                          </p:val>
                                        </p:tav>
                                        <p:tav tm="100000">
                                          <p:val>
                                            <p:strVal val="#ppt_x"/>
                                          </p:val>
                                        </p:tav>
                                      </p:tavLst>
                                    </p:anim>
                                    <p:anim calcmode="lin" valueType="num">
                                      <p:cBhvr>
                                        <p:cTn id="17"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fontScale="90000"/>
          </a:bodyPr>
          <a:lstStyle/>
          <a:p>
            <a:r>
              <a:rPr lang="ar-SA" sz="4900" dirty="0">
                <a:solidFill>
                  <a:schemeClr val="tx1"/>
                </a:solidFill>
                <a:effectLst>
                  <a:outerShdw blurRad="38100" dist="38100" dir="2700000" algn="tl">
                    <a:srgbClr val="000000">
                      <a:alpha val="43137"/>
                    </a:srgbClr>
                  </a:outerShdw>
                </a:effectLst>
              </a:rPr>
              <a:t>5 ـ خطر الزط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lnSpcReduction="10000"/>
          </a:bodyPr>
          <a:lstStyle/>
          <a:p>
            <a:pPr algn="r">
              <a:buNone/>
            </a:pPr>
            <a:r>
              <a:rPr lang="ar-SA" sz="4400" b="1" dirty="0">
                <a:solidFill>
                  <a:schemeClr val="tx1"/>
                </a:solidFill>
                <a:effectLst>
                  <a:outerShdw blurRad="38100" dist="38100" dir="2700000" algn="tl">
                    <a:srgbClr val="000000">
                      <a:alpha val="43137"/>
                    </a:srgbClr>
                  </a:outerShdw>
                </a:effectLst>
              </a:rPr>
              <a:t>   قام الزط بأعمال الشغب وقطعوا الطرق ثم قـامـوا بحـركتهـم ضـد الدولـة العباسية منذ قـيام الفتنـة بـيـن الأميـن والمـأمـون فـلـمـا اسـتـقـر المـأمـون فـي بـغداد حاول القضاء عـليهـم لكنـه لـم ينجـح واستمـر خطر الزط حتى عصر الخليفة العباسي المعتصم بالله.  </a:t>
            </a:r>
            <a:endParaRPr lang="en-GB" sz="44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ppt_w</p:attrName>
                                        </p:attrNameLst>
                                      </p:cBhvr>
                                      <p:tavLst>
                                        <p:tav tm="0">
                                          <p:val>
                                            <p:strVal val="4*#ppt_w"/>
                                          </p:val>
                                        </p:tav>
                                        <p:tav tm="100000">
                                          <p:val>
                                            <p:strVal val="#ppt_w"/>
                                          </p:val>
                                        </p:tav>
                                      </p:tavLst>
                                    </p:anim>
                                    <p:anim calcmode="lin" valueType="num">
                                      <p:cBhvr>
                                        <p:cTn id="14" dur="500" fill="hold"/>
                                        <p:tgtEl>
                                          <p:spTgt spid="3">
                                            <p:bg/>
                                          </p:spTgt>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strVal val="4*#ppt_w"/>
                                          </p:val>
                                        </p:tav>
                                        <p:tav tm="100000">
                                          <p:val>
                                            <p:strVal val="#ppt_w"/>
                                          </p:val>
                                        </p:tav>
                                      </p:tavLst>
                                    </p:anim>
                                    <p:anim calcmode="lin" valueType="num">
                                      <p:cBhvr>
                                        <p:cTn id="20" dur="500" fill="hold"/>
                                        <p:tgtEl>
                                          <p:spTgt spid="3">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style>
          <a:lnRef idx="3">
            <a:schemeClr val="lt1"/>
          </a:lnRef>
          <a:fillRef idx="1">
            <a:schemeClr val="dk1"/>
          </a:fillRef>
          <a:effectRef idx="1">
            <a:schemeClr val="dk1"/>
          </a:effectRef>
          <a:fontRef idx="minor">
            <a:schemeClr val="lt1"/>
          </a:fontRef>
        </p:style>
        <p:txBody>
          <a:bodyPr>
            <a:normAutofit fontScale="90000"/>
          </a:bodyPr>
          <a:lstStyle/>
          <a:p>
            <a:r>
              <a:rPr lang="ar-SA" sz="4000" dirty="0">
                <a:solidFill>
                  <a:schemeClr val="tx1"/>
                </a:solidFill>
                <a:effectLst>
                  <a:outerShdw blurRad="38100" dist="38100" dir="2700000" algn="tl">
                    <a:srgbClr val="000000">
                      <a:alpha val="43137"/>
                    </a:srgbClr>
                  </a:outerShdw>
                </a:effectLst>
              </a:rPr>
              <a:t>6 ـ حركة بابك الخرمي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a:xfrm>
            <a:off x="0" y="1600200"/>
            <a:ext cx="9144000" cy="470916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solidFill>
                  <a:schemeClr val="tx1"/>
                </a:solidFill>
                <a:effectLst>
                  <a:outerShdw blurRad="38100" dist="38100" dir="2700000" algn="tl">
                    <a:srgbClr val="000000">
                      <a:alpha val="43137"/>
                    </a:srgbClr>
                  </a:outerShdw>
                </a:effectLst>
              </a:rPr>
              <a:t>  كانت تلك الحركة من الحركات الهدامـة التي هـدفت إلـى القـضـاء علـى الإسـلام وأحـرزت قوات بابك عدة انتصارات على قوات الخلافـة العـباسيـة وظـلـت حـركتـه قـائـمـة حتى قضي عـلـيهـا فـي عـصر الخليفة العباسي المعتصم بالله وانتهى أمرها  بمقتل بابك زعيمها .  </a:t>
            </a:r>
            <a:endParaRPr lang="en-GB" sz="44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0"/>
                                        <p:tgtEl>
                                          <p:spTgt spid="3">
                                            <p:bg/>
                                          </p:spTgt>
                                        </p:tgtEl>
                                      </p:cBhvr>
                                    </p:animEffect>
                                    <p:anim calcmode="lin" valueType="num">
                                      <p:cBhvr>
                                        <p:cTn id="17" dur="1000" fill="hold"/>
                                        <p:tgtEl>
                                          <p:spTgt spid="3">
                                            <p:bg/>
                                          </p:spTgt>
                                        </p:tgtEl>
                                        <p:attrNameLst>
                                          <p:attrName>ppt_x</p:attrName>
                                        </p:attrNameLst>
                                      </p:cBhvr>
                                      <p:tavLst>
                                        <p:tav tm="0">
                                          <p:val>
                                            <p:strVal val="#ppt_x-.1"/>
                                          </p:val>
                                        </p:tav>
                                        <p:tav tm="100000">
                                          <p:val>
                                            <p:strVal val="#ppt_x"/>
                                          </p:val>
                                        </p:tav>
                                      </p:tavLst>
                                    </p:anim>
                                    <p:anim calcmode="lin" valueType="num">
                                      <p:cBhvr>
                                        <p:cTn id="18"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172200"/>
          </a:xfrm>
        </p:spPr>
        <p:style>
          <a:lnRef idx="3">
            <a:schemeClr val="lt1"/>
          </a:lnRef>
          <a:fillRef idx="1">
            <a:schemeClr val="dk1"/>
          </a:fillRef>
          <a:effectRef idx="1">
            <a:schemeClr val="dk1"/>
          </a:effectRef>
          <a:fontRef idx="minor">
            <a:schemeClr val="lt1"/>
          </a:fontRef>
        </p:style>
        <p:txBody>
          <a:bodyPr/>
          <a:lstStyle/>
          <a:p>
            <a:pPr algn="r">
              <a:buNone/>
            </a:pPr>
            <a:r>
              <a:rPr lang="ar-SA" sz="5400" b="1" dirty="0">
                <a:solidFill>
                  <a:schemeClr val="tx1"/>
                </a:solidFill>
                <a:effectLst>
                  <a:outerShdw blurRad="38100" dist="38100" dir="2700000" algn="tl">
                    <a:srgbClr val="000000">
                      <a:alpha val="43137"/>
                    </a:srgbClr>
                  </a:outerShdw>
                </a:effectLst>
              </a:rPr>
              <a:t>ـ الوزاة في عصر عبد الله المأمون .</a:t>
            </a:r>
          </a:p>
          <a:p>
            <a:pPr algn="r">
              <a:buNone/>
            </a:pPr>
            <a:r>
              <a:rPr lang="ar-SA" sz="5400" b="1" dirty="0">
                <a:solidFill>
                  <a:schemeClr val="tx1"/>
                </a:solidFill>
                <a:effectLst>
                  <a:outerShdw blurRad="38100" dist="38100" dir="2700000" algn="tl">
                    <a:srgbClr val="000000">
                      <a:alpha val="43137"/>
                    </a:srgbClr>
                  </a:outerShdw>
                </a:effectLst>
              </a:rPr>
              <a:t>ـ الخراج في عصر عبد الله المأمون .</a:t>
            </a:r>
          </a:p>
          <a:p>
            <a:pPr algn="r">
              <a:buNone/>
            </a:pPr>
            <a:r>
              <a:rPr lang="ar-SA" sz="5400" b="1" dirty="0">
                <a:solidFill>
                  <a:schemeClr val="tx1"/>
                </a:solidFill>
                <a:effectLst>
                  <a:outerShdw blurRad="38100" dist="38100" dir="2700000" algn="tl">
                    <a:srgbClr val="000000">
                      <a:alpha val="43137"/>
                    </a:srgbClr>
                  </a:outerShdw>
                </a:effectLst>
              </a:rPr>
              <a:t>ـ الجيش في عصر عبد الله المأمون .</a:t>
            </a:r>
          </a:p>
          <a:p>
            <a:pPr algn="r">
              <a:buNone/>
            </a:pPr>
            <a:r>
              <a:rPr lang="ar-SA" sz="5400" b="1" dirty="0">
                <a:solidFill>
                  <a:schemeClr val="tx1"/>
                </a:solidFill>
                <a:effectLst>
                  <a:outerShdw blurRad="38100" dist="38100" dir="2700000" algn="tl">
                    <a:srgbClr val="000000">
                      <a:alpha val="43137"/>
                    </a:srgbClr>
                  </a:outerShdw>
                </a:effectLst>
              </a:rPr>
              <a:t>ـ العلم في عصر عبد الله المأمون .</a:t>
            </a:r>
          </a:p>
          <a:p>
            <a:pPr algn="r">
              <a:buNone/>
            </a:pPr>
            <a:r>
              <a:rPr lang="ar-SA" sz="5400" b="1" dirty="0">
                <a:solidFill>
                  <a:schemeClr val="tx1"/>
                </a:solidFill>
                <a:effectLst>
                  <a:outerShdw blurRad="38100" dist="38100" dir="2700000" algn="tl">
                    <a:srgbClr val="000000">
                      <a:alpha val="43137"/>
                    </a:srgbClr>
                  </a:outerShdw>
                </a:effectLst>
              </a:rPr>
              <a:t>ـ محنة خلق القرآن الكريم .</a:t>
            </a:r>
          </a:p>
          <a:p>
            <a:pPr algn="r">
              <a:buNone/>
            </a:pPr>
            <a:endParaRPr lang="en-GB" dirty="0">
              <a:solidFill>
                <a:schemeClr val="tx1"/>
              </a:solidFill>
            </a:endParaRPr>
          </a:p>
        </p:txBody>
      </p:sp>
    </p:spTree>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style>
          <a:lnRef idx="3">
            <a:schemeClr val="lt1"/>
          </a:lnRef>
          <a:fillRef idx="1">
            <a:schemeClr val="dk1"/>
          </a:fillRef>
          <a:effectRef idx="1">
            <a:schemeClr val="dk1"/>
          </a:effectRef>
          <a:fontRef idx="minor">
            <a:schemeClr val="lt1"/>
          </a:fontRef>
        </p:style>
        <p:txBody>
          <a:bodyPr>
            <a:normAutofit/>
          </a:bodyPr>
          <a:lstStyle/>
          <a:p>
            <a:pPr algn="r"/>
            <a:r>
              <a:rPr lang="ar-SA" sz="4400" dirty="0">
                <a:solidFill>
                  <a:schemeClr val="tx1"/>
                </a:solidFill>
                <a:latin typeface="Arial" pitchFamily="34" charset="0"/>
                <a:cs typeface="Arial" pitchFamily="34" charset="0"/>
              </a:rPr>
              <a:t>السياسة الخارجية للخليفة عبد الله المأمون :</a:t>
            </a:r>
            <a:endParaRPr lang="en-GB" sz="4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rmAutofit fontScale="92500" lnSpcReduction="10000"/>
          </a:bodyPr>
          <a:lstStyle/>
          <a:p>
            <a:pPr algn="r">
              <a:buNone/>
            </a:pPr>
            <a:r>
              <a:rPr lang="ar-SA" dirty="0"/>
              <a:t> </a:t>
            </a:r>
            <a:r>
              <a:rPr lang="ar-SA" sz="5400" b="1" dirty="0">
                <a:effectLst>
                  <a:outerShdw blurRad="38100" dist="38100" dir="2700000" algn="tl">
                    <a:srgbClr val="000000">
                      <a:alpha val="43137"/>
                    </a:srgbClr>
                  </a:outerShdw>
                </a:effectLst>
              </a:rPr>
              <a:t>في عام 215 هــ قام المأمون بحملة إلــى بــلاد الــروم ففتح حـصن قرة وأمر بهـدمه .</a:t>
            </a:r>
          </a:p>
          <a:p>
            <a:pPr algn="r">
              <a:buNone/>
            </a:pPr>
            <a:r>
              <a:rPr lang="ar-SA" sz="5400" b="1" dirty="0">
                <a:effectLst>
                  <a:outerShdw blurRad="38100" dist="38100" dir="2700000" algn="tl">
                    <a:srgbClr val="000000">
                      <a:alpha val="43137"/>
                    </a:srgbClr>
                  </a:outerShdw>
                </a:effectLst>
              </a:rPr>
              <a:t>ثم عاد المأمون لبلاد الشام ولما هجم الروم على طرسوس قام هو بدوره بالهجوم على أنطيفوا وهرقلة .</a:t>
            </a:r>
          </a:p>
          <a:p>
            <a:pPr algn="r">
              <a:buNone/>
            </a:pPr>
            <a:r>
              <a:rPr lang="ar-SA" dirty="0"/>
              <a:t>  </a:t>
            </a:r>
            <a:endParaRPr lang="en-GB" dirty="0"/>
          </a:p>
        </p:txBody>
      </p:sp>
    </p:spTree>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pPr algn="r"/>
            <a:r>
              <a:rPr lang="ar-SA" sz="4000" dirty="0">
                <a:solidFill>
                  <a:schemeClr val="tx1"/>
                </a:solidFill>
                <a:latin typeface="Arial" pitchFamily="34" charset="0"/>
                <a:cs typeface="Arial" pitchFamily="34" charset="0"/>
              </a:rPr>
              <a:t>السياسة الخارجية للخليفة عبد الله المأمون :</a:t>
            </a: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solidFill>
                  <a:schemeClr val="tx1"/>
                </a:solidFill>
                <a:effectLst>
                  <a:outerShdw blurRad="38100" dist="38100" dir="2700000" algn="tl">
                    <a:srgbClr val="000000">
                      <a:alpha val="43137"/>
                    </a:srgbClr>
                  </a:outerShdw>
                </a:effectLst>
              </a:rPr>
              <a:t>   </a:t>
            </a:r>
            <a:r>
              <a:rPr lang="ar-EG" sz="4000" b="1" dirty="0">
                <a:effectLst>
                  <a:outerShdw blurRad="50800" dist="38100" algn="tr" rotWithShape="0">
                    <a:prstClr val="black">
                      <a:alpha val="40000"/>
                    </a:prstClr>
                  </a:outerShdw>
                </a:effectLst>
              </a:rPr>
              <a:t>واصل المأمون العباسي القتال ضد الروم ففي سنة 218هـ / 833 م  أمر ابنه العباس بالتوغل داخل الأراضي البيزنطية ونجح العباس بن المأمون في إعادة بناء حصن الطوانه الذي أسكنه المأمون الأجناد من أهل دمشق وحمص والأردن وفلسطين ومصر والجزيرة </a:t>
            </a:r>
            <a:r>
              <a:rPr lang="ar-SA" sz="4000" b="1" dirty="0">
                <a:effectLst>
                  <a:outerShdw blurRad="50800" dist="38100" algn="tr" rotWithShape="0">
                    <a:prstClr val="black">
                      <a:alpha val="40000"/>
                    </a:prstClr>
                  </a:outerShdw>
                </a:effectLst>
              </a:rPr>
              <a:t>.</a:t>
            </a:r>
            <a:endParaRPr lang="en-GB" sz="40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ar-SA" sz="4400" dirty="0">
                <a:solidFill>
                  <a:schemeClr val="tx1"/>
                </a:solidFill>
                <a:latin typeface="Arial" pitchFamily="34" charset="0"/>
                <a:cs typeface="Arial" pitchFamily="34" charset="0"/>
              </a:rPr>
              <a:t>السياسة الخارجية للخليفة عبد الله المأمون :</a:t>
            </a:r>
            <a:endParaRPr lang="en-GB" dirty="0">
              <a:solidFill>
                <a:schemeClr val="tx1"/>
              </a:solidFill>
            </a:endParaRPr>
          </a:p>
        </p:txBody>
      </p:sp>
      <p:sp>
        <p:nvSpPr>
          <p:cNvPr id="3" name="Content Placeholder 2"/>
          <p:cNvSpPr>
            <a:spLocks noGrp="1"/>
          </p:cNvSpPr>
          <p:nvPr>
            <p:ph idx="1"/>
          </p:nvPr>
        </p:nvSpPr>
        <p:spPr>
          <a:xfrm>
            <a:off x="457200" y="1600200"/>
            <a:ext cx="8229600" cy="49530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3200" b="1" dirty="0">
                <a:effectLst>
                  <a:outerShdw blurRad="50800" dist="38100" algn="tr" rotWithShape="0">
                    <a:prstClr val="black">
                      <a:alpha val="40000"/>
                    </a:prstClr>
                  </a:outerShdw>
                </a:effectLst>
              </a:rPr>
              <a:t>وبالنسبة لسيلسته تجاه بلاد المغرب فإن</a:t>
            </a:r>
            <a:r>
              <a:rPr lang="ar-EG" sz="3200" b="1" dirty="0">
                <a:effectLst>
                  <a:outerShdw blurRad="50800" dist="38100" algn="tr" rotWithShape="0">
                    <a:prstClr val="black">
                      <a:alpha val="40000"/>
                    </a:prstClr>
                  </a:outerShdw>
                </a:effectLst>
              </a:rPr>
              <a:t> الخليفة المأمون </a:t>
            </a:r>
            <a:r>
              <a:rPr lang="ar-SA" sz="3200" b="1" dirty="0">
                <a:effectLst>
                  <a:outerShdw blurRad="50800" dist="38100" algn="tr" rotWithShape="0">
                    <a:prstClr val="black">
                      <a:alpha val="40000"/>
                    </a:prstClr>
                  </a:outerShdw>
                </a:effectLst>
              </a:rPr>
              <a:t>لم </a:t>
            </a:r>
            <a:r>
              <a:rPr lang="ar-EG" sz="3200" b="1" dirty="0">
                <a:effectLst>
                  <a:outerShdw blurRad="50800" dist="38100" algn="tr" rotWithShape="0">
                    <a:prstClr val="black">
                      <a:alpha val="40000"/>
                    </a:prstClr>
                  </a:outerShdw>
                </a:effectLst>
              </a:rPr>
              <a:t>أمامه إلا سياسة اللين مع دولة الأغالبة ، فلم يجبر إبراهيم بن الأغلب على شيء، فظل يحكم باستقلال فعلي وسيادة اسمية للعباسيين خاصة وأنه أعلن خضوعه لسياسة وخلافة بني العباس في بغداد ، فلم يحاول المأمون التدخل في شئونه الداخلية خوفاً من الانقلاب عليه والخضوع لسلطان دولة الأدارسه العلوية إذا ضيق المأمون العباسي عليه الخناق وتدخل في شئون حكمه ، فتعامل المأمون معه بذكاء وحرص شديد للغاية .</a:t>
            </a:r>
            <a:endParaRPr lang="en-GB" sz="3200" b="1" dirty="0"/>
          </a:p>
          <a:p>
            <a:pPr algn="r">
              <a:buNone/>
            </a:pPr>
            <a:endParaRPr lang="en-GB" sz="3200" b="1" dirty="0">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ar-SA" sz="4400" dirty="0">
                <a:solidFill>
                  <a:schemeClr val="tx1"/>
                </a:solidFill>
                <a:latin typeface="Arial" pitchFamily="34" charset="0"/>
                <a:cs typeface="Arial" pitchFamily="34" charset="0"/>
              </a:rPr>
              <a:t>السياسة الخارجية للخليفة عبد الله المأمون :</a:t>
            </a:r>
            <a:endParaRPr lang="en-GB" dirty="0">
              <a:solidFill>
                <a:schemeClr val="tx1"/>
              </a:solidFill>
            </a:endParaRPr>
          </a:p>
        </p:txBody>
      </p:sp>
      <p:sp>
        <p:nvSpPr>
          <p:cNvPr id="3" name="Content Placeholder 2"/>
          <p:cNvSpPr>
            <a:spLocks noGrp="1"/>
          </p:cNvSpPr>
          <p:nvPr>
            <p:ph idx="1"/>
          </p:nvPr>
        </p:nvSpPr>
        <p:spPr>
          <a:xfrm>
            <a:off x="457200" y="1600200"/>
            <a:ext cx="8229600" cy="49530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EG" b="1" dirty="0">
                <a:effectLst>
                  <a:outerShdw blurRad="50800" dist="38100" algn="tr" rotWithShape="0">
                    <a:prstClr val="black">
                      <a:alpha val="40000"/>
                    </a:prstClr>
                  </a:outerShdw>
                </a:effectLst>
              </a:rPr>
              <a:t>وفي عهد الخليفة المأمون العباسي واصل المسلمون توسعهم شرقاً نحو بلاد الهند فانتشر الإسلام بشكل كبير وسريع بها خاصة في المناطق الواقعة بين كابل وكشمير والملتان ، بل وفي أيام المأمون العباسي كانت هناك أول دولة عربية في الهند وتحديداً في سندان وعرفت بالدولة الماهانية نسبة إلى الفضل بن ماهان وتبعت تلك الدولة السيادة الاسمية للعباسيين</a:t>
            </a:r>
            <a:r>
              <a:rPr lang="ar-SA" b="1" dirty="0">
                <a:effectLst>
                  <a:outerShdw blurRad="50800" dist="38100" algn="tr" rotWithShape="0">
                    <a:prstClr val="black">
                      <a:alpha val="40000"/>
                    </a:prstClr>
                  </a:outerShdw>
                </a:effectLst>
              </a:rPr>
              <a:t>.</a:t>
            </a:r>
            <a:endParaRPr lang="en-GB"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3132096"/>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ar-SA" sz="6000" i="1" dirty="0">
                <a:solidFill>
                  <a:schemeClr val="tx1"/>
                </a:solidFill>
              </a:rPr>
              <a:t>توليه الخلافة</a:t>
            </a:r>
            <a:endParaRPr lang="en-GB" sz="6000" i="1"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dirty="0"/>
              <a:t> </a:t>
            </a:r>
            <a:r>
              <a:rPr lang="ar-SA" sz="4400" b="1" dirty="0">
                <a:effectLst>
                  <a:outerShdw blurRad="38100" dist="38100" dir="2700000" algn="tl">
                    <a:srgbClr val="000000">
                      <a:alpha val="43137"/>
                    </a:srgbClr>
                  </a:outerShdw>
                </a:effectLst>
              </a:rPr>
              <a:t> تمت البيعة لعبد الله المأمون بالخلافة عام 198هــ ببغداد وظل يتولى الخلافة حتى وفاته عام 218هــ .</a:t>
            </a:r>
            <a:endParaRPr lang="en-GB"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1"/>
                                          </p:val>
                                        </p:tav>
                                        <p:tav tm="100000">
                                          <p:val>
                                            <p:strVal val="#ppt_x"/>
                                          </p:val>
                                        </p:tav>
                                      </p:tavLst>
                                    </p:anim>
                                    <p:anim calcmode="lin" valueType="num">
                                      <p:cBhvr>
                                        <p:cTn id="16"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style>
          <a:lnRef idx="3">
            <a:schemeClr val="lt1"/>
          </a:lnRef>
          <a:fillRef idx="1">
            <a:schemeClr val="dk1"/>
          </a:fillRef>
          <a:effectRef idx="1">
            <a:schemeClr val="dk1"/>
          </a:effectRef>
          <a:fontRef idx="minor">
            <a:schemeClr val="lt1"/>
          </a:fontRef>
        </p:style>
        <p:txBody>
          <a:bodyPr>
            <a:normAutofit/>
          </a:bodyPr>
          <a:lstStyle/>
          <a:p>
            <a:r>
              <a:rPr lang="ar-SA" sz="6000" b="0" dirty="0">
                <a:ln w="0"/>
                <a:solidFill>
                  <a:schemeClr val="tx1"/>
                </a:solidFill>
                <a:effectLst>
                  <a:outerShdw blurRad="38100" dist="19050" dir="2700000" algn="tl" rotWithShape="0">
                    <a:schemeClr val="dk1">
                      <a:alpha val="40000"/>
                    </a:schemeClr>
                  </a:outerShdw>
                </a:effectLst>
              </a:rPr>
              <a:t>ولاية العهد</a:t>
            </a:r>
            <a:endParaRPr lang="en-GB" sz="6000" b="0"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0" y="1600200"/>
            <a:ext cx="8991600" cy="4709160"/>
          </a:xfrm>
        </p:spPr>
        <p:style>
          <a:lnRef idx="3">
            <a:schemeClr val="lt1"/>
          </a:lnRef>
          <a:fillRef idx="1">
            <a:schemeClr val="dk1"/>
          </a:fillRef>
          <a:effectRef idx="1">
            <a:schemeClr val="dk1"/>
          </a:effectRef>
          <a:fontRef idx="minor">
            <a:schemeClr val="lt1"/>
          </a:fontRef>
        </p:style>
        <p:txBody>
          <a:bodyPr/>
          <a:lstStyle/>
          <a:p>
            <a:pPr algn="r">
              <a:buNone/>
            </a:pPr>
            <a:r>
              <a:rPr lang="ar-SA" dirty="0">
                <a:ln w="0"/>
                <a:solidFill>
                  <a:schemeClr val="tx1"/>
                </a:solidFill>
                <a:effectLst>
                  <a:outerShdw blurRad="38100" dist="19050" dir="2700000" algn="tl" rotWithShape="0">
                    <a:schemeClr val="dk1">
                      <a:alpha val="40000"/>
                    </a:schemeClr>
                  </a:outerShdw>
                </a:effectLst>
              </a:rPr>
              <a:t>   </a:t>
            </a:r>
            <a:r>
              <a:rPr lang="ar-SA" sz="4800" dirty="0">
                <a:ln w="0"/>
                <a:solidFill>
                  <a:schemeClr val="tx1"/>
                </a:solidFill>
                <a:effectLst>
                  <a:outerShdw blurRad="38100" dist="19050" dir="2700000" algn="tl" rotWithShape="0">
                    <a:schemeClr val="dk1">
                      <a:alpha val="40000"/>
                    </a:schemeClr>
                  </a:outerShdw>
                </a:effectLst>
              </a:rPr>
              <a:t>عـهد المـأمـون بولاية العهد لأخيه أبي إسحاق بـن الـرشيد بـن المهـدي والذي كـان فـي عهـد المأمـون والياً على بلاد الشام ومصر والذي لقب بالمعتصم بالله .</a:t>
            </a:r>
            <a:endParaRPr lang="en-GB" sz="480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ar-SA" b="0" dirty="0">
                <a:ln w="0"/>
                <a:solidFill>
                  <a:schemeClr val="tx1"/>
                </a:solidFill>
                <a:effectLst>
                  <a:outerShdw blurRad="38100" dist="19050" dir="2700000" algn="tl" rotWithShape="0">
                    <a:schemeClr val="dk1">
                      <a:alpha val="40000"/>
                    </a:schemeClr>
                  </a:outerShdw>
                </a:effectLst>
              </a:rPr>
              <a:t>وفاة الخليفة عبد الله المأمون</a:t>
            </a:r>
            <a:endParaRPr lang="en-GB" b="0"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800" b="1" dirty="0">
                <a:solidFill>
                  <a:schemeClr val="tx1"/>
                </a:solidFill>
                <a:effectLst>
                  <a:outerShdw blurRad="38100" dist="38100" dir="2700000" algn="tl">
                    <a:srgbClr val="000000">
                      <a:alpha val="43137"/>
                    </a:srgbClr>
                  </a:outerShdw>
                </a:effectLst>
                <a:latin typeface="Arial" pitchFamily="34" charset="0"/>
                <a:cs typeface="Arial" pitchFamily="34" charset="0"/>
              </a:rPr>
              <a:t> أصيب الخليفة عبد الله المأمون بحمى لم تمهله كثيراً وتوفي فـي 18 رجب عـام 218 هــ .</a:t>
            </a:r>
            <a:endParaRPr lang="en-GB" sz="4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549275"/>
          <a:ext cx="9144000" cy="630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
                                        </p:tgtEl>
                                        <p:attrNameLst>
                                          <p:attrName>ppt_w</p:attrName>
                                        </p:attrNameLst>
                                      </p:cBhvr>
                                      <p:tavLst>
                                        <p:tav tm="0">
                                          <p:val>
                                            <p:strVal val="#ppt_w*.05"/>
                                          </p:val>
                                        </p:tav>
                                        <p:tav tm="100000">
                                          <p:val>
                                            <p:strVal val="#ppt_w"/>
                                          </p:val>
                                        </p:tav>
                                      </p:tavLst>
                                    </p:anim>
                                    <p:anim calcmode="lin" valueType="num">
                                      <p:cBhvr>
                                        <p:cTn id="10" dur="2000" fill="hold"/>
                                        <p:tgtEl>
                                          <p:spTgt spid="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3">
            <a:schemeClr val="lt1"/>
          </a:lnRef>
          <a:fillRef idx="1">
            <a:schemeClr val="dk1"/>
          </a:fillRef>
          <a:effectRef idx="1">
            <a:schemeClr val="dk1"/>
          </a:effectRef>
          <a:fontRef idx="minor">
            <a:schemeClr val="lt1"/>
          </a:fontRef>
        </p:style>
        <p:txBody>
          <a:bodyPr>
            <a:normAutofit fontScale="90000"/>
          </a:bodyPr>
          <a:lstStyle/>
          <a:p>
            <a:r>
              <a:rPr lang="ar-SA" dirty="0">
                <a:solidFill>
                  <a:schemeClr val="tx1"/>
                </a:solidFill>
              </a:rPr>
              <a:t>ا</a:t>
            </a:r>
            <a:r>
              <a:rPr lang="ar-SA" sz="4900" dirty="0">
                <a:solidFill>
                  <a:schemeClr val="tx1"/>
                </a:solidFill>
              </a:rPr>
              <a:t>لمرحلة الأولى</a:t>
            </a:r>
            <a:br>
              <a:rPr lang="ar-SA" dirty="0">
                <a:solidFill>
                  <a:schemeClr val="tx1"/>
                </a:solidFill>
              </a:rPr>
            </a:br>
            <a:r>
              <a:rPr lang="ar-SA" sz="4900" dirty="0">
                <a:solidFill>
                  <a:schemeClr val="tx1"/>
                </a:solidFill>
              </a:rPr>
              <a:t>198 ـ 204هـــ</a:t>
            </a:r>
            <a:endParaRPr lang="en-GB" sz="4900"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sz="4400" b="1" dirty="0">
                <a:solidFill>
                  <a:schemeClr val="tx1"/>
                </a:solidFill>
                <a:effectLst>
                  <a:outerShdw blurRad="38100" dist="38100" dir="2700000" algn="tl">
                    <a:srgbClr val="000000">
                      <a:alpha val="43137"/>
                    </a:srgbClr>
                  </a:outerShdw>
                </a:effectLst>
              </a:rPr>
              <a:t>المشكلات التي واجهت المأمون في المرحلة الأولى ( الأحوال الداخلية ):</a:t>
            </a:r>
          </a:p>
          <a:p>
            <a:pPr algn="r">
              <a:buNone/>
            </a:pPr>
            <a:r>
              <a:rPr lang="ar-SA" sz="4400" b="1" dirty="0">
                <a:solidFill>
                  <a:schemeClr val="tx1"/>
                </a:solidFill>
                <a:effectLst>
                  <a:outerShdw blurRad="38100" dist="38100" dir="2700000" algn="tl">
                    <a:srgbClr val="000000">
                      <a:alpha val="43137"/>
                    </a:srgbClr>
                  </a:outerShdw>
                </a:effectLst>
              </a:rPr>
              <a:t> 1 ـ حركة أبي السرايا .</a:t>
            </a:r>
          </a:p>
          <a:p>
            <a:pPr algn="r">
              <a:buNone/>
            </a:pPr>
            <a:r>
              <a:rPr lang="ar-SA" sz="4400" b="1" dirty="0">
                <a:solidFill>
                  <a:schemeClr val="tx1"/>
                </a:solidFill>
                <a:effectLst>
                  <a:outerShdw blurRad="38100" dist="38100" dir="2700000" algn="tl">
                    <a:srgbClr val="000000">
                      <a:alpha val="43137"/>
                    </a:srgbClr>
                  </a:outerShdw>
                </a:effectLst>
              </a:rPr>
              <a:t> 2 ـ تمرد أهل بغداد على الحسن بن سهل .</a:t>
            </a:r>
          </a:p>
          <a:p>
            <a:pPr algn="r">
              <a:buNone/>
            </a:pPr>
            <a:r>
              <a:rPr lang="ar-SA" sz="4400" b="1" dirty="0">
                <a:solidFill>
                  <a:schemeClr val="tx1"/>
                </a:solidFill>
                <a:effectLst>
                  <a:outerShdw blurRad="38100" dist="38100" dir="2700000" algn="tl">
                    <a:srgbClr val="000000">
                      <a:alpha val="43137"/>
                    </a:srgbClr>
                  </a:outerShdw>
                </a:effectLst>
              </a:rPr>
              <a:t> 3 ـ قضية ولاية العهد .</a:t>
            </a:r>
            <a:r>
              <a:rPr lang="ar-SA" dirty="0">
                <a:solidFill>
                  <a:schemeClr val="tx1"/>
                </a:solidFill>
              </a:rPr>
              <a:t> </a:t>
            </a:r>
          </a:p>
          <a:p>
            <a:pPr algn="r">
              <a:buNone/>
            </a:pPr>
            <a:endParaRPr lang="en-GB" dirty="0">
              <a:solidFill>
                <a:schemeClr val="tx1"/>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set>
                                      <p:cBhvr>
                                        <p:cTn id="21" dur="455" fill="hold">
                                          <p:stCondLst>
                                            <p:cond delay="0"/>
                                          </p:stCondLst>
                                        </p:cTn>
                                        <p:tgtEl>
                                          <p:spTgt spid="3">
                                            <p:txEl>
                                              <p:pRg st="1" end="1"/>
                                            </p:txEl>
                                          </p:spTgt>
                                        </p:tgtEl>
                                        <p:attrNameLst>
                                          <p:attrName>style.rotation</p:attrName>
                                        </p:attrNameLst>
                                      </p:cBhvr>
                                      <p:to>
                                        <p:strVal val="-45.0"/>
                                      </p:to>
                                    </p:set>
                                    <p:anim calcmode="lin" valueType="num">
                                      <p:cBhvr>
                                        <p:cTn id="22"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nodeType="with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set>
                                      <p:cBhvr>
                                        <p:cTn id="28" dur="455" fill="hold">
                                          <p:stCondLst>
                                            <p:cond delay="0"/>
                                          </p:stCondLst>
                                        </p:cTn>
                                        <p:tgtEl>
                                          <p:spTgt spid="3">
                                            <p:txEl>
                                              <p:pRg st="2" end="2"/>
                                            </p:txEl>
                                          </p:spTgt>
                                        </p:tgtEl>
                                        <p:attrNameLst>
                                          <p:attrName>style.rotation</p:attrName>
                                        </p:attrNameLst>
                                      </p:cBhvr>
                                      <p:to>
                                        <p:strVal val="-45.0"/>
                                      </p:to>
                                    </p:set>
                                    <p:anim calcmode="lin" valueType="num">
                                      <p:cBhvr>
                                        <p:cTn id="29"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nodeType="with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set>
                                      <p:cBhvr>
                                        <p:cTn id="35" dur="455" fill="hold">
                                          <p:stCondLst>
                                            <p:cond delay="0"/>
                                          </p:stCondLst>
                                        </p:cTn>
                                        <p:tgtEl>
                                          <p:spTgt spid="3">
                                            <p:txEl>
                                              <p:pRg st="3" end="3"/>
                                            </p:txEl>
                                          </p:spTgt>
                                        </p:tgtEl>
                                        <p:attrNameLst>
                                          <p:attrName>style.rotation</p:attrName>
                                        </p:attrNameLst>
                                      </p:cBhvr>
                                      <p:to>
                                        <p:strVal val="-45.0"/>
                                      </p:to>
                                    </p:set>
                                    <p:anim calcmode="lin" valueType="num">
                                      <p:cBhvr>
                                        <p:cTn id="36"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style>
          <a:lnRef idx="3">
            <a:schemeClr val="lt1"/>
          </a:lnRef>
          <a:fillRef idx="1">
            <a:schemeClr val="dk1"/>
          </a:fillRef>
          <a:effectRef idx="1">
            <a:schemeClr val="dk1"/>
          </a:effectRef>
          <a:fontRef idx="minor">
            <a:schemeClr val="lt1"/>
          </a:fontRef>
        </p:style>
        <p:txBody>
          <a:bodyPr>
            <a:normAutofit fontScale="90000"/>
          </a:bodyPr>
          <a:lstStyle/>
          <a:p>
            <a:r>
              <a:rPr lang="ar-SA" sz="5300" dirty="0">
                <a:solidFill>
                  <a:schemeClr val="tx1"/>
                </a:solidFill>
                <a:effectLst>
                  <a:outerShdw blurRad="38100" dist="38100" dir="2700000" algn="tl">
                    <a:srgbClr val="000000">
                      <a:alpha val="43137"/>
                    </a:srgbClr>
                  </a:outerShdw>
                </a:effectLst>
              </a:rPr>
              <a:t> 1ـ حركة أبو السرايا</a:t>
            </a:r>
            <a:r>
              <a:rPr lang="ar-SA" sz="4000" dirty="0">
                <a:solidFill>
                  <a:schemeClr val="tx1"/>
                </a:solidFill>
                <a:effectLst>
                  <a:outerShdw blurRad="38100" dist="38100" dir="2700000" algn="tl">
                    <a:srgbClr val="000000">
                      <a:alpha val="43137"/>
                    </a:srgbClr>
                  </a:outerShdw>
                </a:effectLst>
              </a:rPr>
              <a:t>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a:xfrm>
            <a:off x="0" y="1600200"/>
            <a:ext cx="9144000" cy="4709160"/>
          </a:xfrm>
        </p:spPr>
        <p:style>
          <a:lnRef idx="3">
            <a:schemeClr val="lt1"/>
          </a:lnRef>
          <a:fillRef idx="1">
            <a:schemeClr val="dk1"/>
          </a:fillRef>
          <a:effectRef idx="1">
            <a:schemeClr val="dk1"/>
          </a:effectRef>
          <a:fontRef idx="minor">
            <a:schemeClr val="lt1"/>
          </a:fontRef>
        </p:style>
        <p:txBody>
          <a:bodyPr>
            <a:normAutofit fontScale="92500" lnSpcReduction="10000"/>
          </a:bodyPr>
          <a:lstStyle/>
          <a:p>
            <a:pPr algn="r">
              <a:buNone/>
            </a:pPr>
            <a:r>
              <a:rPr lang="ar-SA" dirty="0"/>
              <a:t> </a:t>
            </a:r>
            <a:r>
              <a:rPr lang="ar-SA" sz="4400" b="1" dirty="0">
                <a:effectLst>
                  <a:outerShdw blurRad="38100" dist="38100" dir="2700000" algn="tl">
                    <a:srgbClr val="000000">
                      <a:alpha val="43137"/>
                    </a:srgbClr>
                  </a:outerShdw>
                </a:effectLst>
              </a:rPr>
              <a:t>خرج محمد بن إبراهيم العلوي على المأمون في الكـوفــة وقـدم علـى جيشـه رجــل عــرف بــأبي السرايــا ، فـاستولــى أبــو السرايــا على الكوفة مـن يـد واليها سليمـان بـن أبـي جعفر المنصـور وأحـرزت قـواتـه عـدة انتصـارات علـى جيـوش الخلافة العباسية واستولى على عدة مدن ، ولكن نجـح القـائد هـرثمـة بـن أعين فـي القضاء علـى حركته وقتله . </a:t>
            </a:r>
            <a:endParaRPr lang="en-GB" sz="4400" b="1"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grpId="0" nodeType="clickEffect">
                                  <p:stCondLst>
                                    <p:cond delay="0"/>
                                  </p:stCondLst>
                                  <p:iterate type="lt">
                                    <p:tmPct val="10000"/>
                                  </p:iterate>
                                  <p:childTnLst>
                                    <p:set>
                                      <p:cBhvr>
                                        <p:cTn id="17" dur="1" fill="hold">
                                          <p:stCondLst>
                                            <p:cond delay="0"/>
                                          </p:stCondLst>
                                        </p:cTn>
                                        <p:tgtEl>
                                          <p:spTgt spid="3">
                                            <p:bg/>
                                          </p:spTgt>
                                        </p:tgtEl>
                                        <p:attrNameLst>
                                          <p:attrName>style.visibility</p:attrName>
                                        </p:attrNameLst>
                                      </p:cBhvr>
                                      <p:to>
                                        <p:strVal val="visible"/>
                                      </p:to>
                                    </p:set>
                                    <p:anim calcmode="lin" valueType="num">
                                      <p:cBhvr>
                                        <p:cTn id="18" dur="10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19" dur="1000" fill="hold"/>
                                        <p:tgtEl>
                                          <p:spTgt spid="3">
                                            <p:bg/>
                                          </p:spTgt>
                                        </p:tgtEl>
                                        <p:attrNameLst>
                                          <p:attrName>ppt_y</p:attrName>
                                        </p:attrNameLst>
                                      </p:cBhvr>
                                      <p:tavLst>
                                        <p:tav tm="0">
                                          <p:val>
                                            <p:strVal val="#ppt_y"/>
                                          </p:val>
                                        </p:tav>
                                        <p:tav tm="100000">
                                          <p:val>
                                            <p:strVal val="#ppt_y"/>
                                          </p:val>
                                        </p:tav>
                                      </p:tavLst>
                                    </p:anim>
                                    <p:anim calcmode="lin" valueType="num">
                                      <p:cBhvr>
                                        <p:cTn id="20" dur="10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10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1000" tmFilter="0,0; .5, 1; 1, 1"/>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1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9" dur="1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1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10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3">
            <a:schemeClr val="lt1"/>
          </a:lnRef>
          <a:fillRef idx="1">
            <a:schemeClr val="dk1"/>
          </a:fillRef>
          <a:effectRef idx="1">
            <a:schemeClr val="dk1"/>
          </a:effectRef>
          <a:fontRef idx="minor">
            <a:schemeClr val="lt1"/>
          </a:fontRef>
        </p:style>
        <p:txBody>
          <a:bodyPr>
            <a:normAutofit fontScale="90000"/>
          </a:bodyPr>
          <a:lstStyle/>
          <a:p>
            <a:r>
              <a:rPr lang="ar-SA" sz="5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br>
              <a:rPr lang="ar-SA" sz="53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ar-SA" sz="5300" dirty="0">
                <a:solidFill>
                  <a:schemeClr val="tx1"/>
                </a:solidFill>
                <a:effectLst>
                  <a:outerShdw blurRad="38100" dist="38100" dir="2700000" algn="tl">
                    <a:srgbClr val="000000">
                      <a:alpha val="43137"/>
                    </a:srgbClr>
                  </a:outerShdw>
                </a:effectLst>
                <a:latin typeface="Arial" pitchFamily="34" charset="0"/>
                <a:cs typeface="Arial" pitchFamily="34" charset="0"/>
              </a:rPr>
              <a:t>2 ـ تمرد أهل بغداد على الحسن بن سهل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solidFill>
                  <a:schemeClr val="tx1"/>
                </a:solidFill>
                <a:effectLst>
                  <a:outerShdw blurRad="38100" dist="38100" dir="2700000" algn="tl">
                    <a:srgbClr val="000000">
                      <a:alpha val="43137"/>
                    </a:srgbClr>
                  </a:outerShdw>
                </a:effectLst>
              </a:rPr>
              <a:t>   أعلـن أهـل بغـداد التمـرد علـى الحسن بن  سهـل والـي العـراق مـن قبل المأمون فلمـا تحقـق المأمون أمر بالرحيل من مرو وسار في اتجاه بغداد ودخلها في عام 204 هــ .</a:t>
            </a:r>
            <a:endParaRPr lang="en-GB" sz="44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ppt_w</p:attrName>
                                        </p:attrNameLst>
                                      </p:cBhvr>
                                      <p:tavLst>
                                        <p:tav tm="0" fmla="#ppt_w*sin(2.5*pi*$)">
                                          <p:val>
                                            <p:fltVal val="0"/>
                                          </p:val>
                                        </p:tav>
                                        <p:tav tm="100000">
                                          <p:val>
                                            <p:fltVal val="1"/>
                                          </p:val>
                                        </p:tav>
                                      </p:tavLst>
                                    </p:anim>
                                    <p:anim calcmode="lin" valueType="num">
                                      <p:cBhvr>
                                        <p:cTn id="16"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anim calcmode="lin" valueType="num">
                                      <p:cBhvr>
                                        <p:cTn id="2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3">
            <a:schemeClr val="lt1"/>
          </a:lnRef>
          <a:fillRef idx="1">
            <a:schemeClr val="dk1"/>
          </a:fillRef>
          <a:effectRef idx="1">
            <a:schemeClr val="dk1"/>
          </a:effectRef>
          <a:fontRef idx="minor">
            <a:schemeClr val="lt1"/>
          </a:fontRef>
        </p:style>
        <p:txBody>
          <a:bodyPr/>
          <a:lstStyle/>
          <a:p>
            <a:r>
              <a:rPr lang="ar-SA" sz="4000" dirty="0">
                <a:solidFill>
                  <a:schemeClr val="tx1"/>
                </a:solidFill>
                <a:effectLst>
                  <a:outerShdw blurRad="38100" dist="38100" dir="2700000" algn="tl">
                    <a:srgbClr val="000000">
                      <a:alpha val="43137"/>
                    </a:srgbClr>
                  </a:outerShdw>
                </a:effectLst>
              </a:rPr>
              <a:t> 3 ـ قضية ولايـة العهد </a:t>
            </a:r>
            <a:endParaRPr lang="en-GB" dirty="0">
              <a:solidFill>
                <a:schemeClr val="tx1"/>
              </a:solidFill>
            </a:endParaRPr>
          </a:p>
        </p:txBody>
      </p:sp>
      <p:sp>
        <p:nvSpPr>
          <p:cNvPr id="3" name="Content Placeholder 2"/>
          <p:cNvSpPr>
            <a:spLocks noGrp="1"/>
          </p:cNvSpPr>
          <p:nvPr>
            <p:ph idx="1"/>
          </p:nvPr>
        </p:nvSpPr>
        <p:spPr>
          <a:xfrm>
            <a:off x="0" y="1066800"/>
            <a:ext cx="9144000" cy="5242560"/>
          </a:xfrm>
        </p:spPr>
        <p:style>
          <a:lnRef idx="3">
            <a:schemeClr val="lt1"/>
          </a:lnRef>
          <a:fillRef idx="1">
            <a:schemeClr val="dk1"/>
          </a:fillRef>
          <a:effectRef idx="1">
            <a:schemeClr val="dk1"/>
          </a:effectRef>
          <a:fontRef idx="minor">
            <a:schemeClr val="lt1"/>
          </a:fontRef>
        </p:style>
        <p:txBody>
          <a:bodyPr>
            <a:normAutofit fontScale="47500" lnSpcReduction="20000"/>
          </a:bodyPr>
          <a:lstStyle/>
          <a:p>
            <a:pPr algn="r">
              <a:buNone/>
            </a:pPr>
            <a:r>
              <a:rPr lang="ar-SA" sz="4000" b="1" dirty="0">
                <a:solidFill>
                  <a:schemeClr val="tx1"/>
                </a:solidFill>
                <a:effectLst>
                  <a:outerShdw blurRad="38100" dist="38100" dir="2700000" algn="tl">
                    <a:srgbClr val="000000">
                      <a:alpha val="43137"/>
                    </a:srgbClr>
                  </a:outerShdw>
                </a:effectLst>
              </a:rPr>
              <a:t>          </a:t>
            </a:r>
          </a:p>
          <a:p>
            <a:pPr algn="r">
              <a:buNone/>
            </a:pPr>
            <a:r>
              <a:rPr lang="ar-SA" sz="8700" b="1" dirty="0">
                <a:solidFill>
                  <a:schemeClr val="tx1"/>
                </a:solidFill>
                <a:effectLst>
                  <a:outerShdw blurRad="38100" dist="38100" dir="2700000" algn="tl">
                    <a:srgbClr val="000000">
                      <a:alpha val="43137"/>
                    </a:srgbClr>
                  </a:outerShdw>
                </a:effectLst>
              </a:rPr>
              <a:t>كان المأمون يتحلى بالمرونة تجــاه العلويين فاستغل وزيره الفضل بن سهل ذلك الأمر وزيــن له نقل الخلافة إلى العلويين فاختار المأمون علي الرضا بن موسى بن جعفر الصادق العلوي ولياً لعهـده عـام 201هــ ولكـن أهــل بغـداد أبـوا أن تخرج الخلافة من بني العباس فبايعوا لإبراهيم بــن المهــدي بالخلافــة وخلعــوا المأمون عام 202هـــ ولكــن هـــذه المشكلــة انتهت بمسيــر المأمون لبغداد وبوفاة ولي العهد العلوي .</a:t>
            </a:r>
            <a:r>
              <a:rPr lang="ar-SA" sz="4000" b="1" dirty="0">
                <a:solidFill>
                  <a:schemeClr val="tx1"/>
                </a:solidFill>
                <a:effectLst>
                  <a:outerShdw blurRad="38100" dist="38100" dir="2700000" algn="tl">
                    <a:srgbClr val="000000">
                      <a:alpha val="43137"/>
                    </a:srgbClr>
                  </a:outerShdw>
                </a:effectLst>
              </a:rPr>
              <a:t> </a:t>
            </a:r>
            <a:r>
              <a:rPr lang="ar-SA" dirty="0">
                <a:solidFill>
                  <a:schemeClr val="tx1"/>
                </a:solidFill>
              </a:rPr>
              <a:t> </a:t>
            </a:r>
            <a:endParaRPr lang="en-GB" dirty="0">
              <a:solidFill>
                <a:schemeClr val="tx1"/>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bg/>
                                          </p:spTgt>
                                        </p:tgtEl>
                                        <p:attrNameLst>
                                          <p:attrName>style.visibility</p:attrName>
                                        </p:attrNameLst>
                                      </p:cBhvr>
                                      <p:to>
                                        <p:strVal val="visible"/>
                                      </p:to>
                                    </p:set>
                                    <p:anim calcmode="lin" valueType="num">
                                      <p:cBhvr>
                                        <p:cTn id="16"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bg/>
                                          </p:spTgt>
                                        </p:tgtEl>
                                        <p:attrNameLst>
                                          <p:attrName>ppt_y</p:attrName>
                                        </p:attrNameLst>
                                      </p:cBhvr>
                                      <p:tavLst>
                                        <p:tav tm="0">
                                          <p:val>
                                            <p:strVal val="#ppt_y"/>
                                          </p:val>
                                        </p:tav>
                                        <p:tav tm="100000">
                                          <p:val>
                                            <p:strVal val="#ppt_y"/>
                                          </p:val>
                                        </p:tav>
                                      </p:tavLst>
                                    </p:anim>
                                    <p:anim calcmode="lin" valueType="num">
                                      <p:cBhvr>
                                        <p:cTn id="18"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bg/>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p:cTn id="3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style>
          <a:lnRef idx="3">
            <a:schemeClr val="lt1"/>
          </a:lnRef>
          <a:fillRef idx="1">
            <a:schemeClr val="dk1"/>
          </a:fillRef>
          <a:effectRef idx="1">
            <a:schemeClr val="dk1"/>
          </a:effectRef>
          <a:fontRef idx="minor">
            <a:schemeClr val="lt1"/>
          </a:fontRef>
        </p:style>
        <p:txBody>
          <a:bodyPr>
            <a:normAutofit fontScale="90000"/>
          </a:bodyPr>
          <a:lstStyle/>
          <a:p>
            <a:br>
              <a:rPr lang="ar-SA" sz="6000" dirty="0">
                <a:solidFill>
                  <a:schemeClr val="tx1"/>
                </a:solidFill>
              </a:rPr>
            </a:br>
            <a:r>
              <a:rPr lang="ar-SA" sz="6000" dirty="0">
                <a:solidFill>
                  <a:schemeClr val="tx1"/>
                </a:solidFill>
              </a:rPr>
              <a:t>المرحلة الثانية</a:t>
            </a:r>
            <a:br>
              <a:rPr lang="ar-SA" sz="6000" dirty="0">
                <a:solidFill>
                  <a:schemeClr val="tx1"/>
                </a:solidFill>
              </a:rPr>
            </a:br>
            <a:r>
              <a:rPr lang="ar-SA" sz="6000" dirty="0">
                <a:solidFill>
                  <a:schemeClr val="tx1"/>
                </a:solidFill>
              </a:rPr>
              <a:t>204 ـ 218هـــ</a:t>
            </a:r>
            <a:br>
              <a:rPr lang="ar-SA" dirty="0">
                <a:solidFill>
                  <a:schemeClr val="tx1"/>
                </a:solidFill>
              </a:rPr>
            </a:br>
            <a:endParaRPr lang="en-GB" dirty="0">
              <a:solidFill>
                <a:schemeClr val="tx1"/>
              </a:solidFill>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rmAutofit fontScale="92500"/>
          </a:bodyPr>
          <a:lstStyle/>
          <a:p>
            <a:pPr algn="r">
              <a:buNone/>
            </a:pPr>
            <a:r>
              <a:rPr lang="ar-SA" sz="4400" b="1" dirty="0">
                <a:solidFill>
                  <a:schemeClr val="tx1"/>
                </a:solidFill>
                <a:effectLst>
                  <a:outerShdw blurRad="38100" dist="38100" dir="2700000" algn="tl">
                    <a:srgbClr val="000000">
                      <a:alpha val="43137"/>
                    </a:srgbClr>
                  </a:outerShdw>
                </a:effectLst>
              </a:rPr>
              <a:t>المشكلات التي واجهت المأمون في المرحلة الثانية :</a:t>
            </a:r>
          </a:p>
          <a:p>
            <a:pPr algn="r">
              <a:buNone/>
            </a:pPr>
            <a:r>
              <a:rPr lang="ar-SA" sz="4400" b="1" dirty="0">
                <a:solidFill>
                  <a:schemeClr val="tx1"/>
                </a:solidFill>
                <a:effectLst>
                  <a:outerShdw blurRad="38100" dist="38100" dir="2700000" algn="tl">
                    <a:srgbClr val="000000">
                      <a:alpha val="43137"/>
                    </a:srgbClr>
                  </a:outerShdw>
                </a:effectLst>
              </a:rPr>
              <a:t>1 ـ موقف المأمون من العلويين .</a:t>
            </a:r>
          </a:p>
          <a:p>
            <a:pPr algn="r">
              <a:buNone/>
            </a:pPr>
            <a:r>
              <a:rPr lang="ar-SA" sz="4400" b="1" dirty="0">
                <a:solidFill>
                  <a:schemeClr val="tx1"/>
                </a:solidFill>
                <a:effectLst>
                  <a:outerShdw blurRad="38100" dist="38100" dir="2700000" algn="tl">
                    <a:srgbClr val="000000">
                      <a:alpha val="43137"/>
                    </a:srgbClr>
                  </a:outerShdw>
                </a:effectLst>
              </a:rPr>
              <a:t>2 ـ أحوال اليمن وقيام الدولة الزيادية .</a:t>
            </a:r>
          </a:p>
          <a:p>
            <a:pPr algn="r">
              <a:buNone/>
            </a:pPr>
            <a:r>
              <a:rPr lang="ar-SA" sz="4400" b="1" dirty="0">
                <a:solidFill>
                  <a:schemeClr val="tx1"/>
                </a:solidFill>
                <a:effectLst>
                  <a:outerShdw blurRad="38100" dist="38100" dir="2700000" algn="tl">
                    <a:srgbClr val="000000">
                      <a:alpha val="43137"/>
                    </a:srgbClr>
                  </a:outerShdw>
                </a:effectLst>
              </a:rPr>
              <a:t>3 ـ موقف المأمون من إبراهيم بن المهدي .</a:t>
            </a:r>
          </a:p>
          <a:p>
            <a:pPr algn="r">
              <a:buNone/>
            </a:pPr>
            <a:r>
              <a:rPr lang="ar-SA" sz="4400" b="1" dirty="0">
                <a:solidFill>
                  <a:schemeClr val="tx1"/>
                </a:solidFill>
                <a:effectLst>
                  <a:outerShdw blurRad="38100" dist="38100" dir="2700000" algn="tl">
                    <a:srgbClr val="000000">
                      <a:alpha val="43137"/>
                    </a:srgbClr>
                  </a:outerShdw>
                </a:effectLst>
              </a:rPr>
              <a:t>4 ـ حركة نصر بن شبث .</a:t>
            </a:r>
          </a:p>
          <a:p>
            <a:pPr algn="r">
              <a:buNone/>
            </a:pPr>
            <a:r>
              <a:rPr lang="ar-SA" sz="4400" b="1" dirty="0">
                <a:solidFill>
                  <a:schemeClr val="tx1"/>
                </a:solidFill>
                <a:effectLst>
                  <a:outerShdw blurRad="38100" dist="38100" dir="2700000" algn="tl">
                    <a:srgbClr val="000000">
                      <a:alpha val="43137"/>
                    </a:srgbClr>
                  </a:outerShdw>
                </a:effectLst>
              </a:rPr>
              <a:t>5 ـ خطر الزط .</a:t>
            </a:r>
          </a:p>
          <a:p>
            <a:pPr algn="r">
              <a:buNone/>
            </a:pPr>
            <a:r>
              <a:rPr lang="ar-SA" sz="4400" b="1" dirty="0">
                <a:solidFill>
                  <a:schemeClr val="tx1"/>
                </a:solidFill>
                <a:effectLst>
                  <a:outerShdw blurRad="38100" dist="38100" dir="2700000" algn="tl">
                    <a:srgbClr val="000000">
                      <a:alpha val="43137"/>
                    </a:srgbClr>
                  </a:outerShdw>
                </a:effectLst>
              </a:rPr>
              <a:t>6 ـ حركة بابك الخرمي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5000" fill="hold"/>
                                        <p:tgtEl>
                                          <p:spTgt spid="3">
                                            <p:txEl>
                                              <p:pRg st="1" end="1"/>
                                            </p:txEl>
                                          </p:spTgt>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5000" fill="hold"/>
                                        <p:tgtEl>
                                          <p:spTgt spid="3">
                                            <p:txEl>
                                              <p:pRg st="2" end="2"/>
                                            </p:txEl>
                                          </p:spTgt>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5" dur="5000" fill="hold"/>
                                        <p:tgtEl>
                                          <p:spTgt spid="3">
                                            <p:txEl>
                                              <p:pRg st="4" end="4"/>
                                            </p:txEl>
                                          </p:spTgt>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9" dur="5000" fill="hold"/>
                                        <p:tgtEl>
                                          <p:spTgt spid="3">
                                            <p:txEl>
                                              <p:pRg st="5" end="5"/>
                                            </p:txEl>
                                          </p:spTgt>
                                        </p:tgtEl>
                                        <p:attrNameLst>
                                          <p:attrName>ppt_y</p:attrName>
                                        </p:attrNameLst>
                                      </p:cBhvr>
                                      <p:tavLst>
                                        <p:tav tm="0">
                                          <p:val>
                                            <p:strVal val="#ppt_y"/>
                                          </p:val>
                                        </p:tav>
                                        <p:tav tm="100000">
                                          <p:val>
                                            <p:strVal val="#ppt_y"/>
                                          </p:val>
                                        </p:tav>
                                      </p:tavLst>
                                    </p:anim>
                                  </p:childTnLst>
                                </p:cTn>
                              </p:par>
                              <p:par>
                                <p:cTn id="40" presetID="2" presetClass="entr" presetSubtype="2"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3" dur="5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fontScale="90000"/>
          </a:bodyPr>
          <a:lstStyle/>
          <a:p>
            <a:r>
              <a:rPr lang="ar-SA" sz="4000" dirty="0">
                <a:solidFill>
                  <a:schemeClr val="tx1"/>
                </a:solidFill>
                <a:effectLst>
                  <a:outerShdw blurRad="38100" dist="38100" dir="2700000" algn="tl">
                    <a:srgbClr val="000000">
                      <a:alpha val="43137"/>
                    </a:srgbClr>
                  </a:outerShdw>
                </a:effectLst>
              </a:rPr>
              <a:t>1 ـ موقف المأمون من العلويين </a:t>
            </a:r>
            <a:br>
              <a:rPr lang="ar-SA" sz="4000" dirty="0">
                <a:solidFill>
                  <a:schemeClr val="tx1"/>
                </a:solidFill>
                <a:effectLst>
                  <a:outerShdw blurRad="38100" dist="38100" dir="2700000" algn="tl">
                    <a:srgbClr val="000000">
                      <a:alpha val="43137"/>
                    </a:srgbClr>
                  </a:outerShdw>
                </a:effectLst>
              </a:rPr>
            </a:b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lnSpcReduction="10000"/>
          </a:bodyPr>
          <a:lstStyle/>
          <a:p>
            <a:pPr algn="r">
              <a:buNone/>
            </a:pPr>
            <a:r>
              <a:rPr lang="ar-SA" dirty="0">
                <a:solidFill>
                  <a:schemeClr val="tx1"/>
                </a:solidFill>
              </a:rPr>
              <a:t> </a:t>
            </a:r>
            <a:r>
              <a:rPr lang="ar-SA" sz="4400" b="1" dirty="0">
                <a:solidFill>
                  <a:schemeClr val="tx1"/>
                </a:solidFill>
                <a:effectLst>
                  <a:outerShdw blurRad="38100" dist="38100" dir="2700000" algn="tl">
                    <a:srgbClr val="000000">
                      <a:alpha val="43137"/>
                    </a:srgbClr>
                  </a:outerShdw>
                </a:effectLst>
              </a:rPr>
              <a:t> حاول المأمون اختيار أحد العلويين لولاية عـهـده ولكـن محاولتـه باءت بـالفشـل بوفاة ولي </a:t>
            </a:r>
            <a:r>
              <a:rPr lang="ar-SA" sz="4400" b="1">
                <a:solidFill>
                  <a:schemeClr val="tx1"/>
                </a:solidFill>
                <a:effectLst>
                  <a:outerShdw blurRad="38100" dist="38100" dir="2700000" algn="tl">
                    <a:srgbClr val="000000">
                      <a:alpha val="43137"/>
                    </a:srgbClr>
                  </a:outerShdw>
                </a:effectLst>
              </a:rPr>
              <a:t>العهد العلوي فلما </a:t>
            </a:r>
            <a:r>
              <a:rPr lang="ar-SA" sz="4400" b="1" dirty="0">
                <a:solidFill>
                  <a:schemeClr val="tx1"/>
                </a:solidFill>
                <a:effectLst>
                  <a:outerShdw blurRad="38100" dist="38100" dir="2700000" algn="tl">
                    <a:srgbClr val="000000">
                      <a:alpha val="43137"/>
                    </a:srgbClr>
                  </a:outerShdw>
                </a:effectLst>
              </a:rPr>
              <a:t>دخـل الـمـأمـون بغـداد أعـاد شعـار الـدولة العباسيـة إلـى اللـون الأسود وأمر العلويين بذلك ولكنه برغم ذلك لم يغير سياسته تجاه العلويين المعتمدة على حسن معاملتهم . </a:t>
            </a:r>
            <a:endParaRPr lang="en-GB" sz="44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
                                            <p:bg/>
                                          </p:spTgt>
                                        </p:tgtEl>
                                        <p:attrNameLst>
                                          <p:attrName>style.visibility</p:attrName>
                                        </p:attrNameLst>
                                      </p:cBhvr>
                                      <p:to>
                                        <p:strVal val="visible"/>
                                      </p:to>
                                    </p:set>
                                    <p:anim calcmode="discrete" valueType="clr">
                                      <p:cBhvr override="childStyle">
                                        <p:cTn id="13"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bg/>
                                          </p:spTgt>
                                        </p:tgtEl>
                                        <p:attrNameLst>
                                          <p:attrName>fillcolor</p:attrName>
                                        </p:attrNameLst>
                                      </p:cBhvr>
                                      <p:tavLst>
                                        <p:tav tm="0">
                                          <p:val>
                                            <p:clrVal>
                                              <a:schemeClr val="accent2"/>
                                            </p:clrVal>
                                          </p:val>
                                        </p:tav>
                                        <p:tav tm="50000">
                                          <p:val>
                                            <p:clrVal>
                                              <a:schemeClr val="hlink"/>
                                            </p:clrVal>
                                          </p:val>
                                        </p:tav>
                                      </p:tavLst>
                                    </p:anim>
                                    <p:set>
                                      <p:cBhvr>
                                        <p:cTn id="15" dur="80"/>
                                        <p:tgtEl>
                                          <p:spTgt spid="3">
                                            <p:bg/>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0"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5367</TotalTime>
  <Words>985</Words>
  <Application>Microsoft Office PowerPoint</Application>
  <PresentationFormat>On-screen Show (4:3)</PresentationFormat>
  <Paragraphs>62</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Book Antiqua</vt:lpstr>
      <vt:lpstr>Calibri</vt:lpstr>
      <vt:lpstr>Lucida Sans</vt:lpstr>
      <vt:lpstr>Times New Roman</vt:lpstr>
      <vt:lpstr>Wingdings</vt:lpstr>
      <vt:lpstr>Wingdings 2</vt:lpstr>
      <vt:lpstr>Wingdings 3</vt:lpstr>
      <vt:lpstr>Apex</vt:lpstr>
      <vt:lpstr>7ـ الخليفة المأمون 198 ــ 218 هـــ</vt:lpstr>
      <vt:lpstr>توليه الخلافة</vt:lpstr>
      <vt:lpstr>PowerPoint Presentation</vt:lpstr>
      <vt:lpstr>المرحلة الأولى 198 ـ 204هـــ</vt:lpstr>
      <vt:lpstr> 1ـ حركة أبو السرايا  </vt:lpstr>
      <vt:lpstr>  2 ـ تمرد أهل بغداد على الحسن بن سهل  </vt:lpstr>
      <vt:lpstr> 3 ـ قضية ولايـة العهد </vt:lpstr>
      <vt:lpstr> المرحلة الثانية 204 ـ 218هـــ </vt:lpstr>
      <vt:lpstr>1 ـ موقف المأمون من العلويين  </vt:lpstr>
      <vt:lpstr>  2ـ أحوال اليمن وقيام الدولة الزيادية </vt:lpstr>
      <vt:lpstr>3 ـ موقف المأمون من إبراهيم بن المهدي  </vt:lpstr>
      <vt:lpstr>4 ـ حركة نصـر بن شبث  </vt:lpstr>
      <vt:lpstr>5 ـ خطر الزط  </vt:lpstr>
      <vt:lpstr>6 ـ حركة بابك الخرمي  </vt:lpstr>
      <vt:lpstr>PowerPoint Presentation</vt:lpstr>
      <vt:lpstr>السياسة الخارجية للخليفة عبد الله المأمون :</vt:lpstr>
      <vt:lpstr>السياسة الخارجية للخليفة عبد الله المأمون :</vt:lpstr>
      <vt:lpstr>السياسة الخارجية للخليفة عبد الله المأمون :</vt:lpstr>
      <vt:lpstr>السياسة الخارجية للخليفة عبد الله المأمون :</vt:lpstr>
      <vt:lpstr>ولاية العهد</vt:lpstr>
      <vt:lpstr>وفاة الخليفة عبد الله المأمون</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757</cp:revision>
  <dcterms:created xsi:type="dcterms:W3CDTF">2009-03-05T21:01:14Z</dcterms:created>
  <dcterms:modified xsi:type="dcterms:W3CDTF">2020-03-31T19:30:20Z</dcterms:modified>
</cp:coreProperties>
</file>