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67" r:id="rId2"/>
    <p:sldId id="268" r:id="rId3"/>
    <p:sldId id="269" r:id="rId4"/>
    <p:sldId id="270" r:id="rId5"/>
    <p:sldId id="271" r:id="rId6"/>
    <p:sldId id="272" r:id="rId7"/>
    <p:sldId id="273" r:id="rId8"/>
    <p:sldId id="424" r:id="rId9"/>
    <p:sldId id="425" r:id="rId10"/>
    <p:sldId id="428" r:id="rId11"/>
    <p:sldId id="274" r:id="rId12"/>
    <p:sldId id="27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23B"/>
    <a:srgbClr val="006C31"/>
    <a:srgbClr val="007033"/>
    <a:srgbClr val="CC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756" autoAdjust="0"/>
    <p:restoredTop sz="94660"/>
  </p:normalViewPr>
  <p:slideViewPr>
    <p:cSldViewPr>
      <p:cViewPr varScale="1">
        <p:scale>
          <a:sx n="63" d="100"/>
          <a:sy n="63" d="100"/>
        </p:scale>
        <p:origin x="11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E32CB6-F2F9-4B4E-890B-975A71C3E19B}" type="datetimeFigureOut">
              <a:rPr lang="en-US" smtClean="0"/>
              <a:pPr/>
              <a:t>3/23/2020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00D969-9042-4851-B17A-C4D0F8F11D3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820AFB9B-5F9A-4E0A-9B1F-274A999F83DF}" type="datetimeFigureOut">
              <a:rPr lang="en-US" smtClean="0"/>
              <a:pPr/>
              <a:t>3/23/2020</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a:lstStyle/>
          <a:p>
            <a:fld id="{E30EA129-8D16-4C1D-AE8E-FC85A06E273B}" type="slidenum">
              <a:rPr lang="en-GB" smtClean="0"/>
              <a:pPr/>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20AFB9B-5F9A-4E0A-9B1F-274A999F83DF}" type="datetimeFigureOut">
              <a:rPr lang="en-US" smtClean="0"/>
              <a:pPr/>
              <a:t>3/23/2020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20AFB9B-5F9A-4E0A-9B1F-274A999F83DF}" type="datetimeFigureOut">
              <a:rPr lang="en-US" smtClean="0"/>
              <a:pPr/>
              <a:t>3/23/2020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E30EA129-8D16-4C1D-AE8E-FC85A06E273B}"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3/23/2020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20AFB9B-5F9A-4E0A-9B1F-274A999F83DF}" type="datetimeFigureOut">
              <a:rPr lang="en-US" smtClean="0"/>
              <a:pPr/>
              <a:t>3/23/2020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20AFB9B-5F9A-4E0A-9B1F-274A999F83DF}" type="datetimeFigureOut">
              <a:rPr lang="en-US" smtClean="0"/>
              <a:pPr/>
              <a:t>3/23/2020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0AFB9B-5F9A-4E0A-9B1F-274A999F83DF}" type="datetimeFigureOut">
              <a:rPr lang="en-US" smtClean="0"/>
              <a:pPr/>
              <a:t>3/23/2020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20AFB9B-5F9A-4E0A-9B1F-274A999F83DF}" type="datetimeFigureOut">
              <a:rPr lang="en-US" smtClean="0"/>
              <a:pPr/>
              <a:t>3/23/2020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20AFB9B-5F9A-4E0A-9B1F-274A999F83DF}" type="datetimeFigureOut">
              <a:rPr lang="en-US" smtClean="0"/>
              <a:pPr/>
              <a:t>3/23/2020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0EA129-8D16-4C1D-AE8E-FC85A06E273B}" type="slidenum">
              <a:rPr lang="en-GB" smtClean="0"/>
              <a:pPr/>
              <a:t>‹#›</a:t>
            </a:fld>
            <a:endParaRPr lang="en-GB"/>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20AFB9B-5F9A-4E0A-9B1F-274A999F83DF}" type="datetimeFigureOut">
              <a:rPr lang="en-US" smtClean="0"/>
              <a:pPr/>
              <a:t>3/23/2020</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30EA129-8D16-4C1D-AE8E-FC85A06E273B}" type="slidenum">
              <a:rPr lang="en-GB" smtClean="0"/>
              <a:pPr/>
              <a:t>‹#›</a:t>
            </a:fld>
            <a:endParaRPr lang="en-GB"/>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spd="slow">
    <p:cove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r>
              <a:rPr lang="ar-SA" dirty="0">
                <a:solidFill>
                  <a:sysClr val="windowText" lastClr="000000"/>
                </a:solidFill>
              </a:rPr>
              <a:t>1 ــ الخليفة أبو العباس السفاح</a:t>
            </a:r>
            <a:br>
              <a:rPr lang="ar-SA" dirty="0">
                <a:solidFill>
                  <a:sysClr val="windowText" lastClr="000000"/>
                </a:solidFill>
              </a:rPr>
            </a:br>
            <a:r>
              <a:rPr lang="ar-SA" dirty="0">
                <a:solidFill>
                  <a:sysClr val="windowText" lastClr="000000"/>
                </a:solidFill>
              </a:rPr>
              <a:t>( 132 ــ 136 هــ )</a:t>
            </a:r>
            <a:endParaRPr lang="en-GB" dirty="0">
              <a:solidFill>
                <a:sysClr val="windowText" lastClr="000000"/>
              </a:solidFill>
            </a:endParaRPr>
          </a:p>
        </p:txBody>
      </p:sp>
      <p:sp>
        <p:nvSpPr>
          <p:cNvPr id="3" name="Content Placeholder 2"/>
          <p:cNvSpPr>
            <a:spLocks noGrp="1"/>
          </p:cNvSpPr>
          <p:nvPr>
            <p:ph idx="1"/>
          </p:nvPr>
        </p:nvSpPr>
        <p:spPr>
          <a:solidFill>
            <a:schemeClr val="tx1"/>
          </a:solidFill>
        </p:spPr>
        <p:style>
          <a:lnRef idx="3">
            <a:schemeClr val="lt1"/>
          </a:lnRef>
          <a:fillRef idx="1">
            <a:schemeClr val="dk1"/>
          </a:fillRef>
          <a:effectRef idx="1">
            <a:schemeClr val="dk1"/>
          </a:effectRef>
          <a:fontRef idx="minor">
            <a:schemeClr val="lt1"/>
          </a:fontRef>
        </p:style>
        <p:txBody>
          <a:bodyPr/>
          <a:lstStyle/>
          <a:p>
            <a:pPr algn="r">
              <a:buNone/>
            </a:pPr>
            <a:r>
              <a:rPr lang="ar-SA" dirty="0">
                <a:solidFill>
                  <a:sysClr val="windowText" lastClr="000000"/>
                </a:solidFill>
              </a:rPr>
              <a:t>    </a:t>
            </a:r>
            <a:r>
              <a:rPr lang="en-GB" dirty="0">
                <a:solidFill>
                  <a:sysClr val="windowText" lastClr="000000"/>
                </a:solidFill>
              </a:rPr>
              <a:t> </a:t>
            </a:r>
            <a:r>
              <a:rPr lang="ar-SA" dirty="0">
                <a:solidFill>
                  <a:sysClr val="windowText" lastClr="000000"/>
                </a:solidFill>
              </a:rPr>
              <a:t> </a:t>
            </a:r>
            <a:r>
              <a:rPr lang="ar-SA" sz="6600" dirty="0">
                <a:solidFill>
                  <a:sysClr val="windowText" lastClr="000000"/>
                </a:solidFill>
              </a:rPr>
              <a:t>نسبه : </a:t>
            </a:r>
          </a:p>
          <a:p>
            <a:pPr algn="r">
              <a:buNone/>
            </a:pPr>
            <a:r>
              <a:rPr lang="ar-SA" sz="6600" dirty="0">
                <a:solidFill>
                  <a:sysClr val="windowText" lastClr="000000"/>
                </a:solidFill>
              </a:rPr>
              <a:t> </a:t>
            </a:r>
            <a:r>
              <a:rPr lang="ar-SA" sz="6600" b="1" dirty="0">
                <a:solidFill>
                  <a:sysClr val="windowText" lastClr="000000"/>
                </a:solidFill>
                <a:effectLst>
                  <a:outerShdw blurRad="38100" dist="38100" dir="2700000" algn="tl">
                    <a:srgbClr val="000000">
                      <a:alpha val="43137"/>
                    </a:srgbClr>
                  </a:outerShdw>
                </a:effectLst>
              </a:rPr>
              <a:t>هو أبو العباس عبد الله بن محمد بن علي بن عبدالله بن العباس .</a:t>
            </a:r>
            <a:r>
              <a:rPr lang="ar-SA" sz="6600" dirty="0">
                <a:solidFill>
                  <a:sysClr val="windowText" lastClr="000000"/>
                </a:solidFill>
              </a:rPr>
              <a:t> </a:t>
            </a:r>
            <a:r>
              <a:rPr lang="en-GB" sz="6600" dirty="0">
                <a:solidFill>
                  <a:sysClr val="windowText" lastClr="000000"/>
                </a:solidFill>
              </a:rPr>
              <a:t> </a:t>
            </a:r>
          </a:p>
        </p:txBody>
      </p:sp>
    </p:spTree>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sz="6000" dirty="0">
                <a:solidFill>
                  <a:sysClr val="windowText" lastClr="000000"/>
                </a:solidFill>
                <a:latin typeface="Arial" pitchFamily="34" charset="0"/>
                <a:cs typeface="Arial" pitchFamily="34" charset="0"/>
              </a:rPr>
              <a:t>أبو العباس السفاح :</a:t>
            </a:r>
            <a:endParaRPr lang="en-GB" sz="6000" dirty="0">
              <a:solidFill>
                <a:sysClr val="windowText" lastClr="000000"/>
              </a:solidFill>
            </a:endParaRPr>
          </a:p>
        </p:txBody>
      </p:sp>
      <p:sp>
        <p:nvSpPr>
          <p:cNvPr id="3" name="Content Placeholder 2"/>
          <p:cNvSpPr>
            <a:spLocks noGrp="1"/>
          </p:cNvSpPr>
          <p:nvPr>
            <p:ph idx="1"/>
          </p:nvPr>
        </p:nvSpPr>
        <p:spPr>
          <a:solidFill>
            <a:schemeClr val="tx1"/>
          </a:solidFill>
        </p:spPr>
        <p:txBody>
          <a:bodyPr>
            <a:normAutofit lnSpcReduction="10000"/>
          </a:bodyPr>
          <a:lstStyle/>
          <a:p>
            <a:pPr algn="r">
              <a:buNone/>
            </a:pPr>
            <a:r>
              <a:rPr lang="ar-SA" b="1" dirty="0">
                <a:solidFill>
                  <a:sysClr val="windowText" lastClr="000000"/>
                </a:solidFill>
                <a:effectLst>
                  <a:outerShdw blurRad="38100" dist="38100" dir="2700000" algn="tl">
                    <a:srgbClr val="000000">
                      <a:alpha val="43137"/>
                    </a:srgbClr>
                  </a:outerShdw>
                </a:effectLst>
              </a:rPr>
              <a:t> </a:t>
            </a:r>
            <a:r>
              <a:rPr lang="ar-SA" sz="4000" b="1" dirty="0">
                <a:solidFill>
                  <a:sysClr val="windowText" lastClr="000000"/>
                </a:solidFill>
                <a:effectLst>
                  <a:outerShdw blurRad="38100" dist="38100" dir="2700000" algn="tl">
                    <a:srgbClr val="000000">
                      <a:alpha val="43137"/>
                    </a:srgbClr>
                  </a:outerShdw>
                </a:effectLst>
              </a:rPr>
              <a:t>السياسة الخارجية في عهد السفاح : </a:t>
            </a:r>
          </a:p>
          <a:p>
            <a:pPr algn="r">
              <a:buNone/>
            </a:pPr>
            <a:r>
              <a:rPr lang="ar-SA" sz="4000" b="1" dirty="0">
                <a:solidFill>
                  <a:sysClr val="windowText" lastClr="000000"/>
                </a:solidFill>
                <a:effectLst>
                  <a:outerShdw blurRad="38100" dist="38100" dir="2700000" algn="tl">
                    <a:srgbClr val="000000">
                      <a:alpha val="43137"/>
                    </a:srgbClr>
                  </a:outerShdw>
                </a:effectLst>
              </a:rPr>
              <a:t>     أيضاً واجه الخليفة أبو العباس السفاح التحدي الصيني آنذاك في المشرق ، والذي تمثل في تحريض الأتراك الشرقيين ضد المسلمين والتحالف مع ملك فرغانة ، ولكن قوات العباسيين نجحت في الانتصار على التحالف الصيني الفرغاني يقيادة كاو هسين شي عام 134 هــ .   </a:t>
            </a:r>
            <a:endParaRPr lang="en-GB" sz="4400" b="1" dirty="0">
              <a:solidFill>
                <a:sysClr val="windowText" lastClr="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2595587"/>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sz="6000" dirty="0">
                <a:solidFill>
                  <a:sysClr val="windowText" lastClr="000000"/>
                </a:solidFill>
                <a:latin typeface="Arial" pitchFamily="34" charset="0"/>
                <a:cs typeface="Arial" pitchFamily="34" charset="0"/>
              </a:rPr>
              <a:t>أبو العباس السفاح :</a:t>
            </a:r>
            <a:endParaRPr lang="en-GB" sz="6000" dirty="0">
              <a:solidFill>
                <a:sysClr val="windowText" lastClr="000000"/>
              </a:solidFill>
            </a:endParaRPr>
          </a:p>
        </p:txBody>
      </p:sp>
      <p:sp>
        <p:nvSpPr>
          <p:cNvPr id="3" name="Content Placeholder 2"/>
          <p:cNvSpPr>
            <a:spLocks noGrp="1"/>
          </p:cNvSpPr>
          <p:nvPr>
            <p:ph idx="1"/>
          </p:nvPr>
        </p:nvSpPr>
        <p:spPr>
          <a:solidFill>
            <a:schemeClr val="tx1"/>
          </a:solidFill>
        </p:spPr>
        <p:txBody>
          <a:bodyPr>
            <a:normAutofit/>
          </a:bodyPr>
          <a:lstStyle/>
          <a:p>
            <a:pPr algn="r">
              <a:buNone/>
            </a:pPr>
            <a:r>
              <a:rPr lang="ar-SA" b="1" dirty="0">
                <a:solidFill>
                  <a:sysClr val="windowText" lastClr="000000"/>
                </a:solidFill>
                <a:effectLst>
                  <a:outerShdw blurRad="38100" dist="38100" dir="2700000" algn="tl">
                    <a:srgbClr val="000000">
                      <a:alpha val="43137"/>
                    </a:srgbClr>
                  </a:outerShdw>
                </a:effectLst>
              </a:rPr>
              <a:t> </a:t>
            </a:r>
            <a:r>
              <a:rPr lang="ar-SA" sz="4000" b="1" dirty="0">
                <a:solidFill>
                  <a:sysClr val="windowText" lastClr="000000"/>
                </a:solidFill>
                <a:effectLst>
                  <a:outerShdw blurRad="38100" dist="38100" dir="2700000" algn="tl">
                    <a:srgbClr val="000000">
                      <a:alpha val="43137"/>
                    </a:srgbClr>
                  </a:outerShdw>
                </a:effectLst>
              </a:rPr>
              <a:t>ولاية العهد : </a:t>
            </a:r>
          </a:p>
          <a:p>
            <a:pPr algn="r">
              <a:buNone/>
            </a:pPr>
            <a:r>
              <a:rPr lang="ar-SA" sz="4000" b="1" dirty="0">
                <a:solidFill>
                  <a:sysClr val="windowText" lastClr="000000"/>
                </a:solidFill>
                <a:effectLst>
                  <a:outerShdw blurRad="38100" dist="38100" dir="2700000" algn="tl">
                    <a:srgbClr val="000000">
                      <a:alpha val="43137"/>
                    </a:srgbClr>
                  </a:outerShdw>
                </a:effectLst>
              </a:rPr>
              <a:t>     في عام 136 هــ عقد السفاح بولاية العهد لأخـيه أبــي جـعفر المنـصـور ثـم جـعل ولـــي عهـده الثـانـي ابن أخيه أبـو جعفر عيـسى بن موسى بن محـمد بـن علـي العبـاسي ، وصـار بـذلك عـلى سياسة الأمويين في جعل ولاية العهد لأكثر من واحد.</a:t>
            </a:r>
            <a:r>
              <a:rPr lang="ar-SA" sz="4400" b="1" dirty="0">
                <a:solidFill>
                  <a:sysClr val="windowText" lastClr="000000"/>
                </a:solidFill>
                <a:effectLst>
                  <a:outerShdw blurRad="38100" dist="38100" dir="2700000" algn="tl">
                    <a:srgbClr val="000000">
                      <a:alpha val="43137"/>
                    </a:srgbClr>
                  </a:outerShdw>
                </a:effectLst>
              </a:rPr>
              <a:t> </a:t>
            </a:r>
            <a:endParaRPr lang="en-GB" sz="44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763000" cy="1341438"/>
          </a:xfrm>
          <a:solidFill>
            <a:schemeClr val="tx1"/>
          </a:solidFill>
        </p:spPr>
        <p:style>
          <a:lnRef idx="3">
            <a:schemeClr val="lt1"/>
          </a:lnRef>
          <a:fillRef idx="1">
            <a:schemeClr val="dk1"/>
          </a:fillRef>
          <a:effectRef idx="1">
            <a:schemeClr val="dk1"/>
          </a:effectRef>
          <a:fontRef idx="minor">
            <a:schemeClr val="lt1"/>
          </a:fontRef>
        </p:style>
        <p:txBody>
          <a:bodyPr>
            <a:noAutofit/>
          </a:bodyPr>
          <a:lstStyle/>
          <a:p>
            <a:pPr algn="r"/>
            <a:r>
              <a:rPr lang="ar-SA" sz="7200" dirty="0">
                <a:solidFill>
                  <a:sysClr val="windowText" lastClr="000000"/>
                </a:solidFill>
                <a:latin typeface="Arial" pitchFamily="34" charset="0"/>
                <a:cs typeface="Arial" pitchFamily="34" charset="0"/>
              </a:rPr>
              <a:t>أبو العباس السفاح :</a:t>
            </a:r>
            <a:endParaRPr lang="en-GB" sz="7200" dirty="0">
              <a:solidFill>
                <a:sysClr val="windowText" lastClr="000000"/>
              </a:solidFill>
            </a:endParaRPr>
          </a:p>
        </p:txBody>
      </p:sp>
      <p:sp>
        <p:nvSpPr>
          <p:cNvPr id="3" name="Content Placeholder 2"/>
          <p:cNvSpPr>
            <a:spLocks noGrp="1"/>
          </p:cNvSpPr>
          <p:nvPr>
            <p:ph idx="1"/>
          </p:nvPr>
        </p:nvSpPr>
        <p:spPr>
          <a:xfrm>
            <a:off x="228600" y="1600200"/>
            <a:ext cx="8763000" cy="4983162"/>
          </a:xfrm>
          <a:solidFill>
            <a:schemeClr val="tx1"/>
          </a:solidFill>
        </p:spPr>
        <p:txBody>
          <a:bodyPr/>
          <a:lstStyle/>
          <a:p>
            <a:pPr algn="r">
              <a:buNone/>
            </a:pPr>
            <a:r>
              <a:rPr lang="ar-SA" dirty="0">
                <a:solidFill>
                  <a:sysClr val="windowText" lastClr="000000"/>
                </a:solidFill>
              </a:rPr>
              <a:t>  </a:t>
            </a:r>
            <a:r>
              <a:rPr lang="ar-SA" sz="4800" b="1" dirty="0">
                <a:solidFill>
                  <a:sysClr val="windowText" lastClr="000000"/>
                </a:solidFill>
                <a:effectLst>
                  <a:outerShdw blurRad="38100" dist="38100" dir="2700000" algn="tl">
                    <a:srgbClr val="000000">
                      <a:alpha val="43137"/>
                    </a:srgbClr>
                  </a:outerShdw>
                </a:effectLst>
              </a:rPr>
              <a:t>وفاته : </a:t>
            </a:r>
          </a:p>
          <a:p>
            <a:pPr algn="r">
              <a:buNone/>
            </a:pPr>
            <a:r>
              <a:rPr lang="ar-SA" sz="4800" b="1" dirty="0">
                <a:solidFill>
                  <a:sysClr val="windowText" lastClr="000000"/>
                </a:solidFill>
                <a:effectLst>
                  <a:outerShdw blurRad="38100" dist="38100" dir="2700000" algn="tl">
                    <a:srgbClr val="000000">
                      <a:alpha val="43137"/>
                    </a:srgbClr>
                  </a:outerShdw>
                </a:effectLst>
              </a:rPr>
              <a:t>    ظل أبو العباس السفاح في الخلافة  حتى وفـاته فــي مــدينة الأنبـار في 12 ذي الحجة عام 136هــــــ . </a:t>
            </a:r>
            <a:endParaRPr lang="en-GB" sz="48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sz="6000" dirty="0">
                <a:solidFill>
                  <a:sysClr val="windowText" lastClr="000000"/>
                </a:solidFill>
                <a:latin typeface="Arial" pitchFamily="34" charset="0"/>
                <a:cs typeface="Arial" pitchFamily="34" charset="0"/>
              </a:rPr>
              <a:t>أبو العباس السفاح : </a:t>
            </a:r>
            <a:endParaRPr lang="en-GB" sz="6000" dirty="0">
              <a:solidFill>
                <a:sysClr val="windowText" lastClr="000000"/>
              </a:solidFill>
              <a:latin typeface="Arial" pitchFamily="34" charset="0"/>
              <a:cs typeface="Arial" pitchFamily="34" charset="0"/>
            </a:endParaRPr>
          </a:p>
        </p:txBody>
      </p:sp>
      <p:sp>
        <p:nvSpPr>
          <p:cNvPr id="3" name="Content Placeholder 2"/>
          <p:cNvSpPr>
            <a:spLocks noGrp="1"/>
          </p:cNvSpPr>
          <p:nvPr>
            <p:ph idx="1"/>
          </p:nvPr>
        </p:nvSpPr>
        <p:spPr>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6600" b="1" dirty="0">
                <a:solidFill>
                  <a:sysClr val="windowText" lastClr="000000"/>
                </a:solidFill>
                <a:effectLst>
                  <a:outerShdw blurRad="38100" dist="38100" dir="2700000" algn="tl">
                    <a:srgbClr val="000000">
                      <a:alpha val="43137"/>
                    </a:srgbClr>
                  </a:outerShdw>
                </a:effectLst>
              </a:rPr>
              <a:t> لقبه : </a:t>
            </a:r>
          </a:p>
          <a:p>
            <a:pPr algn="r">
              <a:buNone/>
            </a:pPr>
            <a:r>
              <a:rPr lang="ar-SA" sz="3600" b="1" dirty="0">
                <a:solidFill>
                  <a:sysClr val="windowText" lastClr="000000"/>
                </a:solidFill>
                <a:effectLst>
                  <a:outerShdw blurRad="38100" dist="38100" dir="2700000" algn="tl">
                    <a:srgbClr val="000000">
                      <a:alpha val="43137"/>
                    </a:srgbClr>
                  </a:outerShdw>
                </a:effectLst>
              </a:rPr>
              <a:t>    اختلف المؤرخون في تفسير كلمة السفاح ويرجح أغلبـهم أن لقب السفاح يعني السفاك أو المحب للقتل وأن هـذه الصفـة لصقت بأبـي العبـاس لكثرة الجرائم والمـذابح التـي حـدثت فـي عصـره ضـد الأمويين بل والمقربين إليه من رجاله كأبي سلمة الخلال .</a:t>
            </a:r>
            <a:endParaRPr lang="en-GB" sz="36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style>
          <a:lnRef idx="3">
            <a:schemeClr val="lt1"/>
          </a:lnRef>
          <a:fillRef idx="1">
            <a:schemeClr val="dk1"/>
          </a:fillRef>
          <a:effectRef idx="1">
            <a:schemeClr val="dk1"/>
          </a:effectRef>
          <a:fontRef idx="minor">
            <a:schemeClr val="lt1"/>
          </a:fontRef>
        </p:style>
        <p:txBody>
          <a:bodyPr/>
          <a:lstStyle/>
          <a:p>
            <a:pPr algn="r"/>
            <a:r>
              <a:rPr lang="ar-SA" sz="4400" dirty="0">
                <a:solidFill>
                  <a:sysClr val="windowText" lastClr="000000"/>
                </a:solidFill>
                <a:latin typeface="Arial" pitchFamily="34" charset="0"/>
                <a:cs typeface="Arial" pitchFamily="34" charset="0"/>
              </a:rPr>
              <a:t>أبو العباس السفاح : </a:t>
            </a:r>
            <a:endParaRPr lang="en-GB" dirty="0">
              <a:solidFill>
                <a:sysClr val="windowText" lastClr="000000"/>
              </a:solidFill>
            </a:endParaRPr>
          </a:p>
        </p:txBody>
      </p:sp>
      <p:sp>
        <p:nvSpPr>
          <p:cNvPr id="3" name="Content Placeholder 2"/>
          <p:cNvSpPr>
            <a:spLocks noGrp="1"/>
          </p:cNvSpPr>
          <p:nvPr>
            <p:ph idx="1"/>
          </p:nvPr>
        </p:nvSpPr>
        <p:spPr>
          <a:solidFill>
            <a:schemeClr val="tx1"/>
          </a:solidFill>
        </p:spPr>
        <p:style>
          <a:lnRef idx="3">
            <a:schemeClr val="lt1"/>
          </a:lnRef>
          <a:fillRef idx="1">
            <a:schemeClr val="dk1"/>
          </a:fillRef>
          <a:effectRef idx="1">
            <a:schemeClr val="dk1"/>
          </a:effectRef>
          <a:fontRef idx="minor">
            <a:schemeClr val="lt1"/>
          </a:fontRef>
        </p:style>
        <p:txBody>
          <a:bodyPr>
            <a:normAutofit fontScale="92500" lnSpcReduction="20000"/>
          </a:bodyPr>
          <a:lstStyle/>
          <a:p>
            <a:pPr algn="r">
              <a:buNone/>
            </a:pPr>
            <a:r>
              <a:rPr lang="ar-SA" sz="5400" b="1" dirty="0">
                <a:solidFill>
                  <a:sysClr val="windowText" lastClr="000000"/>
                </a:solidFill>
                <a:effectLst>
                  <a:outerShdw blurRad="38100" dist="38100" dir="2700000" algn="tl">
                    <a:srgbClr val="000000">
                      <a:alpha val="43137"/>
                    </a:srgbClr>
                  </a:outerShdw>
                </a:effectLst>
              </a:rPr>
              <a:t>لقبه : </a:t>
            </a:r>
          </a:p>
          <a:p>
            <a:pPr algn="r">
              <a:buNone/>
            </a:pPr>
            <a:r>
              <a:rPr lang="ar-SA" sz="5200" b="1" dirty="0">
                <a:solidFill>
                  <a:sysClr val="windowText" lastClr="000000"/>
                </a:solidFill>
                <a:effectLst>
                  <a:outerShdw blurRad="38100" dist="38100" dir="2700000" algn="tl">
                    <a:srgbClr val="000000">
                      <a:alpha val="43137"/>
                    </a:srgbClr>
                  </a:outerShdw>
                </a:effectLst>
              </a:rPr>
              <a:t>     يميل عدد من المؤرخين إلى تفسير كلمة السفاح بمعنى الكريم الذي يسفح الدنانير أي يغـدقها وأن هـذا يتفق مع مـا عــرف عنـه من الكــرم والعــطـاء وأنـه سمـى نفسـه السفـاح المبيح أي الذي يغدق الأموال على المؤيدين </a:t>
            </a:r>
            <a:endParaRPr lang="en-GB" sz="52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sz="5400" dirty="0">
                <a:solidFill>
                  <a:sysClr val="windowText" lastClr="000000"/>
                </a:solidFill>
                <a:latin typeface="Arial" pitchFamily="34" charset="0"/>
                <a:cs typeface="Arial" pitchFamily="34" charset="0"/>
              </a:rPr>
              <a:t>أبو العباس السفاح :</a:t>
            </a:r>
            <a:endParaRPr lang="en-GB" sz="5400" dirty="0">
              <a:solidFill>
                <a:sysClr val="windowText" lastClr="000000"/>
              </a:solidFill>
            </a:endParaRPr>
          </a:p>
        </p:txBody>
      </p:sp>
      <p:sp>
        <p:nvSpPr>
          <p:cNvPr id="3" name="Content Placeholder 2"/>
          <p:cNvSpPr>
            <a:spLocks noGrp="1"/>
          </p:cNvSpPr>
          <p:nvPr>
            <p:ph idx="1"/>
          </p:nvPr>
        </p:nvSpPr>
        <p:spPr>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4400" b="1" dirty="0">
                <a:solidFill>
                  <a:sysClr val="windowText" lastClr="000000"/>
                </a:solidFill>
              </a:rPr>
              <a:t>  توليه الخلافة : </a:t>
            </a:r>
          </a:p>
          <a:p>
            <a:pPr algn="r">
              <a:buNone/>
            </a:pPr>
            <a:r>
              <a:rPr lang="ar-SA" sz="4000" b="1" dirty="0">
                <a:solidFill>
                  <a:sysClr val="windowText" lastClr="000000"/>
                </a:solidFill>
              </a:rPr>
              <a:t>    لما علم إبراهيم بن محمد بن علي العباسي بانكشاف أمـر الدعوة عهد بالإمامة إلى أخيه أبـي العباس عبد الله فخـرج أبو العباس نحـو الكوفــة وانتهى الأمر بمبايعتـه بالخلافة عـام 132 هــــ </a:t>
            </a:r>
            <a:endParaRPr lang="en-GB" sz="4000" b="1" dirty="0">
              <a:solidFill>
                <a:sysClr val="windowText" lastClr="000000"/>
              </a:solidFill>
            </a:endParaRPr>
          </a:p>
        </p:txBody>
      </p:sp>
    </p:spTree>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sz="5400" dirty="0">
                <a:solidFill>
                  <a:sysClr val="windowText" lastClr="000000"/>
                </a:solidFill>
                <a:latin typeface="Arial" pitchFamily="34" charset="0"/>
                <a:cs typeface="Arial" pitchFamily="34" charset="0"/>
              </a:rPr>
              <a:t>أبو العباس السفاح :</a:t>
            </a:r>
            <a:endParaRPr lang="en-GB" sz="5400" dirty="0">
              <a:solidFill>
                <a:sysClr val="windowText" lastClr="000000"/>
              </a:solidFill>
            </a:endParaRPr>
          </a:p>
        </p:txBody>
      </p:sp>
      <p:sp>
        <p:nvSpPr>
          <p:cNvPr id="3" name="Content Placeholder 2"/>
          <p:cNvSpPr>
            <a:spLocks noGrp="1"/>
          </p:cNvSpPr>
          <p:nvPr>
            <p:ph idx="1"/>
          </p:nvPr>
        </p:nvSpPr>
        <p:spPr>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buNone/>
            </a:pPr>
            <a:r>
              <a:rPr lang="ar-SA" sz="4000" dirty="0">
                <a:solidFill>
                  <a:sysClr val="windowText" lastClr="000000"/>
                </a:solidFill>
              </a:rPr>
              <a:t> سياسته :</a:t>
            </a:r>
          </a:p>
          <a:p>
            <a:pPr algn="r">
              <a:buNone/>
            </a:pPr>
            <a:r>
              <a:rPr lang="ar-SA" sz="4000" dirty="0">
                <a:solidFill>
                  <a:sysClr val="windowText" lastClr="000000"/>
                </a:solidFill>
              </a:rPr>
              <a:t>       </a:t>
            </a:r>
            <a:r>
              <a:rPr lang="ar-SA" sz="4000" b="1" dirty="0">
                <a:solidFill>
                  <a:sysClr val="windowText" lastClr="000000"/>
                </a:solidFill>
                <a:effectLst>
                  <a:outerShdw blurRad="38100" dist="38100" dir="2700000" algn="tl">
                    <a:srgbClr val="000000">
                      <a:alpha val="43137"/>
                    </a:srgbClr>
                  </a:outerShdw>
                </a:effectLst>
              </a:rPr>
              <a:t>اتسمت سياسة السفاح بل وسياسة ولاته وكبار رجال الدولة العباسية بالشدة تجاه بقايا البيت الأمـوي ؛ فقـد كــان عصـر أبـو العبـاس السفـاح عصراً مليئاً بحـوادث القسوة مـع بني أمية بل ومع غيرهم من أولياء الدولة العباسية</a:t>
            </a:r>
          </a:p>
          <a:p>
            <a:pPr algn="r">
              <a:buNone/>
            </a:pPr>
            <a:endParaRPr lang="en-GB" sz="40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style>
          <a:lnRef idx="3">
            <a:schemeClr val="lt1"/>
          </a:lnRef>
          <a:fillRef idx="1">
            <a:schemeClr val="dk1"/>
          </a:fillRef>
          <a:effectRef idx="1">
            <a:schemeClr val="dk1"/>
          </a:effectRef>
          <a:fontRef idx="minor">
            <a:schemeClr val="lt1"/>
          </a:fontRef>
        </p:style>
        <p:txBody>
          <a:bodyPr/>
          <a:lstStyle/>
          <a:p>
            <a:pPr algn="r"/>
            <a:r>
              <a:rPr lang="ar-SA" sz="4000" dirty="0">
                <a:solidFill>
                  <a:sysClr val="windowText" lastClr="000000"/>
                </a:solidFill>
                <a:latin typeface="Arial" pitchFamily="34" charset="0"/>
                <a:cs typeface="Arial" pitchFamily="34" charset="0"/>
              </a:rPr>
              <a:t>أبو العباس السفاح :</a:t>
            </a:r>
            <a:endParaRPr lang="en-GB" dirty="0">
              <a:solidFill>
                <a:sysClr val="windowText" lastClr="000000"/>
              </a:solidFill>
            </a:endParaRPr>
          </a:p>
        </p:txBody>
      </p:sp>
      <p:sp>
        <p:nvSpPr>
          <p:cNvPr id="3" name="Content Placeholder 2"/>
          <p:cNvSpPr>
            <a:spLocks noGrp="1"/>
          </p:cNvSpPr>
          <p:nvPr>
            <p:ph idx="1"/>
          </p:nvPr>
        </p:nvSpPr>
        <p:spPr>
          <a:xfrm>
            <a:off x="457200" y="1600200"/>
            <a:ext cx="8229600" cy="5257800"/>
          </a:xfrm>
          <a:solidFill>
            <a:schemeClr val="tx1"/>
          </a:solidFill>
        </p:spPr>
        <p:txBody>
          <a:bodyPr/>
          <a:lstStyle/>
          <a:p>
            <a:pPr algn="r"/>
            <a:endParaRPr lang="ar-SA" dirty="0">
              <a:solidFill>
                <a:sysClr val="windowText" lastClr="000000"/>
              </a:solidFill>
            </a:endParaRPr>
          </a:p>
          <a:p>
            <a:pPr algn="r"/>
            <a:endParaRPr lang="en-GB" dirty="0">
              <a:solidFill>
                <a:sysClr val="windowText" lastClr="000000"/>
              </a:solidFill>
            </a:endParaRPr>
          </a:p>
        </p:txBody>
      </p:sp>
      <p:sp>
        <p:nvSpPr>
          <p:cNvPr id="4" name="Left Arrow 3"/>
          <p:cNvSpPr/>
          <p:nvPr/>
        </p:nvSpPr>
        <p:spPr>
          <a:xfrm>
            <a:off x="3810000" y="3223419"/>
            <a:ext cx="4726940" cy="1828800"/>
          </a:xfrm>
          <a:prstGeom prst="leftArrow">
            <a:avLst/>
          </a:prstGeom>
          <a:solidFill>
            <a:schemeClr val="tx1"/>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ar-SA" sz="2800" b="1" dirty="0">
                <a:solidFill>
                  <a:sysClr val="windowText" lastClr="000000"/>
                </a:solidFill>
                <a:effectLst>
                  <a:outerShdw blurRad="38100" dist="38100" dir="2700000" algn="tl">
                    <a:srgbClr val="000000">
                      <a:alpha val="43137"/>
                    </a:srgbClr>
                  </a:outerShdw>
                </a:effectLst>
              </a:rPr>
              <a:t>الحركات التي قامت ضد أبي العباس السفاح</a:t>
            </a:r>
            <a:endParaRPr lang="en-GB" sz="2800" b="1" dirty="0">
              <a:solidFill>
                <a:sysClr val="windowText" lastClr="000000"/>
              </a:solidFill>
              <a:effectLst>
                <a:outerShdw blurRad="38100" dist="38100" dir="2700000" algn="tl">
                  <a:srgbClr val="000000">
                    <a:alpha val="43137"/>
                  </a:srgbClr>
                </a:outerShdw>
              </a:effectLst>
            </a:endParaRPr>
          </a:p>
        </p:txBody>
      </p:sp>
      <p:sp>
        <p:nvSpPr>
          <p:cNvPr id="5" name="Oval 4"/>
          <p:cNvSpPr/>
          <p:nvPr/>
        </p:nvSpPr>
        <p:spPr>
          <a:xfrm>
            <a:off x="2087880" y="1600200"/>
            <a:ext cx="2286000" cy="1905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800" b="1" dirty="0">
                <a:solidFill>
                  <a:schemeClr val="bg1"/>
                </a:solidFill>
                <a:effectLst>
                  <a:outerShdw blurRad="38100" dist="38100" dir="2700000" algn="tl">
                    <a:srgbClr val="000000">
                      <a:alpha val="43137"/>
                    </a:srgbClr>
                  </a:outerShdw>
                </a:effectLst>
              </a:rPr>
              <a:t>حركة حبيب بن مرة في حوران عام 132هـــ</a:t>
            </a:r>
            <a:endParaRPr lang="en-GB" sz="2800" b="1" dirty="0">
              <a:solidFill>
                <a:schemeClr val="bg1"/>
              </a:solidFill>
              <a:effectLst>
                <a:outerShdw blurRad="38100" dist="38100" dir="2700000" algn="tl">
                  <a:srgbClr val="000000">
                    <a:alpha val="43137"/>
                  </a:srgbClr>
                </a:outerShdw>
              </a:effectLst>
            </a:endParaRPr>
          </a:p>
        </p:txBody>
      </p:sp>
      <p:sp>
        <p:nvSpPr>
          <p:cNvPr id="6" name="Oval 5"/>
          <p:cNvSpPr/>
          <p:nvPr/>
        </p:nvSpPr>
        <p:spPr>
          <a:xfrm>
            <a:off x="607060" y="3177699"/>
            <a:ext cx="2209800" cy="19050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800" b="1" dirty="0">
                <a:solidFill>
                  <a:schemeClr val="bg1"/>
                </a:solidFill>
                <a:effectLst>
                  <a:outerShdw blurRad="38100" dist="38100" dir="2700000" algn="tl">
                    <a:srgbClr val="000000">
                      <a:alpha val="43137"/>
                    </a:srgbClr>
                  </a:outerShdw>
                </a:effectLst>
              </a:rPr>
              <a:t>حركة أبو الورد الكلابي في قنسرين</a:t>
            </a:r>
            <a:endParaRPr lang="en-GB" sz="2800" b="1" dirty="0">
              <a:solidFill>
                <a:schemeClr val="bg1"/>
              </a:solidFill>
              <a:effectLst>
                <a:outerShdw blurRad="38100" dist="38100" dir="2700000" algn="tl">
                  <a:srgbClr val="000000">
                    <a:alpha val="43137"/>
                  </a:srgbClr>
                </a:outerShdw>
              </a:effectLst>
            </a:endParaRPr>
          </a:p>
        </p:txBody>
      </p:sp>
      <p:sp>
        <p:nvSpPr>
          <p:cNvPr id="7" name="Oval 6"/>
          <p:cNvSpPr/>
          <p:nvPr/>
        </p:nvSpPr>
        <p:spPr>
          <a:xfrm>
            <a:off x="1600200" y="5029200"/>
            <a:ext cx="2057400" cy="1828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ar-SA" sz="2800" b="1" dirty="0">
                <a:solidFill>
                  <a:schemeClr val="bg1"/>
                </a:solidFill>
                <a:effectLst>
                  <a:outerShdw blurRad="38100" dist="38100" dir="2700000" algn="tl">
                    <a:srgbClr val="000000">
                      <a:alpha val="43137"/>
                    </a:srgbClr>
                  </a:outerShdw>
                </a:effectLst>
              </a:rPr>
              <a:t>حركة أهل الجزيرة الفراتية</a:t>
            </a:r>
            <a:endParaRPr lang="en-GB" sz="2800" b="1" dirty="0">
              <a:solidFill>
                <a:schemeClr val="bg1"/>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2">
            <a:schemeClr val="dk1"/>
          </a:lnRef>
          <a:fillRef idx="1">
            <a:schemeClr val="lt1"/>
          </a:fillRef>
          <a:effectRef idx="0">
            <a:schemeClr val="dk1"/>
          </a:effectRef>
          <a:fontRef idx="minor">
            <a:schemeClr val="dk1"/>
          </a:fontRef>
        </p:style>
        <p:txBody>
          <a:bodyPr/>
          <a:lstStyle/>
          <a:p>
            <a:pPr algn="r"/>
            <a:r>
              <a:rPr lang="ar-SA" sz="4400" dirty="0">
                <a:solidFill>
                  <a:sysClr val="windowText" lastClr="000000"/>
                </a:solidFill>
                <a:latin typeface="Arial" pitchFamily="34" charset="0"/>
                <a:cs typeface="Arial" pitchFamily="34" charset="0"/>
              </a:rPr>
              <a:t>أبو العباس السفاح :</a:t>
            </a:r>
            <a:endParaRPr lang="en-GB" dirty="0">
              <a:solidFill>
                <a:sysClr val="windowText" lastClr="000000"/>
              </a:solidFill>
            </a:endParaRPr>
          </a:p>
        </p:txBody>
      </p:sp>
      <p:sp>
        <p:nvSpPr>
          <p:cNvPr id="3" name="Content Placeholder 2"/>
          <p:cNvSpPr>
            <a:spLocks noGrp="1"/>
          </p:cNvSpPr>
          <p:nvPr>
            <p:ph idx="1"/>
          </p:nvPr>
        </p:nvSpPr>
        <p:spPr>
          <a:xfrm>
            <a:off x="0" y="1371600"/>
            <a:ext cx="9144000" cy="5486400"/>
          </a:xfrm>
        </p:spPr>
        <p:style>
          <a:lnRef idx="2">
            <a:schemeClr val="dk1"/>
          </a:lnRef>
          <a:fillRef idx="1">
            <a:schemeClr val="lt1"/>
          </a:fillRef>
          <a:effectRef idx="0">
            <a:schemeClr val="dk1"/>
          </a:effectRef>
          <a:fontRef idx="minor">
            <a:schemeClr val="dk1"/>
          </a:fontRef>
        </p:style>
        <p:txBody>
          <a:bodyPr/>
          <a:lstStyle/>
          <a:p>
            <a:endParaRPr lang="en-GB" dirty="0"/>
          </a:p>
          <a:p>
            <a:endParaRPr lang="en-GB" dirty="0"/>
          </a:p>
        </p:txBody>
      </p:sp>
      <p:sp>
        <p:nvSpPr>
          <p:cNvPr id="4" name="Left Arrow 3"/>
          <p:cNvSpPr/>
          <p:nvPr/>
        </p:nvSpPr>
        <p:spPr>
          <a:xfrm>
            <a:off x="3886200" y="2971800"/>
            <a:ext cx="5257800" cy="1828800"/>
          </a:xfrm>
          <a:prstGeom prst="leftArrow">
            <a:avLst/>
          </a:prstGeom>
          <a:solidFill>
            <a:schemeClr val="tx1"/>
          </a:solidFill>
        </p:spPr>
        <p:style>
          <a:lnRef idx="1">
            <a:schemeClr val="dk1"/>
          </a:lnRef>
          <a:fillRef idx="2">
            <a:schemeClr val="dk1"/>
          </a:fillRef>
          <a:effectRef idx="1">
            <a:schemeClr val="dk1"/>
          </a:effectRef>
          <a:fontRef idx="minor">
            <a:schemeClr val="dk1"/>
          </a:fontRef>
        </p:style>
        <p:txBody>
          <a:bodyPr rtlCol="0" anchor="ctr"/>
          <a:lstStyle/>
          <a:p>
            <a:pPr algn="ctr"/>
            <a:r>
              <a:rPr lang="ar-SA" sz="4800" b="1" dirty="0">
                <a:solidFill>
                  <a:sysClr val="windowText" lastClr="000000"/>
                </a:solidFill>
                <a:effectLst>
                  <a:outerShdw blurRad="38100" dist="38100" dir="2700000" algn="tl">
                    <a:srgbClr val="000000">
                      <a:alpha val="43137"/>
                    </a:srgbClr>
                  </a:outerShdw>
                </a:effectLst>
              </a:rPr>
              <a:t>أبرز الرجال في عصره</a:t>
            </a:r>
            <a:endParaRPr lang="en-GB" sz="4800" b="1" dirty="0">
              <a:solidFill>
                <a:sysClr val="windowText" lastClr="000000"/>
              </a:solidFill>
              <a:effectLst>
                <a:outerShdw blurRad="38100" dist="38100" dir="2700000" algn="tl">
                  <a:srgbClr val="000000">
                    <a:alpha val="43137"/>
                  </a:srgbClr>
                </a:outerShdw>
              </a:effectLst>
            </a:endParaRPr>
          </a:p>
        </p:txBody>
      </p:sp>
      <p:sp>
        <p:nvSpPr>
          <p:cNvPr id="5" name="Oval 4"/>
          <p:cNvSpPr/>
          <p:nvPr/>
        </p:nvSpPr>
        <p:spPr>
          <a:xfrm>
            <a:off x="1524000" y="1371600"/>
            <a:ext cx="2286000" cy="1905000"/>
          </a:xfrm>
          <a:prstGeom prst="ellipse">
            <a:avLst/>
          </a:prstGeom>
          <a:solidFill>
            <a:schemeClr val="tx1"/>
          </a:solidFill>
        </p:spPr>
        <p:style>
          <a:lnRef idx="3">
            <a:schemeClr val="lt1"/>
          </a:lnRef>
          <a:fillRef idx="1">
            <a:schemeClr val="dk1"/>
          </a:fillRef>
          <a:effectRef idx="1">
            <a:schemeClr val="dk1"/>
          </a:effectRef>
          <a:fontRef idx="minor">
            <a:schemeClr val="lt1"/>
          </a:fontRef>
        </p:style>
        <p:txBody>
          <a:bodyPr rtlCol="0" anchor="ctr"/>
          <a:lstStyle/>
          <a:p>
            <a:pPr algn="ctr"/>
            <a:r>
              <a:rPr lang="ar-SA" sz="2800" b="1" dirty="0">
                <a:solidFill>
                  <a:sysClr val="windowText" lastClr="000000"/>
                </a:solidFill>
                <a:effectLst>
                  <a:outerShdw blurRad="38100" dist="38100" dir="2700000" algn="tl">
                    <a:srgbClr val="000000">
                      <a:alpha val="43137"/>
                    </a:srgbClr>
                  </a:outerShdw>
                </a:effectLst>
              </a:rPr>
              <a:t>أبو مسلم الخراساني</a:t>
            </a:r>
            <a:endParaRPr lang="en-GB" sz="2800" b="1" dirty="0">
              <a:solidFill>
                <a:sysClr val="windowText" lastClr="000000"/>
              </a:solidFill>
              <a:effectLst>
                <a:outerShdw blurRad="38100" dist="38100" dir="2700000" algn="tl">
                  <a:srgbClr val="000000">
                    <a:alpha val="43137"/>
                  </a:srgbClr>
                </a:outerShdw>
              </a:effectLst>
            </a:endParaRPr>
          </a:p>
        </p:txBody>
      </p:sp>
      <p:sp>
        <p:nvSpPr>
          <p:cNvPr id="6" name="Oval 5"/>
          <p:cNvSpPr/>
          <p:nvPr/>
        </p:nvSpPr>
        <p:spPr>
          <a:xfrm>
            <a:off x="0" y="3276600"/>
            <a:ext cx="2286000" cy="1905000"/>
          </a:xfrm>
          <a:prstGeom prst="ellipse">
            <a:avLst/>
          </a:prstGeom>
          <a:solidFill>
            <a:schemeClr val="tx1"/>
          </a:solidFill>
        </p:spPr>
        <p:style>
          <a:lnRef idx="3">
            <a:schemeClr val="lt1"/>
          </a:lnRef>
          <a:fillRef idx="1">
            <a:schemeClr val="dk1"/>
          </a:fillRef>
          <a:effectRef idx="1">
            <a:schemeClr val="dk1"/>
          </a:effectRef>
          <a:fontRef idx="minor">
            <a:schemeClr val="lt1"/>
          </a:fontRef>
        </p:style>
        <p:txBody>
          <a:bodyPr rtlCol="0" anchor="ctr"/>
          <a:lstStyle/>
          <a:p>
            <a:pPr algn="ctr"/>
            <a:r>
              <a:rPr lang="ar-SA" sz="2400" b="1" dirty="0">
                <a:solidFill>
                  <a:sysClr val="windowText" lastClr="000000"/>
                </a:solidFill>
                <a:effectLst>
                  <a:outerShdw blurRad="38100" dist="38100" dir="2700000" algn="tl">
                    <a:srgbClr val="000000">
                      <a:alpha val="43137"/>
                    </a:srgbClr>
                  </a:outerShdw>
                </a:effectLst>
              </a:rPr>
              <a:t>أبو جعفرعبدالله بن محمد بن علي العباسي</a:t>
            </a:r>
            <a:endParaRPr lang="en-GB" sz="2400" b="1" dirty="0">
              <a:solidFill>
                <a:sysClr val="windowText" lastClr="000000"/>
              </a:solidFill>
              <a:effectLst>
                <a:outerShdw blurRad="38100" dist="38100" dir="2700000" algn="tl">
                  <a:srgbClr val="000000">
                    <a:alpha val="43137"/>
                  </a:srgbClr>
                </a:outerShdw>
              </a:effectLst>
            </a:endParaRPr>
          </a:p>
        </p:txBody>
      </p:sp>
      <p:sp>
        <p:nvSpPr>
          <p:cNvPr id="7" name="Oval 6"/>
          <p:cNvSpPr/>
          <p:nvPr/>
        </p:nvSpPr>
        <p:spPr>
          <a:xfrm>
            <a:off x="2133600" y="4815840"/>
            <a:ext cx="2286000" cy="1905000"/>
          </a:xfrm>
          <a:prstGeom prst="ellipse">
            <a:avLst/>
          </a:prstGeom>
          <a:solidFill>
            <a:schemeClr val="tx1"/>
          </a:solidFill>
        </p:spPr>
        <p:style>
          <a:lnRef idx="3">
            <a:schemeClr val="lt1"/>
          </a:lnRef>
          <a:fillRef idx="1">
            <a:schemeClr val="dk1"/>
          </a:fillRef>
          <a:effectRef idx="1">
            <a:schemeClr val="dk1"/>
          </a:effectRef>
          <a:fontRef idx="minor">
            <a:schemeClr val="lt1"/>
          </a:fontRef>
        </p:style>
        <p:txBody>
          <a:bodyPr rtlCol="0" anchor="ctr"/>
          <a:lstStyle/>
          <a:p>
            <a:pPr algn="ctr"/>
            <a:r>
              <a:rPr lang="ar-SA" sz="2800" b="1" dirty="0">
                <a:solidFill>
                  <a:sysClr val="windowText" lastClr="000000"/>
                </a:solidFill>
                <a:effectLst>
                  <a:outerShdw blurRad="38100" dist="38100" dir="2700000" algn="tl">
                    <a:srgbClr val="000000">
                      <a:alpha val="43137"/>
                    </a:srgbClr>
                  </a:outerShdw>
                </a:effectLst>
              </a:rPr>
              <a:t>عبد الله بن علي العباسي</a:t>
            </a:r>
            <a:endParaRPr lang="en-GB" sz="2800" b="1" dirty="0">
              <a:solidFill>
                <a:sysClr val="windowText" lastClr="000000"/>
              </a:solidFill>
              <a:effectLst>
                <a:outerShdw blurRad="38100" dist="38100" dir="2700000" algn="tl">
                  <a:srgbClr val="000000">
                    <a:alpha val="43137"/>
                  </a:srgbClr>
                </a:outerShdw>
              </a:effectLst>
            </a:endParaRPr>
          </a:p>
        </p:txBody>
      </p:sp>
    </p:spTree>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sz="6000" dirty="0">
                <a:solidFill>
                  <a:sysClr val="windowText" lastClr="000000"/>
                </a:solidFill>
                <a:latin typeface="Arial" pitchFamily="34" charset="0"/>
                <a:cs typeface="Arial" pitchFamily="34" charset="0"/>
              </a:rPr>
              <a:t>أبو العباس السفاح :</a:t>
            </a:r>
            <a:endParaRPr lang="en-GB" sz="6000" dirty="0">
              <a:solidFill>
                <a:sysClr val="windowText" lastClr="000000"/>
              </a:solidFill>
            </a:endParaRPr>
          </a:p>
        </p:txBody>
      </p:sp>
      <p:sp>
        <p:nvSpPr>
          <p:cNvPr id="3" name="Content Placeholder 2"/>
          <p:cNvSpPr>
            <a:spLocks noGrp="1"/>
          </p:cNvSpPr>
          <p:nvPr>
            <p:ph idx="1"/>
          </p:nvPr>
        </p:nvSpPr>
        <p:spPr>
          <a:xfrm>
            <a:off x="152400" y="1600200"/>
            <a:ext cx="8839200" cy="5105400"/>
          </a:xfrm>
          <a:solidFill>
            <a:schemeClr val="tx1"/>
          </a:solidFill>
        </p:spPr>
        <p:txBody>
          <a:bodyPr>
            <a:normAutofit/>
          </a:bodyPr>
          <a:lstStyle/>
          <a:p>
            <a:pPr algn="r">
              <a:buNone/>
            </a:pPr>
            <a:r>
              <a:rPr lang="ar-SA" b="1" dirty="0">
                <a:solidFill>
                  <a:sysClr val="windowText" lastClr="000000"/>
                </a:solidFill>
                <a:effectLst>
                  <a:outerShdw blurRad="38100" dist="38100" dir="2700000" algn="tl">
                    <a:srgbClr val="000000">
                      <a:alpha val="43137"/>
                    </a:srgbClr>
                  </a:outerShdw>
                </a:effectLst>
              </a:rPr>
              <a:t> </a:t>
            </a:r>
            <a:r>
              <a:rPr lang="ar-SA" sz="4000" b="1" dirty="0">
                <a:solidFill>
                  <a:sysClr val="windowText" lastClr="000000"/>
                </a:solidFill>
                <a:effectLst>
                  <a:outerShdw blurRad="38100" dist="38100" dir="2700000" algn="tl">
                    <a:srgbClr val="000000">
                      <a:alpha val="43137"/>
                    </a:srgbClr>
                  </a:outerShdw>
                </a:effectLst>
              </a:rPr>
              <a:t>السياسة الخارجية في عهد السفاح : </a:t>
            </a:r>
          </a:p>
          <a:p>
            <a:pPr algn="r">
              <a:buNone/>
            </a:pPr>
            <a:r>
              <a:rPr lang="ar-SA" sz="4000" b="1" dirty="0">
                <a:solidFill>
                  <a:sysClr val="windowText" lastClr="000000"/>
                </a:solidFill>
                <a:effectLst>
                  <a:outerShdw blurRad="38100" dist="38100" dir="2700000" algn="tl">
                    <a:srgbClr val="000000">
                      <a:alpha val="43137"/>
                    </a:srgbClr>
                  </a:outerShdw>
                </a:effectLst>
              </a:rPr>
              <a:t>     استفادت الدولة البيزنطية نتيجة انتقال الخلافة من الأمويين للعباسيين وفترة الاضطرابات التي ألمت بالدولة العباسية فقام قسطنطين الخامس بالغارة على الثغور الشامية.</a:t>
            </a:r>
          </a:p>
          <a:p>
            <a:pPr algn="r">
              <a:buNone/>
            </a:pPr>
            <a:r>
              <a:rPr lang="ar-SA" sz="4000" b="1" dirty="0">
                <a:solidFill>
                  <a:sysClr val="windowText" lastClr="000000"/>
                </a:solidFill>
                <a:effectLst>
                  <a:outerShdw blurRad="38100" dist="38100" dir="2700000" algn="tl">
                    <a:srgbClr val="000000">
                      <a:alpha val="43137"/>
                    </a:srgbClr>
                  </a:outerShdw>
                </a:effectLst>
              </a:rPr>
              <a:t>   </a:t>
            </a:r>
            <a:endParaRPr lang="en-GB" sz="4400" b="1" dirty="0">
              <a:solidFill>
                <a:sysClr val="windowText" lastClr="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19476569"/>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style>
          <a:lnRef idx="3">
            <a:schemeClr val="lt1"/>
          </a:lnRef>
          <a:fillRef idx="1">
            <a:schemeClr val="dk1"/>
          </a:fillRef>
          <a:effectRef idx="1">
            <a:schemeClr val="dk1"/>
          </a:effectRef>
          <a:fontRef idx="minor">
            <a:schemeClr val="lt1"/>
          </a:fontRef>
        </p:style>
        <p:txBody>
          <a:bodyPr>
            <a:normAutofit/>
          </a:bodyPr>
          <a:lstStyle/>
          <a:p>
            <a:pPr algn="r"/>
            <a:r>
              <a:rPr lang="ar-SA" sz="6000" dirty="0">
                <a:solidFill>
                  <a:sysClr val="windowText" lastClr="000000"/>
                </a:solidFill>
                <a:latin typeface="Arial" pitchFamily="34" charset="0"/>
                <a:cs typeface="Arial" pitchFamily="34" charset="0"/>
              </a:rPr>
              <a:t>أبو العباس السفاح :</a:t>
            </a:r>
            <a:endParaRPr lang="en-GB" sz="6000" dirty="0">
              <a:solidFill>
                <a:sysClr val="windowText" lastClr="000000"/>
              </a:solidFill>
            </a:endParaRPr>
          </a:p>
        </p:txBody>
      </p:sp>
      <p:sp>
        <p:nvSpPr>
          <p:cNvPr id="3" name="Content Placeholder 2"/>
          <p:cNvSpPr>
            <a:spLocks noGrp="1"/>
          </p:cNvSpPr>
          <p:nvPr>
            <p:ph idx="1"/>
          </p:nvPr>
        </p:nvSpPr>
        <p:spPr>
          <a:solidFill>
            <a:schemeClr val="tx1"/>
          </a:solidFill>
        </p:spPr>
        <p:txBody>
          <a:bodyPr>
            <a:normAutofit fontScale="92500" lnSpcReduction="10000"/>
          </a:bodyPr>
          <a:lstStyle/>
          <a:p>
            <a:pPr algn="r">
              <a:buNone/>
            </a:pPr>
            <a:r>
              <a:rPr lang="ar-SA" b="1" dirty="0">
                <a:solidFill>
                  <a:sysClr val="windowText" lastClr="000000"/>
                </a:solidFill>
                <a:effectLst>
                  <a:outerShdw blurRad="38100" dist="38100" dir="2700000" algn="tl">
                    <a:srgbClr val="000000">
                      <a:alpha val="43137"/>
                    </a:srgbClr>
                  </a:outerShdw>
                </a:effectLst>
              </a:rPr>
              <a:t> </a:t>
            </a:r>
            <a:r>
              <a:rPr lang="ar-SA" sz="4000" b="1" dirty="0">
                <a:solidFill>
                  <a:sysClr val="windowText" lastClr="000000"/>
                </a:solidFill>
                <a:effectLst>
                  <a:outerShdw blurRad="38100" dist="38100" dir="2700000" algn="tl">
                    <a:srgbClr val="000000">
                      <a:alpha val="43137"/>
                    </a:srgbClr>
                  </a:outerShdw>
                </a:effectLst>
              </a:rPr>
              <a:t>السياسة الخارجية في عهد السفاح : </a:t>
            </a:r>
          </a:p>
          <a:p>
            <a:pPr algn="r">
              <a:buNone/>
            </a:pPr>
            <a:r>
              <a:rPr lang="ar-SA" sz="4000" b="1" dirty="0">
                <a:solidFill>
                  <a:sysClr val="windowText" lastClr="000000"/>
                </a:solidFill>
                <a:effectLst>
                  <a:outerShdw blurRad="38100" dist="38100" dir="2700000" algn="tl">
                    <a:srgbClr val="000000">
                      <a:alpha val="43137"/>
                    </a:srgbClr>
                  </a:outerShdw>
                </a:effectLst>
              </a:rPr>
              <a:t>     ــ في عهده توجه خالد بن إبراهيم الذهلي على رأس القوات نحو بلاد الترك عام 132 هــ ونجح في الظفر بالغنائم .</a:t>
            </a:r>
          </a:p>
          <a:p>
            <a:pPr algn="r">
              <a:buNone/>
            </a:pPr>
            <a:r>
              <a:rPr lang="ar-SA" sz="4000" b="1" dirty="0">
                <a:solidFill>
                  <a:sysClr val="windowText" lastClr="000000"/>
                </a:solidFill>
                <a:effectLst>
                  <a:outerShdw blurRad="38100" dist="38100" dir="2700000" algn="tl">
                    <a:srgbClr val="000000">
                      <a:alpha val="43137"/>
                    </a:srgbClr>
                  </a:outerShdw>
                </a:effectLst>
              </a:rPr>
              <a:t>     ــ صائفة بقيادة عبد الله بن علي كانت تضم أهل خراسان والموصل والجزيرة والشام لكن </a:t>
            </a:r>
            <a:r>
              <a:rPr lang="ar-SA" sz="4000" b="1">
                <a:solidFill>
                  <a:sysClr val="windowText" lastClr="000000"/>
                </a:solidFill>
                <a:effectLst>
                  <a:outerShdw blurRad="38100" dist="38100" dir="2700000" algn="tl">
                    <a:srgbClr val="000000">
                      <a:alpha val="43137"/>
                    </a:srgbClr>
                  </a:outerShdw>
                </a:effectLst>
              </a:rPr>
              <a:t>عندما وصله </a:t>
            </a:r>
            <a:r>
              <a:rPr lang="ar-SA" sz="4000" b="1" dirty="0">
                <a:solidFill>
                  <a:sysClr val="windowText" lastClr="000000"/>
                </a:solidFill>
                <a:effectLst>
                  <a:outerShdw blurRad="38100" dist="38100" dir="2700000" algn="tl">
                    <a:srgbClr val="000000">
                      <a:alpha val="43137"/>
                    </a:srgbClr>
                  </a:outerShdw>
                </a:effectLst>
              </a:rPr>
              <a:t>خبر وفاة السفاح عاد بالحملة لبلاد الشام .</a:t>
            </a:r>
          </a:p>
          <a:p>
            <a:pPr algn="r">
              <a:buNone/>
            </a:pPr>
            <a:r>
              <a:rPr lang="ar-SA" sz="4000" b="1" dirty="0">
                <a:solidFill>
                  <a:sysClr val="windowText" lastClr="000000"/>
                </a:solidFill>
                <a:effectLst>
                  <a:outerShdw blurRad="38100" dist="38100" dir="2700000" algn="tl">
                    <a:srgbClr val="000000">
                      <a:alpha val="43137"/>
                    </a:srgbClr>
                  </a:outerShdw>
                </a:effectLst>
              </a:rPr>
              <a:t>   </a:t>
            </a:r>
            <a:endParaRPr lang="en-GB" sz="4400" b="1" dirty="0">
              <a:solidFill>
                <a:sysClr val="windowText" lastClr="0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3563124"/>
      </p:ext>
    </p:extLst>
  </p:cSld>
  <p:clrMapOvr>
    <a:masterClrMapping/>
  </p:clrMapOvr>
  <p:transition spd="slow">
    <p:cove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5350</TotalTime>
  <Words>481</Words>
  <Application>Microsoft Office PowerPoint</Application>
  <PresentationFormat>On-screen Show (4:3)</PresentationFormat>
  <Paragraphs>43</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Book Antiqua</vt:lpstr>
      <vt:lpstr>Calibri</vt:lpstr>
      <vt:lpstr>Lucida Sans</vt:lpstr>
      <vt:lpstr>Times New Roman</vt:lpstr>
      <vt:lpstr>Wingdings</vt:lpstr>
      <vt:lpstr>Wingdings 2</vt:lpstr>
      <vt:lpstr>Wingdings 3</vt:lpstr>
      <vt:lpstr>Apex</vt:lpstr>
      <vt:lpstr>1 ــ الخليفة أبو العباس السفاح ( 132 ــ 136 هــ )</vt:lpstr>
      <vt:lpstr>أبو العباس السفاح : </vt:lpstr>
      <vt:lpstr>أبو العباس السفاح : </vt:lpstr>
      <vt:lpstr>أبو العباس السفاح :</vt:lpstr>
      <vt:lpstr>أبو العباس السفاح :</vt:lpstr>
      <vt:lpstr>أبو العباس السفاح :</vt:lpstr>
      <vt:lpstr>أبو العباس السفاح :</vt:lpstr>
      <vt:lpstr>أبو العباس السفاح :</vt:lpstr>
      <vt:lpstr>أبو العباس السفاح :</vt:lpstr>
      <vt:lpstr>أبو العباس السفاح :</vt:lpstr>
      <vt:lpstr>أبو العباس السفاح :</vt:lpstr>
      <vt:lpstr>أبو العباس السفاح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Nasr</dc:creator>
  <cp:lastModifiedBy>Nasr Abdelmohdy</cp:lastModifiedBy>
  <cp:revision>752</cp:revision>
  <dcterms:created xsi:type="dcterms:W3CDTF">2009-03-05T21:01:14Z</dcterms:created>
  <dcterms:modified xsi:type="dcterms:W3CDTF">2020-03-22T23:54:59Z</dcterms:modified>
</cp:coreProperties>
</file>