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6" r:id="rId3"/>
    <p:sldId id="257" r:id="rId4"/>
    <p:sldId id="258" r:id="rId5"/>
    <p:sldId id="259" r:id="rId6"/>
    <p:sldId id="260" r:id="rId7"/>
    <p:sldId id="261" r:id="rId8"/>
    <p:sldId id="265" r:id="rId9"/>
    <p:sldId id="262" r:id="rId10"/>
    <p:sldId id="263"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86F8C-BCC4-4E31-8531-C8BE71E61B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7A450FF-D478-453E-A679-01D988A15C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00AB4A-3D56-4809-832C-B8ADB267F6A4}"/>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5" name="Footer Placeholder 4">
            <a:extLst>
              <a:ext uri="{FF2B5EF4-FFF2-40B4-BE49-F238E27FC236}">
                <a16:creationId xmlns:a16="http://schemas.microsoft.com/office/drawing/2014/main" id="{A69ECD7A-506D-42F3-A5C8-FFFAEB04F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677E6C-8033-46DF-A1E4-10CB9E7CCD05}"/>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08683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EFFD1-58E3-4CD6-B24D-B072D2BF9C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64135C-EBDB-4B3E-9A49-A698620903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33A1F-A7C9-47B6-88D4-403B9239D1CC}"/>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5" name="Footer Placeholder 4">
            <a:extLst>
              <a:ext uri="{FF2B5EF4-FFF2-40B4-BE49-F238E27FC236}">
                <a16:creationId xmlns:a16="http://schemas.microsoft.com/office/drawing/2014/main" id="{80B0E48E-CDAC-439E-A57D-CF8EFEFBD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770FF5-18A4-47D7-8753-E397913E0769}"/>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271898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B1AF5C-FE10-4F08-8053-418435D34F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EA957B-7792-4B5B-A82C-61FC47999EF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1D7E79-ABA8-4AAB-BAD0-4DD4B8B0F0F0}"/>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5" name="Footer Placeholder 4">
            <a:extLst>
              <a:ext uri="{FF2B5EF4-FFF2-40B4-BE49-F238E27FC236}">
                <a16:creationId xmlns:a16="http://schemas.microsoft.com/office/drawing/2014/main" id="{7E9476CE-08CB-411A-8DB4-B88F45D462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35DD77-3306-41DF-A238-E314CBFDAAC0}"/>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659741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06E66-6BCE-428B-B9EE-CFB0B1B8AB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4CC10F-7760-4D19-8BB2-2A558FFC70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13DCE0-B66C-49BD-9412-137C57C6414A}"/>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5" name="Footer Placeholder 4">
            <a:extLst>
              <a:ext uri="{FF2B5EF4-FFF2-40B4-BE49-F238E27FC236}">
                <a16:creationId xmlns:a16="http://schemas.microsoft.com/office/drawing/2014/main" id="{B9EE7EF7-CEB1-48D0-ACD0-9558D88A98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0E6D7-9F1F-4DF3-BB96-56A04D788F55}"/>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514708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2C45-05B1-44FA-AFB1-413C6EB068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BD3DC0-DDCC-4A91-AF8E-7BDFA42CC1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A01BC2-8CFA-456B-BA10-4CB706BF5D5D}"/>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5" name="Footer Placeholder 4">
            <a:extLst>
              <a:ext uri="{FF2B5EF4-FFF2-40B4-BE49-F238E27FC236}">
                <a16:creationId xmlns:a16="http://schemas.microsoft.com/office/drawing/2014/main" id="{054A88BC-395B-4519-BA3F-CEFBAF7D1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87132-D9C3-447C-A50F-156296039386}"/>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4254613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2FC15-06EE-4BB9-A3A2-CC0887534C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C0BEEC-6DF2-47FF-9285-A9741D0EFD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959AC0-C7C6-400B-AC82-FFE2872D8E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0C62EC-647F-4E54-B2BD-197D21D96EC7}"/>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6" name="Footer Placeholder 5">
            <a:extLst>
              <a:ext uri="{FF2B5EF4-FFF2-40B4-BE49-F238E27FC236}">
                <a16:creationId xmlns:a16="http://schemas.microsoft.com/office/drawing/2014/main" id="{BFAA89CE-1DAE-4313-BDB9-566ACF0E7D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689113-A316-4847-B0E8-281E7F0352BB}"/>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399725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B63D4-6571-41A2-94E7-21EA7E04AEA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ABC8A7-ABF4-43D7-BFD9-5947AAEEB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2F1BE12-B3D4-4E36-9EC0-A522705BB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51C817-7505-4D9F-931F-4FCBE65C1E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F5788E-DCCE-40B7-A4AD-2C0C204EB3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59840D-A81B-4DFF-AD0C-EE137B181066}"/>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8" name="Footer Placeholder 7">
            <a:extLst>
              <a:ext uri="{FF2B5EF4-FFF2-40B4-BE49-F238E27FC236}">
                <a16:creationId xmlns:a16="http://schemas.microsoft.com/office/drawing/2014/main" id="{766B2470-6E2E-478B-B097-826AA3E30F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8E43D4-72C5-4709-8FED-79C30321CD97}"/>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93448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1E47-E8AF-412E-9881-188DB51A90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3619AE-8EE7-4351-B9D0-A70802C2EE5C}"/>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4" name="Footer Placeholder 3">
            <a:extLst>
              <a:ext uri="{FF2B5EF4-FFF2-40B4-BE49-F238E27FC236}">
                <a16:creationId xmlns:a16="http://schemas.microsoft.com/office/drawing/2014/main" id="{A2CBB21C-70C8-48AB-BEDF-15EEE87C11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7613F0-B33B-43AC-AD3C-DA2BAFF06B1F}"/>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33894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202330-701D-47AB-A8D1-8717230D1C02}"/>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3" name="Footer Placeholder 2">
            <a:extLst>
              <a:ext uri="{FF2B5EF4-FFF2-40B4-BE49-F238E27FC236}">
                <a16:creationId xmlns:a16="http://schemas.microsoft.com/office/drawing/2014/main" id="{63BBDCE4-633E-423E-9742-E4FDD563D5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A34616-88FE-460C-89FC-DF505B7D4053}"/>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3510264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95AA-7081-43E8-9B19-853328B3A4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E9693C-7EAE-4554-8322-FC9F72BF30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F4C980-E75A-40EF-B4D9-CAD21F6CF0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206AC-BB78-4296-8FD6-AEEB853F20A0}"/>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6" name="Footer Placeholder 5">
            <a:extLst>
              <a:ext uri="{FF2B5EF4-FFF2-40B4-BE49-F238E27FC236}">
                <a16:creationId xmlns:a16="http://schemas.microsoft.com/office/drawing/2014/main" id="{D7D3136A-FAE8-498F-9F9C-23F6AEED48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46501-271C-49AB-B814-BE55F35A981D}"/>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3377936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84227-2EEB-4F62-8481-BFF1D6CA17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C61FCF3-DF5F-49AE-B34A-2E3812908C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E8D4690-A46D-4731-9E32-5F608B0D66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07C1DD-4704-4065-AE1A-BA7CFDA6F6DC}"/>
              </a:ext>
            </a:extLst>
          </p:cNvPr>
          <p:cNvSpPr>
            <a:spLocks noGrp="1"/>
          </p:cNvSpPr>
          <p:nvPr>
            <p:ph type="dt" sz="half" idx="10"/>
          </p:nvPr>
        </p:nvSpPr>
        <p:spPr/>
        <p:txBody>
          <a:bodyPr/>
          <a:lstStyle/>
          <a:p>
            <a:fld id="{7745E690-E842-4D9C-A7C2-0DBAD6E48EE4}" type="datetimeFigureOut">
              <a:rPr lang="en-US" smtClean="0"/>
              <a:t>3/20/2020</a:t>
            </a:fld>
            <a:endParaRPr lang="en-US"/>
          </a:p>
        </p:txBody>
      </p:sp>
      <p:sp>
        <p:nvSpPr>
          <p:cNvPr id="6" name="Footer Placeholder 5">
            <a:extLst>
              <a:ext uri="{FF2B5EF4-FFF2-40B4-BE49-F238E27FC236}">
                <a16:creationId xmlns:a16="http://schemas.microsoft.com/office/drawing/2014/main" id="{701084EC-D9AA-4876-890C-9480EA088D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3362D-0992-45B3-A637-9BF8143E9F39}"/>
              </a:ext>
            </a:extLst>
          </p:cNvPr>
          <p:cNvSpPr>
            <a:spLocks noGrp="1"/>
          </p:cNvSpPr>
          <p:nvPr>
            <p:ph type="sldNum" sz="quarter" idx="12"/>
          </p:nvPr>
        </p:nvSpPr>
        <p:spPr/>
        <p:txBody>
          <a:bodyPr/>
          <a:lstStyle/>
          <a:p>
            <a:fld id="{75758958-0415-47F7-8058-AF0487A0B3E4}" type="slidenum">
              <a:rPr lang="en-US" smtClean="0"/>
              <a:t>‹#›</a:t>
            </a:fld>
            <a:endParaRPr lang="en-US"/>
          </a:p>
        </p:txBody>
      </p:sp>
    </p:spTree>
    <p:extLst>
      <p:ext uri="{BB962C8B-B14F-4D97-AF65-F5344CB8AC3E}">
        <p14:creationId xmlns:p14="http://schemas.microsoft.com/office/powerpoint/2010/main" val="1681834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6CD9C9-477D-44B3-8A98-8C4F28BED0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CC6EDD-EAE3-4BA6-B28A-3F0A8980E8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FD1359-AF04-4A87-8E19-B344DAC2D2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45E690-E842-4D9C-A7C2-0DBAD6E48EE4}" type="datetimeFigureOut">
              <a:rPr lang="en-US" smtClean="0"/>
              <a:t>3/20/2020</a:t>
            </a:fld>
            <a:endParaRPr lang="en-US"/>
          </a:p>
        </p:txBody>
      </p:sp>
      <p:sp>
        <p:nvSpPr>
          <p:cNvPr id="5" name="Footer Placeholder 4">
            <a:extLst>
              <a:ext uri="{FF2B5EF4-FFF2-40B4-BE49-F238E27FC236}">
                <a16:creationId xmlns:a16="http://schemas.microsoft.com/office/drawing/2014/main" id="{009C2C7E-B756-46F3-9220-AB3DAB569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FFAC0A-696C-438A-895D-755F54FF44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758958-0415-47F7-8058-AF0487A0B3E4}" type="slidenum">
              <a:rPr lang="en-US" smtClean="0"/>
              <a:t>‹#›</a:t>
            </a:fld>
            <a:endParaRPr lang="en-US"/>
          </a:p>
        </p:txBody>
      </p:sp>
    </p:spTree>
    <p:extLst>
      <p:ext uri="{BB962C8B-B14F-4D97-AF65-F5344CB8AC3E}">
        <p14:creationId xmlns:p14="http://schemas.microsoft.com/office/powerpoint/2010/main" val="19639615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ar.wikipedia.org/wiki/%C3%98%C2%B3%C3%98%C2%B9%C3%98%C2%AF_%C3%98%C2%B2%C3%98%C2%BA%C3%99?%26%23217%3B?%26%23217%3B?"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197B4B-8804-42C0-B3FD-986F6F613855}"/>
              </a:ext>
            </a:extLst>
          </p:cNvPr>
          <p:cNvSpPr txBox="1"/>
          <p:nvPr/>
        </p:nvSpPr>
        <p:spPr>
          <a:xfrm>
            <a:off x="2687782" y="3269673"/>
            <a:ext cx="7523018" cy="2862322"/>
          </a:xfrm>
          <a:prstGeom prst="rect">
            <a:avLst/>
          </a:prstGeom>
          <a:noFill/>
        </p:spPr>
        <p:txBody>
          <a:bodyPr wrap="square" rtlCol="0">
            <a:spAutoFit/>
          </a:bodyPr>
          <a:lstStyle/>
          <a:p>
            <a:pPr algn="ctr"/>
            <a:r>
              <a:rPr lang="ar-EG" sz="3600" b="1" i="1" dirty="0">
                <a:solidFill>
                  <a:srgbClr val="FF0000"/>
                </a:solidFill>
              </a:rPr>
              <a:t>اسم</a:t>
            </a:r>
            <a:r>
              <a:rPr lang="ar-EG" sz="3600" b="1" i="1" dirty="0"/>
              <a:t> </a:t>
            </a:r>
            <a:r>
              <a:rPr lang="ar-EG" sz="3600" b="1" i="1" dirty="0">
                <a:solidFill>
                  <a:srgbClr val="FF0000"/>
                </a:solidFill>
              </a:rPr>
              <a:t>المقرر</a:t>
            </a:r>
            <a:r>
              <a:rPr lang="ar-EG" sz="3600" b="1" i="1" dirty="0"/>
              <a:t> : تاريخ مصر الحديث</a:t>
            </a:r>
          </a:p>
          <a:p>
            <a:pPr algn="ctr"/>
            <a:r>
              <a:rPr lang="ar-EG" sz="3600" b="1" i="1" dirty="0">
                <a:solidFill>
                  <a:srgbClr val="FF0000"/>
                </a:solidFill>
              </a:rPr>
              <a:t>رقم</a:t>
            </a:r>
            <a:r>
              <a:rPr lang="ar-EG" sz="3600" b="1" i="1" dirty="0"/>
              <a:t> </a:t>
            </a:r>
            <a:r>
              <a:rPr lang="ar-EG" sz="3600" b="1" i="1" dirty="0">
                <a:solidFill>
                  <a:srgbClr val="FF0000"/>
                </a:solidFill>
              </a:rPr>
              <a:t>المحاضرة</a:t>
            </a:r>
            <a:r>
              <a:rPr lang="ar-EG" sz="3600" b="1" i="1" dirty="0"/>
              <a:t> : الثالثة</a:t>
            </a:r>
          </a:p>
          <a:p>
            <a:pPr algn="ctr"/>
            <a:r>
              <a:rPr lang="ar-EG" sz="3600" b="1" i="1" dirty="0">
                <a:solidFill>
                  <a:srgbClr val="FF0000"/>
                </a:solidFill>
              </a:rPr>
              <a:t>اسم الأستاذ</a:t>
            </a:r>
            <a:r>
              <a:rPr lang="ar-EG" sz="3600" b="1" i="1" dirty="0"/>
              <a:t>: نجلاء محمد عبد الجواد</a:t>
            </a:r>
          </a:p>
          <a:p>
            <a:pPr algn="ctr"/>
            <a:r>
              <a:rPr lang="ar-EG" sz="3600" b="1" i="1" dirty="0">
                <a:solidFill>
                  <a:srgbClr val="FF0000"/>
                </a:solidFill>
              </a:rPr>
              <a:t>الفرقة</a:t>
            </a:r>
            <a:r>
              <a:rPr lang="ar-EG" sz="3600" b="1" i="1" dirty="0"/>
              <a:t>: الثالثة </a:t>
            </a:r>
          </a:p>
          <a:p>
            <a:pPr algn="ctr"/>
            <a:r>
              <a:rPr lang="ar-EG" sz="3600" b="1" i="1" dirty="0">
                <a:solidFill>
                  <a:srgbClr val="FF0000"/>
                </a:solidFill>
              </a:rPr>
              <a:t>القسم</a:t>
            </a:r>
            <a:r>
              <a:rPr lang="ar-EG" sz="3600" b="1" i="1" dirty="0"/>
              <a:t> </a:t>
            </a:r>
            <a:r>
              <a:rPr lang="ar-EG" sz="3600" b="1" i="1" dirty="0">
                <a:solidFill>
                  <a:srgbClr val="FF0000"/>
                </a:solidFill>
              </a:rPr>
              <a:t>العلمى</a:t>
            </a:r>
            <a:r>
              <a:rPr lang="ar-EG" sz="3600" b="1" i="1" dirty="0"/>
              <a:t> </a:t>
            </a:r>
            <a:r>
              <a:rPr lang="ar-EG" sz="3600" b="1" i="1"/>
              <a:t>: تاريخ – شعبة آثار </a:t>
            </a:r>
            <a:endParaRPr lang="en-US" sz="3600" b="1" i="1" dirty="0"/>
          </a:p>
        </p:txBody>
      </p:sp>
      <p:pic>
        <p:nvPicPr>
          <p:cNvPr id="4" name="Picture 3" descr="Description: شعار الجامعة ألوان">
            <a:extLst>
              <a:ext uri="{FF2B5EF4-FFF2-40B4-BE49-F238E27FC236}">
                <a16:creationId xmlns:a16="http://schemas.microsoft.com/office/drawing/2014/main" id="{F1E2F168-32DD-4D40-A441-570545D0A90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857645" y="1295486"/>
            <a:ext cx="1099185" cy="664845"/>
          </a:xfrm>
          <a:prstGeom prst="rect">
            <a:avLst/>
          </a:prstGeom>
          <a:noFill/>
          <a:ln>
            <a:noFill/>
          </a:ln>
        </p:spPr>
      </p:pic>
      <p:pic>
        <p:nvPicPr>
          <p:cNvPr id="6" name="Picture 5" descr="Description: لوجو قسم التاريخ صغير وورد">
            <a:extLst>
              <a:ext uri="{FF2B5EF4-FFF2-40B4-BE49-F238E27FC236}">
                <a16:creationId xmlns:a16="http://schemas.microsoft.com/office/drawing/2014/main" id="{28788642-2504-4E59-9CC9-131C0407F09C}"/>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436" y="1198331"/>
            <a:ext cx="1117600" cy="762000"/>
          </a:xfrm>
          <a:prstGeom prst="rect">
            <a:avLst/>
          </a:prstGeom>
          <a:noFill/>
          <a:ln>
            <a:noFill/>
          </a:ln>
        </p:spPr>
      </p:pic>
      <p:graphicFrame>
        <p:nvGraphicFramePr>
          <p:cNvPr id="8" name="Object 7">
            <a:extLst>
              <a:ext uri="{FF2B5EF4-FFF2-40B4-BE49-F238E27FC236}">
                <a16:creationId xmlns:a16="http://schemas.microsoft.com/office/drawing/2014/main" id="{EB858371-C65B-4909-8AAF-23EDB8F6EB1A}"/>
              </a:ext>
            </a:extLst>
          </p:cNvPr>
          <p:cNvGraphicFramePr>
            <a:graphicFrameLocks noChangeAspect="1"/>
          </p:cNvGraphicFramePr>
          <p:nvPr>
            <p:extLst>
              <p:ext uri="{D42A27DB-BD31-4B8C-83A1-F6EECF244321}">
                <p14:modId xmlns:p14="http://schemas.microsoft.com/office/powerpoint/2010/main" val="2106399782"/>
              </p:ext>
            </p:extLst>
          </p:nvPr>
        </p:nvGraphicFramePr>
        <p:xfrm>
          <a:off x="1664349" y="1198331"/>
          <a:ext cx="1085850" cy="857250"/>
        </p:xfrm>
        <a:graphic>
          <a:graphicData uri="http://schemas.openxmlformats.org/presentationml/2006/ole">
            <mc:AlternateContent xmlns:mc="http://schemas.openxmlformats.org/markup-compatibility/2006">
              <mc:Choice xmlns:v="urn:schemas-microsoft-com:vml" Requires="v">
                <p:oleObj spid="_x0000_s1035" name="Bitmap Image" r:id="rId5" imgW="1085714" imgH="1085714" progId="Paint.Picture">
                  <p:embed/>
                </p:oleObj>
              </mc:Choice>
              <mc:Fallback>
                <p:oleObj name="Bitmap Image" r:id="rId5" imgW="1085714" imgH="1085714" progId="Paint.Picture">
                  <p:embed/>
                  <p:pic>
                    <p:nvPicPr>
                      <p:cNvPr id="8" name="Object 7">
                        <a:extLst>
                          <a:ext uri="{FF2B5EF4-FFF2-40B4-BE49-F238E27FC236}">
                            <a16:creationId xmlns:a16="http://schemas.microsoft.com/office/drawing/2014/main" id="{5CD46248-E653-4808-B90C-AE2A523AB6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4349" y="1198331"/>
                        <a:ext cx="1085850" cy="857250"/>
                      </a:xfrm>
                      <a:prstGeom prst="rect">
                        <a:avLst/>
                      </a:prstGeom>
                      <a:solidFill>
                        <a:srgbClr val="FFFF00"/>
                      </a:solidFill>
                    </p:spPr>
                  </p:pic>
                </p:oleObj>
              </mc:Fallback>
            </mc:AlternateContent>
          </a:graphicData>
        </a:graphic>
      </p:graphicFrame>
    </p:spTree>
    <p:extLst>
      <p:ext uri="{BB962C8B-B14F-4D97-AF65-F5344CB8AC3E}">
        <p14:creationId xmlns:p14="http://schemas.microsoft.com/office/powerpoint/2010/main" val="227913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ED00D6-1E57-4C94-8445-A9878860E473}"/>
              </a:ext>
            </a:extLst>
          </p:cNvPr>
          <p:cNvSpPr txBox="1"/>
          <p:nvPr/>
        </p:nvSpPr>
        <p:spPr>
          <a:xfrm>
            <a:off x="581891" y="2563092"/>
            <a:ext cx="11028218" cy="3170099"/>
          </a:xfrm>
          <a:prstGeom prst="rect">
            <a:avLst/>
          </a:prstGeom>
          <a:noFill/>
        </p:spPr>
        <p:txBody>
          <a:bodyPr wrap="square" rtlCol="0">
            <a:spAutoFit/>
          </a:bodyPr>
          <a:lstStyle/>
          <a:p>
            <a:pPr algn="r" rtl="1"/>
            <a:r>
              <a:rPr lang="ar-EG" sz="4000" b="1" dirty="0"/>
              <a:t>تألفت حكومة جديدة برئاسة  محمود سامي البارودى . الذي أوكل إلي عرابي وزارة الحربية . و بدأت الحكومة الجديدة أعمالها و أعلنت في 7 فبراير 1882م الدستور و أعللن حق  مجلس النواب في مناقشة الميزانية علناً .</a:t>
            </a:r>
            <a:endParaRPr lang="en-US" sz="4000" dirty="0"/>
          </a:p>
          <a:p>
            <a:pPr algn="r" rtl="1"/>
            <a:r>
              <a:rPr lang="ar-EG" sz="4000" b="1" dirty="0"/>
              <a:t> </a:t>
            </a:r>
            <a:endParaRPr lang="en-US" sz="4000" dirty="0"/>
          </a:p>
        </p:txBody>
      </p:sp>
    </p:spTree>
    <p:extLst>
      <p:ext uri="{BB962C8B-B14F-4D97-AF65-F5344CB8AC3E}">
        <p14:creationId xmlns:p14="http://schemas.microsoft.com/office/powerpoint/2010/main" val="148877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0EA1DA-4137-4380-BD18-CED11DCA6A41}"/>
              </a:ext>
            </a:extLst>
          </p:cNvPr>
          <p:cNvSpPr txBox="1"/>
          <p:nvPr/>
        </p:nvSpPr>
        <p:spPr>
          <a:xfrm>
            <a:off x="713509" y="1579418"/>
            <a:ext cx="10764981" cy="4401205"/>
          </a:xfrm>
          <a:prstGeom prst="rect">
            <a:avLst/>
          </a:prstGeom>
          <a:noFill/>
        </p:spPr>
        <p:txBody>
          <a:bodyPr wrap="square" rtlCol="0">
            <a:spAutoFit/>
          </a:bodyPr>
          <a:lstStyle/>
          <a:p>
            <a:pPr algn="r" rtl="1"/>
            <a:r>
              <a:rPr lang="ar-EG" sz="4000" b="1" dirty="0"/>
              <a:t>و قد نسب إلي العرابيين أنه يهدفوا من موقفهم هذا إلي خلع توفيق و تعين الأمير " حليم " بدلاً منه و أدي هذا إلي أرسال الدولتين قطع حربية في 19/5/1882م لرعايا مصالح الأجانب و رعاياهم . و أيضاً أرسلت الدولتين مذكرة تطالب فيها أستقالة محمود سامي البارودي . فما كان من الخديوى توفيق يقبل المزكرة و استقال البارودي احتجاجاً علي موقف توفيق . و قام توفيق بتشكيل الوزارة الجديدة برئاسته . </a:t>
            </a:r>
            <a:endParaRPr lang="en-US" sz="4000" dirty="0"/>
          </a:p>
        </p:txBody>
      </p:sp>
    </p:spTree>
    <p:extLst>
      <p:ext uri="{BB962C8B-B14F-4D97-AF65-F5344CB8AC3E}">
        <p14:creationId xmlns:p14="http://schemas.microsoft.com/office/powerpoint/2010/main" val="633502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D3CA00-3BD7-4C43-9E8E-595CC44CAA0E}"/>
              </a:ext>
            </a:extLst>
          </p:cNvPr>
          <p:cNvSpPr txBox="1"/>
          <p:nvPr/>
        </p:nvSpPr>
        <p:spPr>
          <a:xfrm>
            <a:off x="1108363" y="2189018"/>
            <a:ext cx="9975273" cy="3539430"/>
          </a:xfrm>
          <a:prstGeom prst="rect">
            <a:avLst/>
          </a:prstGeom>
          <a:noFill/>
        </p:spPr>
        <p:txBody>
          <a:bodyPr wrap="square" rtlCol="0">
            <a:spAutoFit/>
          </a:bodyPr>
          <a:lstStyle/>
          <a:p>
            <a:pPr algn="r" rtl="1"/>
            <a:r>
              <a:rPr lang="ar-EG" sz="3200" b="1" dirty="0"/>
              <a:t>تقابل القوات البريطانية مع قوات عرابي فى معركة التل الكبير . و أنهزم عرابي و في 14/9/1882م دخل البريطانيين القاهرة . و قد نسب  إلي عرابي ( في بعض الكتب التاريخية )  تحمله مسئولية الأحتلال البريطاني لمصر . و لكن هذا خطأ لأن هدف الدولتان واضحاً و هو السيطرة علي قناة السويس للسيطرة علي الطريق التجاري . و ربط المستعمرات البريطانية ببعضها . و سهولة الوصول إلي الهند  كأحدي المستعمرات البريطانية  الهامة فى أسيا . </a:t>
            </a:r>
            <a:endParaRPr lang="en-US" sz="3200" dirty="0"/>
          </a:p>
        </p:txBody>
      </p:sp>
    </p:spTree>
    <p:extLst>
      <p:ext uri="{BB962C8B-B14F-4D97-AF65-F5344CB8AC3E}">
        <p14:creationId xmlns:p14="http://schemas.microsoft.com/office/powerpoint/2010/main" val="369978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D64032-C98B-49DD-804A-9D03B9FD46FF}"/>
              </a:ext>
            </a:extLst>
          </p:cNvPr>
          <p:cNvSpPr txBox="1"/>
          <p:nvPr/>
        </p:nvSpPr>
        <p:spPr>
          <a:xfrm>
            <a:off x="2341418" y="1399309"/>
            <a:ext cx="7703127" cy="4524315"/>
          </a:xfrm>
          <a:prstGeom prst="rect">
            <a:avLst/>
          </a:prstGeom>
          <a:noFill/>
        </p:spPr>
        <p:txBody>
          <a:bodyPr wrap="square" rtlCol="0">
            <a:spAutoFit/>
          </a:bodyPr>
          <a:lstStyle/>
          <a:p>
            <a:pPr algn="ctr" rtl="1"/>
            <a:r>
              <a:rPr lang="ar-SA" sz="7200" b="1" dirty="0">
                <a:solidFill>
                  <a:srgbClr val="FF0000"/>
                </a:solidFill>
              </a:rPr>
              <a:t>الحركة الوطنية فى مصر ومظاهرها حتى قيام الحرب العالمية الأولى 1914م</a:t>
            </a:r>
            <a:endParaRPr lang="en-US" sz="7200" b="1" dirty="0">
              <a:solidFill>
                <a:srgbClr val="FF0000"/>
              </a:solidFill>
            </a:endParaRPr>
          </a:p>
        </p:txBody>
      </p:sp>
    </p:spTree>
    <p:extLst>
      <p:ext uri="{BB962C8B-B14F-4D97-AF65-F5344CB8AC3E}">
        <p14:creationId xmlns:p14="http://schemas.microsoft.com/office/powerpoint/2010/main" val="40681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87A87C-4B8B-49FE-B443-E95AD7EEE24F}"/>
              </a:ext>
            </a:extLst>
          </p:cNvPr>
          <p:cNvSpPr txBox="1"/>
          <p:nvPr/>
        </p:nvSpPr>
        <p:spPr>
          <a:xfrm>
            <a:off x="595745" y="2133601"/>
            <a:ext cx="10751127" cy="4031873"/>
          </a:xfrm>
          <a:prstGeom prst="rect">
            <a:avLst/>
          </a:prstGeom>
          <a:noFill/>
        </p:spPr>
        <p:txBody>
          <a:bodyPr wrap="square" rtlCol="0">
            <a:spAutoFit/>
          </a:bodyPr>
          <a:lstStyle/>
          <a:p>
            <a:pPr algn="r" rtl="1"/>
            <a:r>
              <a:rPr lang="ar-EG" sz="3200" b="1" dirty="0">
                <a:solidFill>
                  <a:srgbClr val="FF0000"/>
                </a:solidFill>
              </a:rPr>
              <a:t>مصطفي كامل باعث الحركة الوطنية في مصر (1874- 1908م ) </a:t>
            </a:r>
            <a:endParaRPr lang="en-US" sz="3200" dirty="0">
              <a:solidFill>
                <a:srgbClr val="FF0000"/>
              </a:solidFill>
            </a:endParaRPr>
          </a:p>
          <a:p>
            <a:pPr algn="r"/>
            <a:r>
              <a:rPr lang="ar-EG" sz="3200" b="1" dirty="0"/>
              <a:t> </a:t>
            </a:r>
            <a:r>
              <a:rPr lang="en-US" sz="3200" b="1" dirty="0" err="1"/>
              <a:t>من</a:t>
            </a:r>
            <a:r>
              <a:rPr lang="en-US" sz="3200" b="1" dirty="0"/>
              <a:t> </a:t>
            </a:r>
            <a:r>
              <a:rPr lang="en-US" sz="3200" b="1" dirty="0" err="1"/>
              <a:t>المعروف</a:t>
            </a:r>
            <a:r>
              <a:rPr lang="en-US" sz="3200" b="1" dirty="0"/>
              <a:t> </a:t>
            </a:r>
            <a:r>
              <a:rPr lang="en-US" sz="3200" b="1" dirty="0" err="1"/>
              <a:t>أن</a:t>
            </a:r>
            <a:r>
              <a:rPr lang="en-US" sz="3200" b="1" dirty="0"/>
              <a:t> </a:t>
            </a:r>
            <a:r>
              <a:rPr lang="en-US" sz="3200" b="1" dirty="0" err="1"/>
              <a:t>الخديو</a:t>
            </a:r>
            <a:r>
              <a:rPr lang="en-US" sz="3200" b="1" dirty="0"/>
              <a:t> </a:t>
            </a:r>
            <a:r>
              <a:rPr lang="en-US" sz="3200" b="1" dirty="0" err="1"/>
              <a:t>عباس</a:t>
            </a:r>
            <a:r>
              <a:rPr lang="en-US" sz="3200" b="1" dirty="0"/>
              <a:t> </a:t>
            </a:r>
            <a:r>
              <a:rPr lang="en-US" sz="3200" b="1" dirty="0" err="1"/>
              <a:t>قد</a:t>
            </a:r>
            <a:r>
              <a:rPr lang="en-US" sz="3200" b="1" dirty="0"/>
              <a:t> </a:t>
            </a:r>
            <a:r>
              <a:rPr lang="en-US" sz="3200" b="1" dirty="0" err="1"/>
              <a:t>اصطدم</a:t>
            </a:r>
            <a:r>
              <a:rPr lang="en-US" sz="3200" b="1" dirty="0"/>
              <a:t> </a:t>
            </a:r>
            <a:r>
              <a:rPr lang="en-US" sz="3200" b="1" dirty="0" err="1"/>
              <a:t>في</a:t>
            </a:r>
            <a:r>
              <a:rPr lang="en-US" sz="3200" b="1" dirty="0"/>
              <a:t> </a:t>
            </a:r>
            <a:r>
              <a:rPr lang="en-US" sz="3200" b="1" dirty="0" err="1"/>
              <a:t>بداية</a:t>
            </a:r>
            <a:r>
              <a:rPr lang="en-US" sz="3200" b="1" dirty="0"/>
              <a:t> </a:t>
            </a:r>
            <a:r>
              <a:rPr lang="en-US" sz="3200" b="1" dirty="0" err="1"/>
              <a:t>توليه</a:t>
            </a:r>
            <a:r>
              <a:rPr lang="en-US" sz="3200" b="1" dirty="0"/>
              <a:t> </a:t>
            </a:r>
            <a:r>
              <a:rPr lang="en-US" sz="3200" b="1" dirty="0" err="1"/>
              <a:t>الحكم</a:t>
            </a:r>
            <a:r>
              <a:rPr lang="en-US" sz="3200" b="1" dirty="0"/>
              <a:t> </a:t>
            </a:r>
            <a:r>
              <a:rPr lang="en-US" sz="3200" b="1" dirty="0" err="1"/>
              <a:t>باللورد</a:t>
            </a:r>
            <a:r>
              <a:rPr lang="en-US" sz="3200" b="1" dirty="0"/>
              <a:t> </a:t>
            </a:r>
            <a:r>
              <a:rPr lang="en-US" sz="3200" b="1" dirty="0" err="1"/>
              <a:t>كرومر</a:t>
            </a:r>
            <a:r>
              <a:rPr lang="en-US" sz="3200" b="1" dirty="0"/>
              <a:t> ( </a:t>
            </a:r>
            <a:r>
              <a:rPr lang="en-US" sz="3200" b="1" dirty="0" err="1"/>
              <a:t>المعتمد</a:t>
            </a:r>
            <a:r>
              <a:rPr lang="en-US" sz="3200" b="1" dirty="0"/>
              <a:t> </a:t>
            </a:r>
            <a:r>
              <a:rPr lang="en-US" sz="3200" b="1" dirty="0" err="1"/>
              <a:t>البريطاني</a:t>
            </a:r>
            <a:r>
              <a:rPr lang="en-US" sz="3200" b="1" dirty="0"/>
              <a:t> </a:t>
            </a:r>
            <a:r>
              <a:rPr lang="en-US" sz="3200" b="1" dirty="0" err="1"/>
              <a:t>في</a:t>
            </a:r>
            <a:r>
              <a:rPr lang="en-US" sz="3200" b="1" dirty="0"/>
              <a:t> </a:t>
            </a:r>
            <a:r>
              <a:rPr lang="en-US" sz="3200" b="1" dirty="0" err="1"/>
              <a:t>مصر</a:t>
            </a:r>
            <a:r>
              <a:rPr lang="en-US" sz="3200" b="1" dirty="0"/>
              <a:t> ) </a:t>
            </a:r>
            <a:r>
              <a:rPr lang="en-US" sz="3200" b="1" dirty="0" err="1"/>
              <a:t>في</a:t>
            </a:r>
            <a:r>
              <a:rPr lang="en-US" sz="3200" b="1" dirty="0"/>
              <a:t> </a:t>
            </a:r>
            <a:r>
              <a:rPr lang="en-US" sz="3200" b="1" dirty="0" err="1"/>
              <a:t>سلسلة</a:t>
            </a:r>
            <a:r>
              <a:rPr lang="en-US" sz="3200" b="1" dirty="0"/>
              <a:t> </a:t>
            </a:r>
            <a:r>
              <a:rPr lang="en-US" sz="3200" b="1" dirty="0" err="1"/>
              <a:t>من</a:t>
            </a:r>
            <a:r>
              <a:rPr lang="en-US" sz="3200" b="1" dirty="0"/>
              <a:t> </a:t>
            </a:r>
            <a:r>
              <a:rPr lang="en-US" sz="3200" b="1" dirty="0" err="1"/>
              <a:t>الأحداث</a:t>
            </a:r>
            <a:r>
              <a:rPr lang="en-US" sz="3200" b="1" dirty="0"/>
              <a:t> </a:t>
            </a:r>
            <a:r>
              <a:rPr lang="en-US" sz="3200" b="1" dirty="0" err="1"/>
              <a:t>كان</a:t>
            </a:r>
            <a:r>
              <a:rPr lang="en-US" sz="3200" b="1" dirty="0"/>
              <a:t> </a:t>
            </a:r>
            <a:r>
              <a:rPr lang="en-US" sz="3200" b="1" dirty="0" err="1"/>
              <a:t>من</a:t>
            </a:r>
            <a:r>
              <a:rPr lang="en-US" sz="3200" b="1" dirty="0"/>
              <a:t> </a:t>
            </a:r>
            <a:r>
              <a:rPr lang="en-US" sz="3200" b="1" dirty="0" err="1"/>
              <a:t>أهمها</a:t>
            </a:r>
            <a:r>
              <a:rPr lang="en-US" sz="3200" b="1" dirty="0"/>
              <a:t> </a:t>
            </a:r>
            <a:r>
              <a:rPr lang="en-US" sz="3200" b="1" dirty="0" err="1"/>
              <a:t>أزمة</a:t>
            </a:r>
            <a:r>
              <a:rPr lang="en-US" sz="3200" b="1" dirty="0"/>
              <a:t> </a:t>
            </a:r>
            <a:r>
              <a:rPr lang="en-US" sz="3200" b="1" dirty="0" err="1"/>
              <a:t>وزارة</a:t>
            </a:r>
            <a:r>
              <a:rPr lang="en-US" sz="3200" b="1" dirty="0"/>
              <a:t> </a:t>
            </a:r>
            <a:r>
              <a:rPr lang="en-US" sz="3200" b="1" dirty="0" err="1"/>
              <a:t>مصطفى</a:t>
            </a:r>
            <a:r>
              <a:rPr lang="en-US" sz="3200" b="1" dirty="0"/>
              <a:t> </a:t>
            </a:r>
            <a:r>
              <a:rPr lang="en-US" sz="3200" b="1" dirty="0" err="1"/>
              <a:t>فهمي</a:t>
            </a:r>
            <a:r>
              <a:rPr lang="en-US" sz="3200" b="1" dirty="0"/>
              <a:t> </a:t>
            </a:r>
            <a:r>
              <a:rPr lang="en-US" sz="3200" b="1" dirty="0" err="1"/>
              <a:t>باشا</a:t>
            </a:r>
            <a:r>
              <a:rPr lang="en-US" sz="3200" b="1" dirty="0"/>
              <a:t> </a:t>
            </a:r>
            <a:r>
              <a:rPr lang="en-US" sz="3200" b="1" dirty="0" err="1"/>
              <a:t>عام</a:t>
            </a:r>
            <a:r>
              <a:rPr lang="en-US" sz="3200" b="1" dirty="0"/>
              <a:t> 1893 ، و </a:t>
            </a:r>
            <a:r>
              <a:rPr lang="en-US" sz="3200" b="1" dirty="0" err="1"/>
              <a:t>توترت</a:t>
            </a:r>
            <a:r>
              <a:rPr lang="en-US" sz="3200" b="1" dirty="0"/>
              <a:t> </a:t>
            </a:r>
            <a:r>
              <a:rPr lang="en-US" sz="3200" b="1" dirty="0" err="1"/>
              <a:t>العلاقات</a:t>
            </a:r>
            <a:r>
              <a:rPr lang="en-US" sz="3200" b="1" dirty="0"/>
              <a:t> </a:t>
            </a:r>
            <a:r>
              <a:rPr lang="en-US" sz="3200" b="1" dirty="0" err="1"/>
              <a:t>إلى</a:t>
            </a:r>
            <a:r>
              <a:rPr lang="en-US" sz="3200" b="1" dirty="0"/>
              <a:t> </a:t>
            </a:r>
            <a:r>
              <a:rPr lang="en-US" sz="3200" b="1" dirty="0" err="1"/>
              <a:t>حد</a:t>
            </a:r>
            <a:r>
              <a:rPr lang="en-US" sz="3200" b="1" dirty="0"/>
              <a:t> </a:t>
            </a:r>
            <a:r>
              <a:rPr lang="en-US" sz="3200" b="1" dirty="0" err="1"/>
              <a:t>خطير</a:t>
            </a:r>
            <a:r>
              <a:rPr lang="en-US" sz="3200" b="1" dirty="0"/>
              <a:t> </a:t>
            </a:r>
            <a:r>
              <a:rPr lang="en-US" sz="3200" b="1" dirty="0" err="1"/>
              <a:t>في</a:t>
            </a:r>
            <a:r>
              <a:rPr lang="en-US" sz="3200" b="1" dirty="0"/>
              <a:t> </a:t>
            </a:r>
            <a:r>
              <a:rPr lang="en-US" sz="3200" b="1" dirty="0" err="1"/>
              <a:t>حادثة</a:t>
            </a:r>
            <a:r>
              <a:rPr lang="en-US" sz="3200" b="1" dirty="0"/>
              <a:t> </a:t>
            </a:r>
            <a:r>
              <a:rPr lang="en-US" sz="3200" b="1" dirty="0" err="1"/>
              <a:t>الحدود</a:t>
            </a:r>
            <a:r>
              <a:rPr lang="en-US" sz="3200" b="1" dirty="0"/>
              <a:t> </a:t>
            </a:r>
            <a:r>
              <a:rPr lang="en-US" sz="3200" b="1" dirty="0" err="1"/>
              <a:t>عام</a:t>
            </a:r>
            <a:r>
              <a:rPr lang="en-US" sz="3200" b="1" dirty="0"/>
              <a:t> 1894 ، </a:t>
            </a:r>
            <a:r>
              <a:rPr lang="en-US" sz="3200" b="1" dirty="0" err="1"/>
              <a:t>وكان</a:t>
            </a:r>
            <a:r>
              <a:rPr lang="en-US" sz="3200" b="1" dirty="0"/>
              <a:t> </a:t>
            </a:r>
            <a:r>
              <a:rPr lang="en-US" sz="3200" b="1" dirty="0" err="1"/>
              <a:t>عباس</a:t>
            </a:r>
            <a:r>
              <a:rPr lang="en-US" sz="3200" b="1" dirty="0"/>
              <a:t> </a:t>
            </a:r>
            <a:r>
              <a:rPr lang="en-US" sz="3200" b="1" dirty="0" err="1"/>
              <a:t>يري</a:t>
            </a:r>
            <a:r>
              <a:rPr lang="en-US" sz="3200" b="1" dirty="0"/>
              <a:t> </a:t>
            </a:r>
            <a:r>
              <a:rPr lang="en-US" sz="3200" b="1" dirty="0" err="1"/>
              <a:t>أن</a:t>
            </a:r>
            <a:r>
              <a:rPr lang="en-US" sz="3200" b="1" dirty="0"/>
              <a:t> </a:t>
            </a:r>
            <a:r>
              <a:rPr lang="en-US" sz="3200" b="1" dirty="0" err="1"/>
              <a:t>الإحتلال</a:t>
            </a:r>
            <a:r>
              <a:rPr lang="en-US" sz="3200" b="1" dirty="0"/>
              <a:t> </a:t>
            </a:r>
            <a:r>
              <a:rPr lang="en-US" sz="3200" b="1" dirty="0" err="1"/>
              <a:t>لا</a:t>
            </a:r>
            <a:r>
              <a:rPr lang="en-US" sz="3200" b="1" dirty="0"/>
              <a:t> </a:t>
            </a:r>
            <a:r>
              <a:rPr lang="en-US" sz="3200" b="1" dirty="0" err="1"/>
              <a:t>يستند</a:t>
            </a:r>
            <a:r>
              <a:rPr lang="en-US" sz="3200" b="1" dirty="0"/>
              <a:t> </a:t>
            </a:r>
            <a:r>
              <a:rPr lang="en-US" sz="3200" b="1" dirty="0" err="1"/>
              <a:t>إلى</a:t>
            </a:r>
            <a:r>
              <a:rPr lang="en-US" sz="3200" b="1" dirty="0"/>
              <a:t> </a:t>
            </a:r>
            <a:r>
              <a:rPr lang="en-US" sz="3200" b="1" dirty="0" err="1"/>
              <a:t>سند</a:t>
            </a:r>
            <a:r>
              <a:rPr lang="en-US" sz="3200" b="1" dirty="0"/>
              <a:t> </a:t>
            </a:r>
            <a:r>
              <a:rPr lang="en-US" sz="3200" b="1" dirty="0" err="1"/>
              <a:t>شرعي</a:t>
            </a:r>
            <a:r>
              <a:rPr lang="en-US" sz="3200" b="1" dirty="0"/>
              <a:t> ، </a:t>
            </a:r>
            <a:r>
              <a:rPr lang="en-US" sz="3200" b="1" dirty="0" err="1"/>
              <a:t>وأن</a:t>
            </a:r>
            <a:r>
              <a:rPr lang="en-US" sz="3200" b="1" dirty="0"/>
              <a:t> </a:t>
            </a:r>
            <a:r>
              <a:rPr lang="en-US" sz="3200" b="1" dirty="0" err="1"/>
              <a:t>الوضع</a:t>
            </a:r>
            <a:r>
              <a:rPr lang="en-US" sz="3200" b="1" dirty="0"/>
              <a:t> </a:t>
            </a:r>
            <a:r>
              <a:rPr lang="en-US" sz="3200" b="1" dirty="0" err="1"/>
              <a:t>السياسي</a:t>
            </a:r>
            <a:r>
              <a:rPr lang="en-US" sz="3200" b="1" dirty="0"/>
              <a:t> </a:t>
            </a:r>
            <a:r>
              <a:rPr lang="en-US" sz="3200" b="1" dirty="0" err="1"/>
              <a:t>في</a:t>
            </a:r>
            <a:r>
              <a:rPr lang="en-US" sz="3200" b="1" dirty="0"/>
              <a:t> </a:t>
            </a:r>
            <a:r>
              <a:rPr lang="en-US" sz="3200" b="1" dirty="0" err="1"/>
              <a:t>مصر</a:t>
            </a:r>
            <a:r>
              <a:rPr lang="en-US" sz="3200" b="1" dirty="0"/>
              <a:t> </a:t>
            </a:r>
            <a:r>
              <a:rPr lang="en-US" sz="3200" b="1" dirty="0" err="1"/>
              <a:t>لا</a:t>
            </a:r>
            <a:r>
              <a:rPr lang="en-US" sz="3200" b="1" dirty="0"/>
              <a:t> </a:t>
            </a:r>
            <a:r>
              <a:rPr lang="en-US" sz="3200" b="1" dirty="0" err="1"/>
              <a:t>يزال</a:t>
            </a:r>
            <a:r>
              <a:rPr lang="en-US" sz="3200" b="1" dirty="0"/>
              <a:t> </a:t>
            </a:r>
            <a:r>
              <a:rPr lang="en-US" sz="3200" b="1" dirty="0" err="1"/>
              <a:t>يستند</a:t>
            </a:r>
            <a:r>
              <a:rPr lang="en-US" sz="3200" b="1" dirty="0"/>
              <a:t> </a:t>
            </a:r>
            <a:r>
              <a:rPr lang="en-US" sz="3200" b="1" dirty="0" err="1"/>
              <a:t>من</a:t>
            </a:r>
            <a:r>
              <a:rPr lang="en-US" sz="3200" b="1" dirty="0"/>
              <a:t> </a:t>
            </a:r>
            <a:r>
              <a:rPr lang="en-US" sz="3200" b="1" dirty="0" err="1"/>
              <a:t>الناحية</a:t>
            </a:r>
            <a:r>
              <a:rPr lang="en-US" sz="3200" b="1" dirty="0"/>
              <a:t> </a:t>
            </a:r>
            <a:r>
              <a:rPr lang="en-US" sz="3200" b="1" dirty="0" err="1"/>
              <a:t>القانونية</a:t>
            </a:r>
            <a:r>
              <a:rPr lang="en-US" sz="3200" b="1" dirty="0"/>
              <a:t> </a:t>
            </a:r>
            <a:r>
              <a:rPr lang="en-US" sz="3200" b="1" dirty="0" err="1"/>
              <a:t>إلى</a:t>
            </a:r>
            <a:r>
              <a:rPr lang="en-US" sz="3200" b="1" dirty="0"/>
              <a:t> </a:t>
            </a:r>
            <a:r>
              <a:rPr lang="en-US" sz="3200" b="1" dirty="0" err="1"/>
              <a:t>معاهدة</a:t>
            </a:r>
            <a:r>
              <a:rPr lang="en-US" sz="3200" b="1" dirty="0"/>
              <a:t> </a:t>
            </a:r>
            <a:r>
              <a:rPr lang="en-US" sz="3200" b="1" dirty="0" err="1"/>
              <a:t>لندن</a:t>
            </a:r>
            <a:r>
              <a:rPr lang="en-US" sz="3200" b="1" dirty="0"/>
              <a:t> </a:t>
            </a:r>
            <a:r>
              <a:rPr lang="en-US" sz="3200" b="1" dirty="0" err="1"/>
              <a:t>في</a:t>
            </a:r>
            <a:r>
              <a:rPr lang="en-US" sz="3200" b="1" dirty="0"/>
              <a:t> 1840 </a:t>
            </a:r>
            <a:r>
              <a:rPr lang="en-US" sz="3200" b="1" dirty="0" err="1"/>
              <a:t>والفرمانات</a:t>
            </a:r>
            <a:r>
              <a:rPr lang="en-US" sz="3200" b="1" dirty="0"/>
              <a:t> </a:t>
            </a:r>
            <a:r>
              <a:rPr lang="en-US" sz="3200" b="1" dirty="0" err="1"/>
              <a:t>المؤكدة</a:t>
            </a:r>
            <a:r>
              <a:rPr lang="en-US" sz="3200" b="1" dirty="0"/>
              <a:t> </a:t>
            </a:r>
            <a:r>
              <a:rPr lang="en-US" sz="3200" b="1" dirty="0" err="1"/>
              <a:t>لهذه</a:t>
            </a:r>
            <a:r>
              <a:rPr lang="en-US" sz="3200" b="1" dirty="0"/>
              <a:t> </a:t>
            </a:r>
            <a:r>
              <a:rPr lang="en-US" sz="3200" b="1" dirty="0" err="1"/>
              <a:t>المعاهدة</a:t>
            </a:r>
            <a:r>
              <a:rPr lang="en-US" sz="3200" b="1" dirty="0"/>
              <a:t> </a:t>
            </a:r>
            <a:r>
              <a:rPr lang="en-US" sz="3200" b="1" dirty="0" err="1"/>
              <a:t>إلى</a:t>
            </a:r>
            <a:r>
              <a:rPr lang="en-US" sz="3200" b="1" dirty="0"/>
              <a:t> </a:t>
            </a:r>
            <a:r>
              <a:rPr lang="en-US" sz="3200" b="1" dirty="0" err="1"/>
              <a:t>جانب</a:t>
            </a:r>
            <a:r>
              <a:rPr lang="en-US" sz="3200" b="1" dirty="0"/>
              <a:t> </a:t>
            </a:r>
            <a:r>
              <a:rPr lang="en-US" sz="3200" b="1" dirty="0" err="1"/>
              <a:t>الفرمانات</a:t>
            </a:r>
            <a:r>
              <a:rPr lang="en-US" sz="3200" b="1" dirty="0"/>
              <a:t> </a:t>
            </a:r>
            <a:r>
              <a:rPr lang="en-US" sz="3200" b="1" dirty="0" err="1"/>
              <a:t>التي</a:t>
            </a:r>
            <a:r>
              <a:rPr lang="en-US" sz="3200" b="1" dirty="0"/>
              <a:t> </a:t>
            </a:r>
            <a:r>
              <a:rPr lang="en-US" sz="3200" b="1" dirty="0" err="1"/>
              <a:t>صدرت</a:t>
            </a:r>
            <a:r>
              <a:rPr lang="en-US" sz="3200" b="1" dirty="0"/>
              <a:t> </a:t>
            </a:r>
            <a:r>
              <a:rPr lang="en-US" sz="3200" b="1" dirty="0" err="1"/>
              <a:t>في</a:t>
            </a:r>
            <a:r>
              <a:rPr lang="en-US" sz="3200" b="1" dirty="0"/>
              <a:t> </a:t>
            </a:r>
            <a:r>
              <a:rPr lang="en-US" sz="3200" b="1" dirty="0" err="1"/>
              <a:t>عهد</a:t>
            </a:r>
            <a:r>
              <a:rPr lang="en-US" sz="3200" b="1" dirty="0"/>
              <a:t> </a:t>
            </a:r>
            <a:r>
              <a:rPr lang="en-US" sz="3200" b="1" dirty="0" err="1"/>
              <a:t>إسماعيل</a:t>
            </a:r>
            <a:r>
              <a:rPr lang="en-US" sz="3200" b="1" dirty="0"/>
              <a:t> </a:t>
            </a:r>
            <a:r>
              <a:rPr lang="en-US" sz="3200" b="1" dirty="0" err="1"/>
              <a:t>بشأن</a:t>
            </a:r>
            <a:r>
              <a:rPr lang="en-US" sz="3200" b="1" dirty="0"/>
              <a:t> </a:t>
            </a:r>
            <a:r>
              <a:rPr lang="en-US" sz="3200" b="1" dirty="0" err="1"/>
              <a:t>اختصاصات</a:t>
            </a:r>
            <a:r>
              <a:rPr lang="en-US" sz="3200" b="1" dirty="0"/>
              <a:t> </a:t>
            </a:r>
            <a:r>
              <a:rPr lang="en-US" sz="3200" b="1" dirty="0" err="1"/>
              <a:t>ومسئوليات</a:t>
            </a:r>
            <a:r>
              <a:rPr lang="en-US" sz="3200" b="1" dirty="0"/>
              <a:t> </a:t>
            </a:r>
            <a:r>
              <a:rPr lang="en-US" sz="3200" b="1" dirty="0" err="1"/>
              <a:t>الخديوية</a:t>
            </a:r>
            <a:r>
              <a:rPr lang="en-US" sz="3200" b="1" dirty="0"/>
              <a:t> </a:t>
            </a:r>
            <a:endParaRPr lang="en-US" sz="3200" dirty="0"/>
          </a:p>
        </p:txBody>
      </p:sp>
    </p:spTree>
    <p:extLst>
      <p:ext uri="{BB962C8B-B14F-4D97-AF65-F5344CB8AC3E}">
        <p14:creationId xmlns:p14="http://schemas.microsoft.com/office/powerpoint/2010/main" val="2600451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F6027C-D678-4D18-BCC9-D1C7BC8D84B9}"/>
              </a:ext>
            </a:extLst>
          </p:cNvPr>
          <p:cNvSpPr txBox="1"/>
          <p:nvPr/>
        </p:nvSpPr>
        <p:spPr>
          <a:xfrm>
            <a:off x="360218" y="2189019"/>
            <a:ext cx="10764982" cy="3970318"/>
          </a:xfrm>
          <a:prstGeom prst="rect">
            <a:avLst/>
          </a:prstGeom>
          <a:noFill/>
        </p:spPr>
        <p:txBody>
          <a:bodyPr wrap="square" rtlCol="0">
            <a:spAutoFit/>
          </a:bodyPr>
          <a:lstStyle/>
          <a:p>
            <a:pPr algn="r" rtl="1"/>
            <a:r>
              <a:rPr lang="en-US" sz="3600" b="1" dirty="0" err="1">
                <a:solidFill>
                  <a:srgbClr val="FF0000"/>
                </a:solidFill>
              </a:rPr>
              <a:t>ثانياً</a:t>
            </a:r>
            <a:r>
              <a:rPr lang="en-US" sz="3600" b="1" dirty="0">
                <a:solidFill>
                  <a:srgbClr val="FF0000"/>
                </a:solidFill>
              </a:rPr>
              <a:t> </a:t>
            </a:r>
            <a:r>
              <a:rPr lang="en-US" sz="3600" b="1" dirty="0"/>
              <a:t>: </a:t>
            </a:r>
            <a:r>
              <a:rPr lang="en-US" sz="3600" b="1" dirty="0" err="1"/>
              <a:t>أن</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كان</a:t>
            </a:r>
            <a:r>
              <a:rPr lang="en-US" sz="3600" b="1" dirty="0"/>
              <a:t> </a:t>
            </a:r>
            <a:r>
              <a:rPr lang="en-US" sz="3600" b="1" dirty="0" err="1"/>
              <a:t>يضع</a:t>
            </a:r>
            <a:r>
              <a:rPr lang="en-US" sz="3600" b="1" dirty="0"/>
              <a:t> </a:t>
            </a:r>
            <a:r>
              <a:rPr lang="en-US" sz="3600" b="1" dirty="0" err="1"/>
              <a:t>في</a:t>
            </a:r>
            <a:r>
              <a:rPr lang="en-US" sz="3600" b="1" dirty="0"/>
              <a:t> </a:t>
            </a:r>
            <a:r>
              <a:rPr lang="en-US" sz="3600" b="1" dirty="0" err="1"/>
              <a:t>اعتباره</a:t>
            </a:r>
            <a:r>
              <a:rPr lang="en-US" sz="3600" b="1" dirty="0"/>
              <a:t> </a:t>
            </a:r>
            <a:r>
              <a:rPr lang="en-US" sz="3600" b="1" dirty="0" err="1"/>
              <a:t>هدفاً</a:t>
            </a:r>
            <a:r>
              <a:rPr lang="en-US" sz="3600" b="1" dirty="0"/>
              <a:t> </a:t>
            </a:r>
            <a:r>
              <a:rPr lang="en-US" sz="3600" b="1" dirty="0" err="1"/>
              <a:t>واحداً</a:t>
            </a:r>
            <a:r>
              <a:rPr lang="en-US" sz="3600" b="1" dirty="0"/>
              <a:t> </a:t>
            </a:r>
            <a:r>
              <a:rPr lang="en-US" sz="3600" b="1" dirty="0" err="1"/>
              <a:t>وهو</a:t>
            </a:r>
            <a:r>
              <a:rPr lang="en-US" sz="3600" b="1" dirty="0"/>
              <a:t> </a:t>
            </a:r>
            <a:r>
              <a:rPr lang="en-US" sz="3600" b="1" dirty="0" err="1"/>
              <a:t>الجلاء</a:t>
            </a:r>
            <a:r>
              <a:rPr lang="en-US" sz="3600" b="1" dirty="0"/>
              <a:t> </a:t>
            </a:r>
            <a:r>
              <a:rPr lang="en-US" sz="3600" b="1" dirty="0" err="1"/>
              <a:t>وعدواً</a:t>
            </a:r>
            <a:r>
              <a:rPr lang="en-US" sz="3600" b="1" dirty="0"/>
              <a:t> </a:t>
            </a:r>
            <a:r>
              <a:rPr lang="en-US" sz="3600" b="1" dirty="0" err="1"/>
              <a:t>واحداً</a:t>
            </a:r>
            <a:r>
              <a:rPr lang="en-US" sz="3600" b="1" dirty="0"/>
              <a:t> </a:t>
            </a:r>
            <a:r>
              <a:rPr lang="en-US" sz="3600" b="1" dirty="0" err="1"/>
              <a:t>وهو</a:t>
            </a:r>
            <a:r>
              <a:rPr lang="en-US" sz="3600" b="1" dirty="0"/>
              <a:t> </a:t>
            </a:r>
            <a:r>
              <a:rPr lang="en-US" sz="3600" b="1" dirty="0" err="1"/>
              <a:t>الإحتلال</a:t>
            </a:r>
            <a:r>
              <a:rPr lang="en-US" sz="3600" b="1" dirty="0"/>
              <a:t> ، و </a:t>
            </a:r>
            <a:r>
              <a:rPr lang="en-US" sz="3600" b="1" dirty="0" err="1"/>
              <a:t>لذلك</a:t>
            </a:r>
            <a:r>
              <a:rPr lang="en-US" sz="3600" b="1" dirty="0"/>
              <a:t> </a:t>
            </a:r>
            <a:r>
              <a:rPr lang="en-US" sz="3600" b="1" dirty="0" err="1"/>
              <a:t>كان</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على</a:t>
            </a:r>
            <a:r>
              <a:rPr lang="en-US" sz="3600" b="1" dirty="0"/>
              <a:t> </a:t>
            </a:r>
            <a:r>
              <a:rPr lang="en-US" sz="3600" b="1" dirty="0" err="1"/>
              <a:t>استعداد</a:t>
            </a:r>
            <a:r>
              <a:rPr lang="en-US" sz="3600" b="1" dirty="0"/>
              <a:t> </a:t>
            </a:r>
            <a:r>
              <a:rPr lang="en-US" sz="3600" b="1" dirty="0" err="1"/>
              <a:t>للتعاون</a:t>
            </a:r>
            <a:r>
              <a:rPr lang="en-US" sz="3600" b="1" dirty="0"/>
              <a:t> </a:t>
            </a:r>
            <a:r>
              <a:rPr lang="en-US" sz="3600" b="1" dirty="0" err="1"/>
              <a:t>مع</a:t>
            </a:r>
            <a:r>
              <a:rPr lang="en-US" sz="3600" b="1" dirty="0"/>
              <a:t> </a:t>
            </a:r>
            <a:r>
              <a:rPr lang="en-US" sz="3600" b="1" dirty="0" err="1"/>
              <a:t>كل</a:t>
            </a:r>
            <a:r>
              <a:rPr lang="en-US" sz="3600" b="1" dirty="0"/>
              <a:t> </a:t>
            </a:r>
            <a:r>
              <a:rPr lang="en-US" sz="3600" b="1" dirty="0" err="1"/>
              <a:t>القوى</a:t>
            </a:r>
            <a:r>
              <a:rPr lang="en-US" sz="3600" b="1" dirty="0"/>
              <a:t> </a:t>
            </a:r>
            <a:r>
              <a:rPr lang="en-US" sz="3600" b="1" dirty="0" err="1"/>
              <a:t>الداخلية</a:t>
            </a:r>
            <a:r>
              <a:rPr lang="en-US" sz="3600" b="1" dirty="0"/>
              <a:t> و </a:t>
            </a:r>
            <a:r>
              <a:rPr lang="en-US" sz="3600" b="1" dirty="0" err="1"/>
              <a:t>الخارجية</a:t>
            </a:r>
            <a:r>
              <a:rPr lang="en-US" sz="3600" b="1" dirty="0"/>
              <a:t> </a:t>
            </a:r>
            <a:r>
              <a:rPr lang="en-US" sz="3600" b="1" dirty="0" err="1"/>
              <a:t>المعارضة</a:t>
            </a:r>
            <a:r>
              <a:rPr lang="en-US" sz="3600" b="1" dirty="0"/>
              <a:t> </a:t>
            </a:r>
            <a:r>
              <a:rPr lang="en-US" sz="3600" b="1" dirty="0" err="1"/>
              <a:t>للاحتلال</a:t>
            </a:r>
            <a:r>
              <a:rPr lang="en-US" sz="3600" b="1" dirty="0"/>
              <a:t> ، </a:t>
            </a:r>
            <a:r>
              <a:rPr lang="en-US" sz="3600" b="1" dirty="0" err="1"/>
              <a:t>أما</a:t>
            </a:r>
            <a:r>
              <a:rPr lang="en-US" sz="3600" b="1" dirty="0"/>
              <a:t> </a:t>
            </a:r>
            <a:r>
              <a:rPr lang="en-US" sz="3600" b="1" dirty="0" err="1"/>
              <a:t>المسائل</a:t>
            </a:r>
            <a:r>
              <a:rPr lang="en-US" sz="3600" b="1" dirty="0"/>
              <a:t> </a:t>
            </a:r>
            <a:r>
              <a:rPr lang="en-US" sz="3600" b="1" dirty="0" err="1"/>
              <a:t>الأخرى</a:t>
            </a:r>
            <a:r>
              <a:rPr lang="en-US" sz="3600" b="1" dirty="0"/>
              <a:t> </a:t>
            </a:r>
            <a:r>
              <a:rPr lang="en-US" sz="3600" b="1" dirty="0" err="1"/>
              <a:t>التي</a:t>
            </a:r>
            <a:r>
              <a:rPr lang="en-US" sz="3600" b="1" dirty="0"/>
              <a:t> </a:t>
            </a:r>
            <a:r>
              <a:rPr lang="en-US" sz="3600" b="1" dirty="0" err="1"/>
              <a:t>كانت</a:t>
            </a:r>
            <a:r>
              <a:rPr lang="en-US" sz="3600" b="1" dirty="0"/>
              <a:t> </a:t>
            </a:r>
            <a:r>
              <a:rPr lang="en-US" sz="3600" b="1" dirty="0" err="1"/>
              <a:t>العناصر</a:t>
            </a:r>
            <a:r>
              <a:rPr lang="en-US" sz="3600" b="1" dirty="0"/>
              <a:t> </a:t>
            </a:r>
            <a:r>
              <a:rPr lang="en-US" sz="3600" b="1" dirty="0" err="1"/>
              <a:t>الوطنية</a:t>
            </a:r>
            <a:r>
              <a:rPr lang="en-US" sz="3600" b="1" dirty="0"/>
              <a:t> </a:t>
            </a:r>
            <a:r>
              <a:rPr lang="en-US" sz="3600" b="1" dirty="0" err="1"/>
              <a:t>المعتدلة</a:t>
            </a:r>
            <a:r>
              <a:rPr lang="en-US" sz="3600" b="1" dirty="0"/>
              <a:t> ، </a:t>
            </a:r>
            <a:r>
              <a:rPr lang="en-US" sz="3600" b="1" dirty="0" err="1"/>
              <a:t>من</a:t>
            </a:r>
            <a:r>
              <a:rPr lang="en-US" sz="3600" b="1" dirty="0"/>
              <a:t> </a:t>
            </a:r>
            <a:r>
              <a:rPr lang="en-US" sz="3600" b="1" dirty="0" err="1"/>
              <a:t>أمثال</a:t>
            </a:r>
            <a:r>
              <a:rPr lang="en-US" sz="3600" b="1" dirty="0"/>
              <a:t> </a:t>
            </a:r>
            <a:r>
              <a:rPr lang="en-US" sz="3600" b="1" dirty="0" err="1"/>
              <a:t>حزب</a:t>
            </a:r>
            <a:r>
              <a:rPr lang="en-US" sz="3600" b="1" dirty="0"/>
              <a:t> </a:t>
            </a:r>
            <a:r>
              <a:rPr lang="en-US" sz="3600" b="1" dirty="0" err="1"/>
              <a:t>الأمة</a:t>
            </a:r>
            <a:r>
              <a:rPr lang="en-US" sz="3600" b="1" dirty="0"/>
              <a:t> </a:t>
            </a:r>
            <a:r>
              <a:rPr lang="en-US" sz="3600" b="1" dirty="0" err="1"/>
              <a:t>فيما</a:t>
            </a:r>
            <a:r>
              <a:rPr lang="en-US" sz="3600" b="1" dirty="0"/>
              <a:t> </a:t>
            </a:r>
            <a:r>
              <a:rPr lang="en-US" sz="3600" b="1" dirty="0" err="1"/>
              <a:t>بعد</a:t>
            </a:r>
            <a:r>
              <a:rPr lang="en-US" sz="3600" b="1" dirty="0"/>
              <a:t> ، </a:t>
            </a:r>
            <a:r>
              <a:rPr lang="en-US" sz="3600" b="1" dirty="0" err="1"/>
              <a:t>تضعها</a:t>
            </a:r>
            <a:r>
              <a:rPr lang="en-US" sz="3600" b="1" dirty="0"/>
              <a:t> </a:t>
            </a:r>
            <a:r>
              <a:rPr lang="en-US" sz="3600" b="1" dirty="0" err="1"/>
              <a:t>في</a:t>
            </a:r>
            <a:r>
              <a:rPr lang="en-US" sz="3600" b="1" dirty="0"/>
              <a:t> </a:t>
            </a:r>
            <a:r>
              <a:rPr lang="en-US" sz="3600" b="1" dirty="0" err="1"/>
              <a:t>الإعتبار</a:t>
            </a:r>
            <a:r>
              <a:rPr lang="en-US" sz="3600" b="1" dirty="0"/>
              <a:t> </a:t>
            </a:r>
            <a:r>
              <a:rPr lang="en-US" sz="3600" b="1" dirty="0" err="1"/>
              <a:t>الأول</a:t>
            </a:r>
            <a:r>
              <a:rPr lang="en-US" sz="3600" b="1" dirty="0"/>
              <a:t> </a:t>
            </a:r>
            <a:r>
              <a:rPr lang="en-US" sz="3600" b="1" dirty="0" err="1"/>
              <a:t>كمسألة</a:t>
            </a:r>
            <a:r>
              <a:rPr lang="en-US" sz="3600" b="1" dirty="0"/>
              <a:t> </a:t>
            </a:r>
            <a:r>
              <a:rPr lang="en-US" sz="3600" b="1" dirty="0" err="1"/>
              <a:t>الحياة</a:t>
            </a:r>
            <a:r>
              <a:rPr lang="en-US" sz="3600" b="1" dirty="0"/>
              <a:t> </a:t>
            </a:r>
            <a:r>
              <a:rPr lang="en-US" sz="3600" b="1" dirty="0" err="1"/>
              <a:t>البرلمانية</a:t>
            </a:r>
            <a:r>
              <a:rPr lang="en-US" sz="3600" b="1" dirty="0"/>
              <a:t> </a:t>
            </a:r>
            <a:r>
              <a:rPr lang="en-US" sz="3600" b="1" dirty="0" err="1"/>
              <a:t>وعلاقة</a:t>
            </a:r>
            <a:r>
              <a:rPr lang="en-US" sz="3600" b="1" dirty="0"/>
              <a:t> </a:t>
            </a:r>
            <a:r>
              <a:rPr lang="en-US" sz="3600" b="1" dirty="0" err="1"/>
              <a:t>مصر</a:t>
            </a:r>
            <a:r>
              <a:rPr lang="en-US" sz="3600" b="1" dirty="0"/>
              <a:t> </a:t>
            </a:r>
            <a:r>
              <a:rPr lang="en-US" sz="3600" b="1" dirty="0" err="1"/>
              <a:t>مع</a:t>
            </a:r>
            <a:r>
              <a:rPr lang="en-US" sz="3600" b="1" dirty="0"/>
              <a:t> </a:t>
            </a:r>
            <a:r>
              <a:rPr lang="en-US" sz="3600" b="1" dirty="0" err="1"/>
              <a:t>تركيا</a:t>
            </a:r>
            <a:r>
              <a:rPr lang="en-US" sz="3600" b="1" dirty="0"/>
              <a:t> </a:t>
            </a:r>
            <a:r>
              <a:rPr lang="en-US" sz="3600" b="1" dirty="0" err="1"/>
              <a:t>وغيرها</a:t>
            </a:r>
            <a:r>
              <a:rPr lang="en-US" sz="3600" b="1" dirty="0"/>
              <a:t> </a:t>
            </a:r>
            <a:r>
              <a:rPr lang="en-US" sz="3600" b="1" dirty="0" err="1"/>
              <a:t>فكلها</a:t>
            </a:r>
            <a:r>
              <a:rPr lang="en-US" sz="3600" b="1" dirty="0"/>
              <a:t> </a:t>
            </a:r>
            <a:r>
              <a:rPr lang="en-US" sz="3600" b="1" dirty="0" err="1"/>
              <a:t>مسائل</a:t>
            </a:r>
            <a:r>
              <a:rPr lang="en-US" sz="3600" b="1" dirty="0"/>
              <a:t> </a:t>
            </a:r>
            <a:r>
              <a:rPr lang="en-US" sz="3600" b="1" dirty="0" err="1"/>
              <a:t>يمكن</a:t>
            </a:r>
            <a:r>
              <a:rPr lang="en-US" sz="3600" b="1" dirty="0"/>
              <a:t> </a:t>
            </a:r>
            <a:r>
              <a:rPr lang="en-US" sz="3600" b="1" dirty="0" err="1"/>
              <a:t>أن</a:t>
            </a:r>
            <a:r>
              <a:rPr lang="en-US" sz="3600" b="1" dirty="0"/>
              <a:t> </a:t>
            </a:r>
            <a:r>
              <a:rPr lang="en-US" sz="3600" b="1" dirty="0" err="1"/>
              <a:t>تترك</a:t>
            </a:r>
            <a:r>
              <a:rPr lang="en-US" sz="3600" b="1" dirty="0"/>
              <a:t> </a:t>
            </a:r>
            <a:r>
              <a:rPr lang="en-US" sz="3600" b="1" dirty="0" err="1"/>
              <a:t>حتى</a:t>
            </a:r>
            <a:r>
              <a:rPr lang="en-US" sz="3600" b="1" dirty="0"/>
              <a:t> </a:t>
            </a:r>
            <a:r>
              <a:rPr lang="en-US" sz="3600" b="1" dirty="0" err="1"/>
              <a:t>يتخلص</a:t>
            </a:r>
            <a:r>
              <a:rPr lang="en-US" sz="3600" b="1" dirty="0"/>
              <a:t> </a:t>
            </a:r>
            <a:r>
              <a:rPr lang="en-US" sz="3600" b="1" dirty="0" err="1"/>
              <a:t>المصريون</a:t>
            </a:r>
            <a:r>
              <a:rPr lang="en-US" sz="3600" b="1" dirty="0"/>
              <a:t> </a:t>
            </a:r>
            <a:r>
              <a:rPr lang="en-US" sz="3600" b="1" dirty="0" err="1"/>
              <a:t>من</a:t>
            </a:r>
            <a:r>
              <a:rPr lang="en-US" sz="3600" b="1" dirty="0"/>
              <a:t> </a:t>
            </a:r>
            <a:r>
              <a:rPr lang="en-US" sz="3600" b="1" dirty="0" err="1"/>
              <a:t>الإحتلال</a:t>
            </a:r>
            <a:r>
              <a:rPr lang="en-US" sz="3600" b="1" dirty="0"/>
              <a:t> .</a:t>
            </a:r>
            <a:endParaRPr lang="en-US" sz="3600" dirty="0"/>
          </a:p>
        </p:txBody>
      </p:sp>
    </p:spTree>
    <p:extLst>
      <p:ext uri="{BB962C8B-B14F-4D97-AF65-F5344CB8AC3E}">
        <p14:creationId xmlns:p14="http://schemas.microsoft.com/office/powerpoint/2010/main" val="233471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E6EEB4-E576-4656-ACDB-D5FFDF3BD5DB}"/>
              </a:ext>
            </a:extLst>
          </p:cNvPr>
          <p:cNvSpPr txBox="1"/>
          <p:nvPr/>
        </p:nvSpPr>
        <p:spPr>
          <a:xfrm>
            <a:off x="595745" y="2299854"/>
            <a:ext cx="10307782" cy="3970318"/>
          </a:xfrm>
          <a:prstGeom prst="rect">
            <a:avLst/>
          </a:prstGeom>
          <a:noFill/>
        </p:spPr>
        <p:txBody>
          <a:bodyPr wrap="square" rtlCol="0">
            <a:spAutoFit/>
          </a:bodyPr>
          <a:lstStyle/>
          <a:p>
            <a:pPr algn="r" rtl="1"/>
            <a:r>
              <a:rPr lang="en-US" sz="3600" b="1" dirty="0" err="1"/>
              <a:t>فى</a:t>
            </a:r>
            <a:r>
              <a:rPr lang="en-US" sz="3600" b="1" dirty="0"/>
              <a:t> </a:t>
            </a:r>
            <a:r>
              <a:rPr lang="en-US" sz="3600" b="1" dirty="0" err="1"/>
              <a:t>عام</a:t>
            </a:r>
            <a:r>
              <a:rPr lang="en-US" sz="3600" b="1" dirty="0"/>
              <a:t> 1906 م </a:t>
            </a:r>
            <a:r>
              <a:rPr lang="en-US" sz="3600" b="1" dirty="0" err="1"/>
              <a:t>وقعت</a:t>
            </a:r>
            <a:r>
              <a:rPr lang="en-US" sz="3600" b="1" dirty="0"/>
              <a:t> </a:t>
            </a:r>
            <a:r>
              <a:rPr lang="en-US" sz="3600" b="1" dirty="0" err="1"/>
              <a:t>حادثة</a:t>
            </a:r>
            <a:r>
              <a:rPr lang="en-US" sz="3600" b="1" dirty="0"/>
              <a:t> </a:t>
            </a:r>
            <a:r>
              <a:rPr lang="en-US" sz="3600" b="1" dirty="0" err="1"/>
              <a:t>دنشواى</a:t>
            </a:r>
            <a:r>
              <a:rPr lang="en-US" sz="3600" b="1" dirty="0"/>
              <a:t> </a:t>
            </a:r>
            <a:r>
              <a:rPr lang="en-US" sz="3600" b="1" dirty="0" err="1"/>
              <a:t>والتى</a:t>
            </a:r>
            <a:r>
              <a:rPr lang="en-US" sz="3600" b="1" dirty="0"/>
              <a:t> </a:t>
            </a:r>
            <a:r>
              <a:rPr lang="en-US" sz="3600" b="1" dirty="0" err="1"/>
              <a:t>اعدم</a:t>
            </a:r>
            <a:r>
              <a:rPr lang="en-US" sz="3600" b="1" dirty="0"/>
              <a:t> </a:t>
            </a:r>
            <a:r>
              <a:rPr lang="en-US" sz="3600" b="1" dirty="0" err="1"/>
              <a:t>فيها</a:t>
            </a:r>
            <a:r>
              <a:rPr lang="en-US" sz="3600" b="1" dirty="0"/>
              <a:t> </a:t>
            </a:r>
            <a:r>
              <a:rPr lang="en-US" sz="3600" b="1" dirty="0" err="1"/>
              <a:t>الإنجليز</a:t>
            </a:r>
            <a:r>
              <a:rPr lang="en-US" sz="3600" b="1" dirty="0"/>
              <a:t> </a:t>
            </a:r>
            <a:r>
              <a:rPr lang="en-US" sz="3600" b="1" dirty="0" err="1"/>
              <a:t>العديد</a:t>
            </a:r>
            <a:r>
              <a:rPr lang="en-US" sz="3600" b="1" dirty="0"/>
              <a:t> </a:t>
            </a:r>
            <a:r>
              <a:rPr lang="en-US" sz="3600" b="1" dirty="0" err="1"/>
              <a:t>من</a:t>
            </a:r>
            <a:r>
              <a:rPr lang="en-US" sz="3600" b="1" dirty="0"/>
              <a:t> </a:t>
            </a:r>
            <a:r>
              <a:rPr lang="en-US" sz="3600" b="1" dirty="0" err="1"/>
              <a:t>الفلاحين</a:t>
            </a:r>
            <a:r>
              <a:rPr lang="en-US" sz="3600" b="1" dirty="0"/>
              <a:t> </a:t>
            </a:r>
            <a:r>
              <a:rPr lang="en-US" sz="3600" b="1" dirty="0" err="1"/>
              <a:t>المصريين</a:t>
            </a:r>
            <a:r>
              <a:rPr lang="en-US" sz="3600" b="1" dirty="0"/>
              <a:t> </a:t>
            </a:r>
            <a:r>
              <a:rPr lang="en-US" sz="3600" b="1" dirty="0" err="1"/>
              <a:t>امام</a:t>
            </a:r>
            <a:r>
              <a:rPr lang="en-US" sz="3600" b="1" dirty="0"/>
              <a:t> </a:t>
            </a:r>
            <a:r>
              <a:rPr lang="en-US" sz="3600" b="1" dirty="0" err="1"/>
              <a:t>اعين</a:t>
            </a:r>
            <a:r>
              <a:rPr lang="en-US" sz="3600" b="1" dirty="0"/>
              <a:t> </a:t>
            </a:r>
            <a:r>
              <a:rPr lang="en-US" sz="3600" b="1" dirty="0" err="1"/>
              <a:t>ذويهم</a:t>
            </a:r>
            <a:r>
              <a:rPr lang="en-US" sz="3600" b="1" dirty="0"/>
              <a:t> </a:t>
            </a:r>
            <a:r>
              <a:rPr lang="en-US" sz="3600" b="1" dirty="0" err="1"/>
              <a:t>بعد</a:t>
            </a:r>
            <a:r>
              <a:rPr lang="en-US" sz="3600" b="1" dirty="0"/>
              <a:t> </a:t>
            </a:r>
            <a:r>
              <a:rPr lang="en-US" sz="3600" b="1" dirty="0" err="1"/>
              <a:t>محاكمة</a:t>
            </a:r>
            <a:r>
              <a:rPr lang="en-US" sz="3600" b="1" dirty="0"/>
              <a:t> </a:t>
            </a:r>
            <a:r>
              <a:rPr lang="en-US" sz="3600" b="1" dirty="0" err="1"/>
              <a:t>صورية</a:t>
            </a:r>
            <a:r>
              <a:rPr lang="en-US" sz="3600" b="1" dirty="0"/>
              <a:t> </a:t>
            </a:r>
            <a:r>
              <a:rPr lang="en-US" sz="3600" b="1" dirty="0" err="1"/>
              <a:t>برئاسة</a:t>
            </a:r>
            <a:r>
              <a:rPr lang="en-US" sz="3600" b="1" dirty="0"/>
              <a:t> ( </a:t>
            </a:r>
            <a:r>
              <a:rPr lang="en-US" sz="3600" b="1" dirty="0" err="1"/>
              <a:t>بطرس</a:t>
            </a:r>
            <a:r>
              <a:rPr lang="en-US" sz="3600" b="1" dirty="0"/>
              <a:t> </a:t>
            </a:r>
            <a:r>
              <a:rPr lang="en-US" sz="3600" b="1" dirty="0" err="1"/>
              <a:t>غالى</a:t>
            </a:r>
            <a:r>
              <a:rPr lang="en-US" sz="3600" b="1" dirty="0"/>
              <a:t> </a:t>
            </a:r>
            <a:r>
              <a:rPr lang="en-US" sz="3600" b="1" dirty="0" err="1"/>
              <a:t>باشا</a:t>
            </a:r>
            <a:r>
              <a:rPr lang="en-US" sz="3600" b="1" dirty="0"/>
              <a:t> ) </a:t>
            </a:r>
            <a:r>
              <a:rPr lang="en-US" sz="3600" b="1" dirty="0" err="1"/>
              <a:t>رئيس</a:t>
            </a:r>
            <a:r>
              <a:rPr lang="en-US" sz="3600" b="1" dirty="0"/>
              <a:t> </a:t>
            </a:r>
            <a:r>
              <a:rPr lang="en-US" sz="3600" b="1" dirty="0" err="1"/>
              <a:t>الوزراء</a:t>
            </a:r>
            <a:r>
              <a:rPr lang="en-US" sz="3600" b="1" dirty="0"/>
              <a:t> </a:t>
            </a:r>
            <a:r>
              <a:rPr lang="en-US" sz="3600" b="1" dirty="0" err="1"/>
              <a:t>فكانت</a:t>
            </a:r>
            <a:r>
              <a:rPr lang="en-US" sz="3600" b="1" dirty="0"/>
              <a:t> </a:t>
            </a:r>
            <a:r>
              <a:rPr lang="en-US" sz="3600" b="1" dirty="0" err="1"/>
              <a:t>حادثة</a:t>
            </a:r>
            <a:r>
              <a:rPr lang="en-US" sz="3600" b="1" dirty="0"/>
              <a:t> </a:t>
            </a:r>
            <a:r>
              <a:rPr lang="en-US" sz="3600" b="1" dirty="0" err="1"/>
              <a:t>بشعة</a:t>
            </a:r>
            <a:r>
              <a:rPr lang="en-US" sz="3600" b="1" dirty="0"/>
              <a:t> </a:t>
            </a:r>
            <a:r>
              <a:rPr lang="en-US" sz="3600" b="1" dirty="0" err="1"/>
              <a:t>ارتكبها</a:t>
            </a:r>
            <a:r>
              <a:rPr lang="en-US" sz="3600" b="1" dirty="0"/>
              <a:t> </a:t>
            </a:r>
            <a:r>
              <a:rPr lang="en-US" sz="3600" b="1" dirty="0" err="1"/>
              <a:t>الانجليز</a:t>
            </a:r>
            <a:r>
              <a:rPr lang="en-US" sz="3600" b="1" dirty="0"/>
              <a:t> ، </a:t>
            </a:r>
            <a:r>
              <a:rPr lang="en-US" sz="3600" b="1" dirty="0" err="1"/>
              <a:t>وكان</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يعالج</a:t>
            </a:r>
            <a:r>
              <a:rPr lang="en-US" sz="3600" b="1" dirty="0"/>
              <a:t> </a:t>
            </a:r>
            <a:r>
              <a:rPr lang="en-US" sz="3600" b="1" dirty="0" err="1"/>
              <a:t>من</a:t>
            </a:r>
            <a:r>
              <a:rPr lang="en-US" sz="3600" b="1" dirty="0"/>
              <a:t> </a:t>
            </a:r>
            <a:r>
              <a:rPr lang="en-US" sz="3600" b="1" dirty="0" err="1"/>
              <a:t>المرض</a:t>
            </a:r>
            <a:r>
              <a:rPr lang="en-US" sz="3600" b="1" dirty="0"/>
              <a:t> </a:t>
            </a:r>
            <a:r>
              <a:rPr lang="en-US" sz="3600" b="1" dirty="0" err="1"/>
              <a:t>فى</a:t>
            </a:r>
            <a:r>
              <a:rPr lang="en-US" sz="3600" b="1" dirty="0"/>
              <a:t> </a:t>
            </a:r>
            <a:r>
              <a:rPr lang="en-US" sz="3600" b="1" dirty="0" err="1"/>
              <a:t>باريس</a:t>
            </a:r>
            <a:r>
              <a:rPr lang="en-US" sz="3600" b="1" dirty="0"/>
              <a:t> </a:t>
            </a:r>
            <a:r>
              <a:rPr lang="en-US" sz="3600" b="1" dirty="0" err="1"/>
              <a:t>فقطع</a:t>
            </a:r>
            <a:r>
              <a:rPr lang="en-US" sz="3600" b="1" dirty="0"/>
              <a:t> </a:t>
            </a:r>
            <a:r>
              <a:rPr lang="en-US" sz="3600" b="1" dirty="0" err="1"/>
              <a:t>رحلة</a:t>
            </a:r>
            <a:r>
              <a:rPr lang="en-US" sz="3600" b="1" dirty="0"/>
              <a:t> </a:t>
            </a:r>
            <a:r>
              <a:rPr lang="en-US" sz="3600" b="1" dirty="0" err="1"/>
              <a:t>العلاج</a:t>
            </a:r>
            <a:r>
              <a:rPr lang="en-US" sz="3600" b="1" dirty="0"/>
              <a:t> </a:t>
            </a:r>
            <a:r>
              <a:rPr lang="en-US" sz="3600" b="1" dirty="0" err="1"/>
              <a:t>وسافر</a:t>
            </a:r>
            <a:r>
              <a:rPr lang="en-US" sz="3600" b="1" dirty="0"/>
              <a:t> </a:t>
            </a:r>
            <a:r>
              <a:rPr lang="en-US" sz="3600" b="1" dirty="0" err="1"/>
              <a:t>الى</a:t>
            </a:r>
            <a:r>
              <a:rPr lang="en-US" sz="3600" b="1" dirty="0"/>
              <a:t> </a:t>
            </a:r>
            <a:r>
              <a:rPr lang="en-US" sz="3600" b="1" dirty="0" err="1"/>
              <a:t>لندن</a:t>
            </a:r>
            <a:r>
              <a:rPr lang="en-US" sz="3600" b="1" dirty="0"/>
              <a:t> </a:t>
            </a:r>
            <a:r>
              <a:rPr lang="en-US" sz="3600" b="1" dirty="0" err="1"/>
              <a:t>وكتب</a:t>
            </a:r>
            <a:r>
              <a:rPr lang="en-US" sz="3600" b="1" dirty="0"/>
              <a:t> </a:t>
            </a:r>
            <a:r>
              <a:rPr lang="en-US" sz="3600" b="1" dirty="0" err="1"/>
              <a:t>مجموعة</a:t>
            </a:r>
            <a:r>
              <a:rPr lang="en-US" sz="3600" b="1" dirty="0"/>
              <a:t> </a:t>
            </a:r>
            <a:r>
              <a:rPr lang="en-US" sz="3600" b="1" dirty="0" err="1"/>
              <a:t>من</a:t>
            </a:r>
            <a:r>
              <a:rPr lang="en-US" sz="3600" b="1" dirty="0"/>
              <a:t> </a:t>
            </a:r>
            <a:r>
              <a:rPr lang="en-US" sz="3600" b="1" dirty="0" err="1"/>
              <a:t>المقالات</a:t>
            </a:r>
            <a:r>
              <a:rPr lang="en-US" sz="3600" b="1" dirty="0"/>
              <a:t> </a:t>
            </a:r>
            <a:r>
              <a:rPr lang="en-US" sz="3600" b="1" dirty="0" err="1"/>
              <a:t>العنيفة</a:t>
            </a:r>
            <a:r>
              <a:rPr lang="en-US" sz="3600" b="1" dirty="0"/>
              <a:t> </a:t>
            </a:r>
            <a:r>
              <a:rPr lang="en-US" sz="3600" b="1" dirty="0" err="1"/>
              <a:t>ضد</a:t>
            </a:r>
            <a:r>
              <a:rPr lang="en-US" sz="3600" b="1" dirty="0"/>
              <a:t> </a:t>
            </a:r>
            <a:r>
              <a:rPr lang="en-US" sz="3600" b="1" dirty="0" err="1"/>
              <a:t>الاحتلال</a:t>
            </a:r>
            <a:r>
              <a:rPr lang="en-US" sz="3600" b="1" dirty="0"/>
              <a:t> </a:t>
            </a:r>
            <a:r>
              <a:rPr lang="en-US" sz="3600" b="1" dirty="0" err="1"/>
              <a:t>والتقى</a:t>
            </a:r>
            <a:r>
              <a:rPr lang="en-US" sz="3600" b="1" dirty="0"/>
              <a:t> </a:t>
            </a:r>
            <a:r>
              <a:rPr lang="en-US" sz="3600" b="1" dirty="0" err="1"/>
              <a:t>فى</a:t>
            </a:r>
            <a:r>
              <a:rPr lang="en-US" sz="3600" b="1" dirty="0"/>
              <a:t> </a:t>
            </a:r>
            <a:r>
              <a:rPr lang="en-US" sz="3600" b="1" dirty="0" err="1"/>
              <a:t>لندن</a:t>
            </a:r>
            <a:r>
              <a:rPr lang="en-US" sz="3600" b="1" dirty="0"/>
              <a:t> </a:t>
            </a:r>
            <a:r>
              <a:rPr lang="en-US" sz="3600" b="1" dirty="0" err="1"/>
              <a:t>برئيس</a:t>
            </a:r>
            <a:r>
              <a:rPr lang="en-US" sz="3600" b="1" dirty="0"/>
              <a:t> </a:t>
            </a:r>
            <a:r>
              <a:rPr lang="en-US" sz="3600" b="1" dirty="0" err="1"/>
              <a:t>الوزراء</a:t>
            </a:r>
            <a:r>
              <a:rPr lang="en-US" sz="3600" b="1" dirty="0"/>
              <a:t> </a:t>
            </a:r>
            <a:r>
              <a:rPr lang="en-US" sz="3600" b="1" dirty="0" err="1"/>
              <a:t>البريطانى</a:t>
            </a:r>
            <a:r>
              <a:rPr lang="en-US" sz="3600" b="1" dirty="0"/>
              <a:t> </a:t>
            </a:r>
            <a:r>
              <a:rPr lang="en-US" sz="3600" b="1" dirty="0" err="1"/>
              <a:t>الذى</a:t>
            </a:r>
            <a:r>
              <a:rPr lang="en-US" sz="3600" b="1" dirty="0"/>
              <a:t> </a:t>
            </a:r>
            <a:r>
              <a:rPr lang="en-US" sz="3600" b="1" dirty="0" err="1"/>
              <a:t>عرض</a:t>
            </a:r>
            <a:r>
              <a:rPr lang="en-US" sz="3600" b="1" dirty="0"/>
              <a:t> </a:t>
            </a:r>
            <a:r>
              <a:rPr lang="en-US" sz="3600" b="1" dirty="0" err="1"/>
              <a:t>عليه</a:t>
            </a:r>
            <a:r>
              <a:rPr lang="en-US" sz="3600" b="1" dirty="0"/>
              <a:t> </a:t>
            </a:r>
            <a:r>
              <a:rPr lang="en-US" sz="3600" b="1" dirty="0" err="1"/>
              <a:t>تشكيل</a:t>
            </a:r>
            <a:r>
              <a:rPr lang="en-US" sz="3600" b="1" dirty="0"/>
              <a:t> </a:t>
            </a:r>
            <a:r>
              <a:rPr lang="en-US" sz="3600" b="1" dirty="0" err="1"/>
              <a:t>الوزارة</a:t>
            </a:r>
            <a:r>
              <a:rPr lang="en-US" sz="3600" b="1" dirty="0"/>
              <a:t> </a:t>
            </a:r>
            <a:r>
              <a:rPr lang="en-US" sz="3600" b="1" dirty="0" err="1"/>
              <a:t>غير</a:t>
            </a:r>
            <a:r>
              <a:rPr lang="en-US" sz="3600" b="1" dirty="0"/>
              <a:t> </a:t>
            </a:r>
            <a:r>
              <a:rPr lang="en-US" sz="3600" b="1" dirty="0" err="1"/>
              <a:t>انه</a:t>
            </a:r>
            <a:r>
              <a:rPr lang="en-US" sz="3600" b="1" dirty="0"/>
              <a:t> </a:t>
            </a:r>
            <a:r>
              <a:rPr lang="en-US" sz="3600" b="1" dirty="0" err="1"/>
              <a:t>رفض</a:t>
            </a:r>
            <a:r>
              <a:rPr lang="en-US" sz="3600" b="1" dirty="0"/>
              <a:t> </a:t>
            </a:r>
            <a:r>
              <a:rPr lang="en-US" sz="3600" b="1" dirty="0" err="1"/>
              <a:t>العرض</a:t>
            </a:r>
            <a:r>
              <a:rPr lang="en-US" sz="3600" b="1" dirty="0"/>
              <a:t>.</a:t>
            </a:r>
            <a:endParaRPr lang="en-US" sz="3600" dirty="0"/>
          </a:p>
        </p:txBody>
      </p:sp>
    </p:spTree>
    <p:extLst>
      <p:ext uri="{BB962C8B-B14F-4D97-AF65-F5344CB8AC3E}">
        <p14:creationId xmlns:p14="http://schemas.microsoft.com/office/powerpoint/2010/main" val="374723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32DDF04-67FB-46FE-B4F8-A84D5FF51FE0}"/>
              </a:ext>
            </a:extLst>
          </p:cNvPr>
          <p:cNvSpPr txBox="1"/>
          <p:nvPr/>
        </p:nvSpPr>
        <p:spPr>
          <a:xfrm>
            <a:off x="96982" y="2715491"/>
            <a:ext cx="11042073" cy="2677656"/>
          </a:xfrm>
          <a:prstGeom prst="rect">
            <a:avLst/>
          </a:prstGeom>
          <a:noFill/>
        </p:spPr>
        <p:txBody>
          <a:bodyPr wrap="square" rtlCol="0">
            <a:spAutoFit/>
          </a:bodyPr>
          <a:lstStyle/>
          <a:p>
            <a:pPr algn="r" rtl="1"/>
            <a:r>
              <a:rPr lang="en-US" sz="2800" b="1" dirty="0" err="1"/>
              <a:t>وبعد</a:t>
            </a:r>
            <a:r>
              <a:rPr lang="en-US" sz="2800" b="1" dirty="0"/>
              <a:t> </a:t>
            </a:r>
            <a:r>
              <a:rPr lang="en-US" sz="2800" b="1" dirty="0" err="1"/>
              <a:t>حادثة</a:t>
            </a:r>
            <a:r>
              <a:rPr lang="en-US" sz="2800" b="1" dirty="0"/>
              <a:t> </a:t>
            </a:r>
            <a:r>
              <a:rPr lang="en-US" sz="2800" b="1" dirty="0" err="1"/>
              <a:t>دنشواى</a:t>
            </a:r>
            <a:r>
              <a:rPr lang="en-US" sz="2800" b="1" dirty="0"/>
              <a:t> </a:t>
            </a:r>
            <a:r>
              <a:rPr lang="en-US" sz="2800" b="1" dirty="0" err="1"/>
              <a:t>قام</a:t>
            </a:r>
            <a:r>
              <a:rPr lang="en-US" sz="2800" b="1" dirty="0"/>
              <a:t> </a:t>
            </a:r>
            <a:r>
              <a:rPr lang="en-US" sz="2800" b="1" dirty="0" err="1"/>
              <a:t>مصطفى</a:t>
            </a:r>
            <a:r>
              <a:rPr lang="en-US" sz="2800" b="1" dirty="0"/>
              <a:t> </a:t>
            </a:r>
            <a:r>
              <a:rPr lang="en-US" sz="2800" b="1" dirty="0" err="1"/>
              <a:t>كامل</a:t>
            </a:r>
            <a:r>
              <a:rPr lang="en-US" sz="2800" b="1" dirty="0"/>
              <a:t> </a:t>
            </a:r>
            <a:r>
              <a:rPr lang="en-US" sz="2800" b="1" dirty="0" err="1"/>
              <a:t>فى</a:t>
            </a:r>
            <a:r>
              <a:rPr lang="en-US" sz="2800" b="1" dirty="0"/>
              <a:t> </a:t>
            </a:r>
            <a:r>
              <a:rPr lang="en-US" sz="2800" b="1" dirty="0" err="1"/>
              <a:t>اكتوبر</a:t>
            </a:r>
            <a:r>
              <a:rPr lang="en-US" sz="2800" b="1" dirty="0"/>
              <a:t> 1907 </a:t>
            </a:r>
            <a:r>
              <a:rPr lang="en-US" sz="2800" b="1" dirty="0" err="1"/>
              <a:t>بالاسكندرية</a:t>
            </a:r>
            <a:r>
              <a:rPr lang="en-US" sz="2800" b="1" dirty="0"/>
              <a:t> </a:t>
            </a:r>
            <a:r>
              <a:rPr lang="en-US" sz="2800" b="1" dirty="0" err="1"/>
              <a:t>بعد</a:t>
            </a:r>
            <a:r>
              <a:rPr lang="en-US" sz="2800" b="1" dirty="0"/>
              <a:t> </a:t>
            </a:r>
            <a:r>
              <a:rPr lang="en-US" sz="2800" b="1" dirty="0" err="1"/>
              <a:t>عودته</a:t>
            </a:r>
            <a:r>
              <a:rPr lang="en-US" sz="2800" b="1" dirty="0"/>
              <a:t> </a:t>
            </a:r>
            <a:r>
              <a:rPr lang="en-US" sz="2800" b="1" dirty="0" err="1"/>
              <a:t>إلى</a:t>
            </a:r>
            <a:r>
              <a:rPr lang="en-US" sz="2800" b="1" dirty="0"/>
              <a:t> </a:t>
            </a:r>
            <a:r>
              <a:rPr lang="en-US" sz="2800" b="1" dirty="0" err="1"/>
              <a:t>مصر</a:t>
            </a:r>
            <a:r>
              <a:rPr lang="en-US" sz="2800" b="1" dirty="0"/>
              <a:t> </a:t>
            </a:r>
            <a:r>
              <a:rPr lang="en-US" sz="2800" b="1" dirty="0" err="1"/>
              <a:t>وهو</a:t>
            </a:r>
            <a:r>
              <a:rPr lang="en-US" sz="2800" b="1" dirty="0"/>
              <a:t> </a:t>
            </a:r>
            <a:r>
              <a:rPr lang="en-US" sz="2800" b="1" dirty="0" err="1"/>
              <a:t>فى</a:t>
            </a:r>
            <a:r>
              <a:rPr lang="en-US" sz="2800" b="1" dirty="0"/>
              <a:t> </a:t>
            </a:r>
            <a:r>
              <a:rPr lang="en-US" sz="2800" b="1" dirty="0" err="1"/>
              <a:t>حالة</a:t>
            </a:r>
            <a:r>
              <a:rPr lang="en-US" sz="2800" b="1" dirty="0"/>
              <a:t> </a:t>
            </a:r>
            <a:r>
              <a:rPr lang="en-US" sz="2800" b="1" dirty="0" err="1"/>
              <a:t>شديدة</a:t>
            </a:r>
            <a:r>
              <a:rPr lang="en-US" sz="2800" b="1" dirty="0"/>
              <a:t> </a:t>
            </a:r>
            <a:r>
              <a:rPr lang="en-US" sz="2800" b="1" dirty="0" err="1"/>
              <a:t>من</a:t>
            </a:r>
            <a:r>
              <a:rPr lang="en-US" sz="2800" b="1" dirty="0"/>
              <a:t> </a:t>
            </a:r>
            <a:r>
              <a:rPr lang="en-US" sz="2800" b="1" dirty="0" err="1"/>
              <a:t>الاعياء</a:t>
            </a:r>
            <a:r>
              <a:rPr lang="en-US" sz="2800" b="1" dirty="0"/>
              <a:t> </a:t>
            </a:r>
            <a:r>
              <a:rPr lang="en-US" sz="2800" b="1" dirty="0" err="1"/>
              <a:t>والمرض</a:t>
            </a:r>
            <a:r>
              <a:rPr lang="en-US" sz="2800" b="1" dirty="0"/>
              <a:t> </a:t>
            </a:r>
            <a:r>
              <a:rPr lang="en-US" sz="2800" b="1" dirty="0" err="1"/>
              <a:t>بالقاء</a:t>
            </a:r>
            <a:r>
              <a:rPr lang="en-US" sz="2800" b="1" dirty="0"/>
              <a:t> </a:t>
            </a:r>
            <a:r>
              <a:rPr lang="en-US" sz="2800" b="1" dirty="0" err="1"/>
              <a:t>خطبة</a:t>
            </a:r>
            <a:r>
              <a:rPr lang="en-US" sz="2800" b="1" dirty="0"/>
              <a:t> </a:t>
            </a:r>
            <a:r>
              <a:rPr lang="en-US" sz="2800" b="1" dirty="0" err="1"/>
              <a:t>اطلق</a:t>
            </a:r>
            <a:r>
              <a:rPr lang="en-US" sz="2800" b="1" dirty="0"/>
              <a:t> </a:t>
            </a:r>
            <a:r>
              <a:rPr lang="en-US" sz="2800" b="1" dirty="0" err="1"/>
              <a:t>عليها</a:t>
            </a:r>
            <a:r>
              <a:rPr lang="en-US" sz="2800" b="1" dirty="0"/>
              <a:t> "</a:t>
            </a:r>
            <a:r>
              <a:rPr lang="en-US" sz="2800" b="1" dirty="0" err="1"/>
              <a:t>خطبة</a:t>
            </a:r>
            <a:r>
              <a:rPr lang="en-US" sz="2800" b="1" dirty="0"/>
              <a:t> </a:t>
            </a:r>
            <a:r>
              <a:rPr lang="en-US" sz="2800" b="1" dirty="0" err="1"/>
              <a:t>الوداع</a:t>
            </a:r>
            <a:r>
              <a:rPr lang="en-US" sz="2800" b="1" dirty="0"/>
              <a:t>" </a:t>
            </a:r>
            <a:r>
              <a:rPr lang="en-US" sz="2800" b="1" dirty="0" err="1"/>
              <a:t>وقد</a:t>
            </a:r>
            <a:r>
              <a:rPr lang="en-US" sz="2800" b="1" dirty="0"/>
              <a:t> </a:t>
            </a:r>
            <a:r>
              <a:rPr lang="en-US" sz="2800" b="1" dirty="0" err="1"/>
              <a:t>اعلن</a:t>
            </a:r>
            <a:r>
              <a:rPr lang="en-US" sz="2800" b="1" dirty="0"/>
              <a:t> </a:t>
            </a:r>
            <a:r>
              <a:rPr lang="en-US" sz="2800" b="1" dirty="0" err="1"/>
              <a:t>فيها</a:t>
            </a:r>
            <a:r>
              <a:rPr lang="en-US" sz="2800" b="1" dirty="0"/>
              <a:t> </a:t>
            </a:r>
            <a:r>
              <a:rPr lang="en-US" sz="2800" b="1" dirty="0" err="1"/>
              <a:t>تأسيس</a:t>
            </a:r>
            <a:r>
              <a:rPr lang="en-US" sz="2800" b="1" dirty="0"/>
              <a:t> </a:t>
            </a:r>
            <a:r>
              <a:rPr lang="en-US" sz="2800" b="1" dirty="0" err="1"/>
              <a:t>الحزب</a:t>
            </a:r>
            <a:r>
              <a:rPr lang="en-US" sz="2800" b="1" dirty="0"/>
              <a:t> </a:t>
            </a:r>
            <a:r>
              <a:rPr lang="en-US" sz="2800" b="1" dirty="0" err="1"/>
              <a:t>الوطنى</a:t>
            </a:r>
            <a:r>
              <a:rPr lang="en-US" sz="2800" b="1" dirty="0"/>
              <a:t> </a:t>
            </a:r>
            <a:r>
              <a:rPr lang="en-US" sz="2800" b="1" dirty="0" err="1"/>
              <a:t>الذى</a:t>
            </a:r>
            <a:r>
              <a:rPr lang="en-US" sz="2800" b="1" dirty="0"/>
              <a:t> </a:t>
            </a:r>
            <a:r>
              <a:rPr lang="en-US" sz="2800" b="1" dirty="0" err="1"/>
              <a:t>تألف</a:t>
            </a:r>
            <a:r>
              <a:rPr lang="en-US" sz="2800" b="1" dirty="0"/>
              <a:t> </a:t>
            </a:r>
            <a:r>
              <a:rPr lang="en-US" sz="2800" b="1" dirty="0" err="1"/>
              <a:t>برنامجه</a:t>
            </a:r>
            <a:r>
              <a:rPr lang="en-US" sz="2800" b="1" dirty="0"/>
              <a:t> </a:t>
            </a:r>
            <a:r>
              <a:rPr lang="en-US" sz="2800" b="1" dirty="0" err="1"/>
              <a:t>السياسى</a:t>
            </a:r>
            <a:r>
              <a:rPr lang="en-US" sz="2800" b="1" dirty="0"/>
              <a:t> </a:t>
            </a:r>
            <a:r>
              <a:rPr lang="en-US" sz="2800" b="1" dirty="0" err="1"/>
              <a:t>من</a:t>
            </a:r>
            <a:r>
              <a:rPr lang="en-US" sz="2800" b="1" dirty="0"/>
              <a:t> </a:t>
            </a:r>
            <a:r>
              <a:rPr lang="en-US" sz="2800" b="1" dirty="0" err="1"/>
              <a:t>عدة</a:t>
            </a:r>
            <a:r>
              <a:rPr lang="en-US" sz="2800" b="1" dirty="0"/>
              <a:t> </a:t>
            </a:r>
            <a:r>
              <a:rPr lang="en-US" sz="2800" b="1" dirty="0" err="1"/>
              <a:t>مواد</a:t>
            </a:r>
            <a:r>
              <a:rPr lang="en-US" sz="2800" b="1" dirty="0"/>
              <a:t> </a:t>
            </a:r>
            <a:r>
              <a:rPr lang="en-US" sz="2800" b="1" dirty="0" err="1"/>
              <a:t>اهمها</a:t>
            </a:r>
            <a:r>
              <a:rPr lang="en-US" sz="2800" b="1" dirty="0"/>
              <a:t> : </a:t>
            </a:r>
            <a:r>
              <a:rPr lang="en-US" sz="2800" b="1" dirty="0" err="1"/>
              <a:t>المطالبة</a:t>
            </a:r>
            <a:r>
              <a:rPr lang="en-US" sz="2800" b="1" dirty="0"/>
              <a:t> </a:t>
            </a:r>
            <a:r>
              <a:rPr lang="en-US" sz="2800" b="1" dirty="0" err="1"/>
              <a:t>باستقلال</a:t>
            </a:r>
            <a:r>
              <a:rPr lang="en-US" sz="2800" b="1" dirty="0"/>
              <a:t> </a:t>
            </a:r>
            <a:r>
              <a:rPr lang="en-US" sz="2800" b="1" dirty="0" err="1"/>
              <a:t>مصر</a:t>
            </a:r>
            <a:r>
              <a:rPr lang="en-US" sz="2800" b="1" dirty="0"/>
              <a:t> </a:t>
            </a:r>
            <a:r>
              <a:rPr lang="en-US" sz="2800" b="1" dirty="0" err="1"/>
              <a:t>كما</a:t>
            </a:r>
            <a:r>
              <a:rPr lang="en-US" sz="2800" b="1" dirty="0"/>
              <a:t> </a:t>
            </a:r>
            <a:r>
              <a:rPr lang="en-US" sz="2800" b="1" dirty="0" err="1"/>
              <a:t>أقرته</a:t>
            </a:r>
            <a:r>
              <a:rPr lang="en-US" sz="2800" b="1" dirty="0"/>
              <a:t> </a:t>
            </a:r>
            <a:r>
              <a:rPr lang="en-US" sz="2800" b="1" dirty="0" err="1"/>
              <a:t>معاهدة</a:t>
            </a:r>
            <a:r>
              <a:rPr lang="en-US" sz="2800" b="1" dirty="0"/>
              <a:t> </a:t>
            </a:r>
            <a:r>
              <a:rPr lang="en-US" sz="2800" b="1" dirty="0" err="1"/>
              <a:t>لندن</a:t>
            </a:r>
            <a:r>
              <a:rPr lang="en-US" sz="2800" b="1" dirty="0"/>
              <a:t> 1840م ، </a:t>
            </a:r>
            <a:r>
              <a:rPr lang="en-US" sz="2800" b="1" dirty="0" err="1"/>
              <a:t>وايجاد</a:t>
            </a:r>
            <a:r>
              <a:rPr lang="en-US" sz="2800" b="1" dirty="0"/>
              <a:t> </a:t>
            </a:r>
            <a:r>
              <a:rPr lang="en-US" sz="2800" b="1" dirty="0" err="1"/>
              <a:t>دستور</a:t>
            </a:r>
            <a:r>
              <a:rPr lang="en-US" sz="2800" b="1" dirty="0"/>
              <a:t> </a:t>
            </a:r>
            <a:r>
              <a:rPr lang="en-US" sz="2800" b="1" dirty="0" err="1"/>
              <a:t>يكفل</a:t>
            </a:r>
            <a:r>
              <a:rPr lang="en-US" sz="2800" b="1" dirty="0"/>
              <a:t> </a:t>
            </a:r>
            <a:r>
              <a:rPr lang="en-US" sz="2800" b="1" dirty="0" err="1"/>
              <a:t>الرقابة</a:t>
            </a:r>
            <a:r>
              <a:rPr lang="en-US" sz="2800" b="1" dirty="0"/>
              <a:t> </a:t>
            </a:r>
            <a:r>
              <a:rPr lang="en-US" sz="2800" b="1" dirty="0" err="1"/>
              <a:t>البرلمانية</a:t>
            </a:r>
            <a:r>
              <a:rPr lang="en-US" sz="2800" b="1" dirty="0"/>
              <a:t> </a:t>
            </a:r>
            <a:r>
              <a:rPr lang="en-US" sz="2800" b="1" dirty="0" err="1"/>
              <a:t>على</a:t>
            </a:r>
            <a:r>
              <a:rPr lang="en-US" sz="2800" b="1" dirty="0"/>
              <a:t> </a:t>
            </a:r>
            <a:r>
              <a:rPr lang="en-US" sz="2800" b="1" dirty="0" err="1"/>
              <a:t>الحكومة</a:t>
            </a:r>
            <a:r>
              <a:rPr lang="en-US" sz="2800" b="1" dirty="0"/>
              <a:t> </a:t>
            </a:r>
            <a:r>
              <a:rPr lang="en-US" sz="2800" b="1" dirty="0" err="1"/>
              <a:t>واعمالها</a:t>
            </a:r>
            <a:r>
              <a:rPr lang="en-US" sz="2800" b="1" dirty="0"/>
              <a:t> ، </a:t>
            </a:r>
            <a:r>
              <a:rPr lang="en-US" sz="2800" b="1" dirty="0" err="1"/>
              <a:t>ونشر</a:t>
            </a:r>
            <a:r>
              <a:rPr lang="en-US" sz="2800" b="1" dirty="0"/>
              <a:t> </a:t>
            </a:r>
            <a:r>
              <a:rPr lang="en-US" sz="2800" b="1" dirty="0" err="1"/>
              <a:t>التعليم</a:t>
            </a:r>
            <a:r>
              <a:rPr lang="en-US" sz="2800" b="1" dirty="0"/>
              <a:t>، و </a:t>
            </a:r>
            <a:r>
              <a:rPr lang="en-US" sz="2800" b="1" dirty="0" err="1"/>
              <a:t>نمو</a:t>
            </a:r>
            <a:r>
              <a:rPr lang="en-US" sz="2800" b="1" dirty="0"/>
              <a:t> </a:t>
            </a:r>
            <a:r>
              <a:rPr lang="en-US" sz="2800" b="1" dirty="0" err="1"/>
              <a:t>الشعور</a:t>
            </a:r>
            <a:r>
              <a:rPr lang="en-US" sz="2800" b="1" dirty="0"/>
              <a:t> </a:t>
            </a:r>
            <a:r>
              <a:rPr lang="en-US" sz="2800" b="1" dirty="0" err="1"/>
              <a:t>الوطنى</a:t>
            </a:r>
            <a:r>
              <a:rPr lang="en-US" sz="2800" b="1" dirty="0"/>
              <a:t> ، </a:t>
            </a:r>
            <a:r>
              <a:rPr lang="en-US" sz="2800" b="1" dirty="0" err="1"/>
              <a:t>غير</a:t>
            </a:r>
            <a:r>
              <a:rPr lang="en-US" sz="2800" b="1" dirty="0"/>
              <a:t> </a:t>
            </a:r>
            <a:r>
              <a:rPr lang="en-US" sz="2800" b="1" dirty="0" err="1"/>
              <a:t>أن</a:t>
            </a:r>
            <a:r>
              <a:rPr lang="en-US" sz="2800" b="1" dirty="0"/>
              <a:t> </a:t>
            </a:r>
            <a:r>
              <a:rPr lang="en-US" sz="2800" b="1" dirty="0" err="1"/>
              <a:t>الجلاء</a:t>
            </a:r>
            <a:r>
              <a:rPr lang="en-US" sz="2800" b="1" dirty="0"/>
              <a:t> </a:t>
            </a:r>
            <a:r>
              <a:rPr lang="en-US" sz="2800" b="1" dirty="0" err="1"/>
              <a:t>والدستور</a:t>
            </a:r>
            <a:r>
              <a:rPr lang="en-US" sz="2800" b="1" dirty="0"/>
              <a:t> </a:t>
            </a:r>
            <a:r>
              <a:rPr lang="en-US" sz="2800" b="1" dirty="0" err="1"/>
              <a:t>كانا</a:t>
            </a:r>
            <a:r>
              <a:rPr lang="en-US" sz="2800" b="1" dirty="0"/>
              <a:t> </a:t>
            </a:r>
            <a:r>
              <a:rPr lang="en-US" sz="2800" b="1" dirty="0" err="1"/>
              <a:t>أهم</a:t>
            </a:r>
            <a:r>
              <a:rPr lang="en-US" sz="2800" b="1" dirty="0"/>
              <a:t> </a:t>
            </a:r>
            <a:r>
              <a:rPr lang="en-US" sz="2800" b="1" dirty="0" err="1"/>
              <a:t>مطلبين</a:t>
            </a:r>
            <a:r>
              <a:rPr lang="en-US" sz="2800" b="1" dirty="0"/>
              <a:t> </a:t>
            </a:r>
            <a:r>
              <a:rPr lang="en-US" sz="2800" b="1" dirty="0" err="1"/>
              <a:t>للحزب</a:t>
            </a:r>
            <a:r>
              <a:rPr lang="en-US" sz="2800" b="1" dirty="0"/>
              <a:t> .</a:t>
            </a:r>
          </a:p>
        </p:txBody>
      </p:sp>
    </p:spTree>
    <p:extLst>
      <p:ext uri="{BB962C8B-B14F-4D97-AF65-F5344CB8AC3E}">
        <p14:creationId xmlns:p14="http://schemas.microsoft.com/office/powerpoint/2010/main" val="3112164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68CD0D-0B2F-4739-A73E-2202F880481F}"/>
              </a:ext>
            </a:extLst>
          </p:cNvPr>
          <p:cNvSpPr txBox="1"/>
          <p:nvPr/>
        </p:nvSpPr>
        <p:spPr>
          <a:xfrm>
            <a:off x="1115291" y="2036618"/>
            <a:ext cx="9961417" cy="3970318"/>
          </a:xfrm>
          <a:prstGeom prst="rect">
            <a:avLst/>
          </a:prstGeom>
          <a:noFill/>
        </p:spPr>
        <p:txBody>
          <a:bodyPr wrap="square" rtlCol="0">
            <a:spAutoFit/>
          </a:bodyPr>
          <a:lstStyle/>
          <a:p>
            <a:pPr algn="r"/>
            <a:r>
              <a:rPr lang="en-US" sz="2800" b="1" dirty="0" err="1"/>
              <a:t>علم</a:t>
            </a:r>
            <a:r>
              <a:rPr lang="en-US" sz="2800" b="1" dirty="0"/>
              <a:t> </a:t>
            </a:r>
            <a:r>
              <a:rPr lang="en-US" sz="2800" b="1" dirty="0" err="1"/>
              <a:t>الزعيم</a:t>
            </a:r>
            <a:r>
              <a:rPr lang="en-US" sz="2800" b="1" dirty="0"/>
              <a:t> </a:t>
            </a:r>
            <a:r>
              <a:rPr lang="en-US" sz="2800" b="1" dirty="0" err="1"/>
              <a:t>مصطفى</a:t>
            </a:r>
            <a:r>
              <a:rPr lang="en-US" sz="2800" b="1" dirty="0"/>
              <a:t> </a:t>
            </a:r>
            <a:r>
              <a:rPr lang="en-US" sz="2800" b="1" dirty="0" err="1"/>
              <a:t>باشا</a:t>
            </a:r>
            <a:r>
              <a:rPr lang="en-US" sz="2800" b="1" dirty="0"/>
              <a:t> </a:t>
            </a:r>
            <a:r>
              <a:rPr lang="en-US" sz="2800" b="1" dirty="0" err="1"/>
              <a:t>كامل</a:t>
            </a:r>
            <a:r>
              <a:rPr lang="en-US" sz="2800" b="1" dirty="0"/>
              <a:t> </a:t>
            </a:r>
            <a:r>
              <a:rPr lang="en-US" sz="2800" b="1" dirty="0" err="1"/>
              <a:t>في</a:t>
            </a:r>
            <a:r>
              <a:rPr lang="en-US" sz="2800" b="1" dirty="0"/>
              <a:t> </a:t>
            </a:r>
            <a:r>
              <a:rPr lang="en-US" sz="2800" b="1" dirty="0" err="1"/>
              <a:t>أثناء</a:t>
            </a:r>
            <a:r>
              <a:rPr lang="en-US" sz="2800" b="1" dirty="0"/>
              <a:t> </a:t>
            </a:r>
            <a:r>
              <a:rPr lang="en-US" sz="2800" b="1" dirty="0" err="1"/>
              <a:t>وجوده</a:t>
            </a:r>
            <a:r>
              <a:rPr lang="en-US" sz="2800" b="1" dirty="0"/>
              <a:t> </a:t>
            </a:r>
            <a:r>
              <a:rPr lang="en-US" sz="2800" b="1" dirty="0" err="1"/>
              <a:t>ببريطانيا</a:t>
            </a:r>
            <a:r>
              <a:rPr lang="en-US" sz="2800" b="1" dirty="0"/>
              <a:t> </a:t>
            </a:r>
            <a:r>
              <a:rPr lang="en-US" sz="2800" b="1" dirty="0" err="1"/>
              <a:t>للدفاع</a:t>
            </a:r>
            <a:r>
              <a:rPr lang="en-US" sz="2800" b="1" dirty="0"/>
              <a:t> </a:t>
            </a:r>
            <a:r>
              <a:rPr lang="en-US" sz="2800" b="1" dirty="0" err="1"/>
              <a:t>عن</a:t>
            </a:r>
            <a:r>
              <a:rPr lang="en-US" sz="2800" b="1" dirty="0"/>
              <a:t> </a:t>
            </a:r>
            <a:r>
              <a:rPr lang="en-US" sz="2800" b="1" dirty="0" err="1"/>
              <a:t>القضية</a:t>
            </a:r>
            <a:r>
              <a:rPr lang="en-US" sz="2800" b="1" dirty="0"/>
              <a:t> </a:t>
            </a:r>
            <a:r>
              <a:rPr lang="en-US" sz="2800" b="1" dirty="0" err="1"/>
              <a:t>المصرية</a:t>
            </a:r>
            <a:r>
              <a:rPr lang="en-US" sz="2800" b="1" dirty="0"/>
              <a:t> </a:t>
            </a:r>
            <a:r>
              <a:rPr lang="en-US" sz="2800" b="1" dirty="0" err="1"/>
              <a:t>والتنديد</a:t>
            </a:r>
            <a:r>
              <a:rPr lang="en-US" sz="2800" b="1" dirty="0"/>
              <a:t> </a:t>
            </a:r>
            <a:r>
              <a:rPr lang="en-US" sz="2800" b="1" dirty="0" err="1"/>
              <a:t>بوحشية</a:t>
            </a:r>
            <a:r>
              <a:rPr lang="en-US" sz="2800" b="1" dirty="0"/>
              <a:t> </a:t>
            </a:r>
            <a:r>
              <a:rPr lang="en-US" sz="2800" b="1" dirty="0" err="1"/>
              <a:t>الإنجليز</a:t>
            </a:r>
            <a:r>
              <a:rPr lang="en-US" sz="2800" b="1" dirty="0"/>
              <a:t> </a:t>
            </a:r>
            <a:r>
              <a:rPr lang="en-US" sz="2800" b="1" dirty="0" err="1"/>
              <a:t>بعد</a:t>
            </a:r>
            <a:r>
              <a:rPr lang="en-US" sz="2800" b="1" dirty="0"/>
              <a:t> </a:t>
            </a:r>
            <a:r>
              <a:rPr lang="en-US" sz="2800" b="1" dirty="0" err="1"/>
              <a:t>مذبحة</a:t>
            </a:r>
            <a:r>
              <a:rPr lang="en-US" sz="2800" b="1" dirty="0"/>
              <a:t> </a:t>
            </a:r>
            <a:r>
              <a:rPr lang="en-US" sz="2800" b="1" dirty="0" err="1"/>
              <a:t>دنشواي</a:t>
            </a:r>
            <a:r>
              <a:rPr lang="en-US" sz="2800" b="1" dirty="0"/>
              <a:t> ، </a:t>
            </a:r>
            <a:r>
              <a:rPr lang="en-US" sz="2800" b="1" dirty="0" err="1"/>
              <a:t>أن</a:t>
            </a:r>
            <a:r>
              <a:rPr lang="en-US" sz="2800" b="1" dirty="0"/>
              <a:t> </a:t>
            </a:r>
            <a:r>
              <a:rPr lang="en-US" sz="2800" b="1" dirty="0" err="1"/>
              <a:t>لجنة</a:t>
            </a:r>
            <a:r>
              <a:rPr lang="en-US" sz="2800" b="1" dirty="0"/>
              <a:t> </a:t>
            </a:r>
            <a:r>
              <a:rPr lang="en-US" sz="2800" b="1" dirty="0" err="1"/>
              <a:t>تأسست</a:t>
            </a:r>
            <a:r>
              <a:rPr lang="en-US" sz="2800" b="1" dirty="0"/>
              <a:t> </a:t>
            </a:r>
            <a:r>
              <a:rPr lang="en-US" sz="2800" b="1" dirty="0" err="1"/>
              <a:t>في</a:t>
            </a:r>
            <a:r>
              <a:rPr lang="en-US" sz="2800" b="1" dirty="0"/>
              <a:t> </a:t>
            </a:r>
            <a:r>
              <a:rPr lang="en-US" sz="2800" b="1" dirty="0" err="1"/>
              <a:t>مصر</a:t>
            </a:r>
            <a:r>
              <a:rPr lang="en-US" sz="2800" b="1" dirty="0"/>
              <a:t> </a:t>
            </a:r>
            <a:r>
              <a:rPr lang="en-US" sz="2800" b="1" dirty="0" err="1"/>
              <a:t>للقيام</a:t>
            </a:r>
            <a:r>
              <a:rPr lang="en-US" sz="2800" b="1" dirty="0"/>
              <a:t> </a:t>
            </a:r>
            <a:r>
              <a:rPr lang="en-US" sz="2800" b="1" dirty="0" err="1"/>
              <a:t>باكتتاب</a:t>
            </a:r>
            <a:r>
              <a:rPr lang="en-US" sz="2800" b="1" dirty="0"/>
              <a:t> </a:t>
            </a:r>
            <a:r>
              <a:rPr lang="en-US" sz="2800" b="1" dirty="0" err="1"/>
              <a:t>عام</a:t>
            </a:r>
            <a:r>
              <a:rPr lang="en-US" sz="2800" b="1" dirty="0"/>
              <a:t> </a:t>
            </a:r>
            <a:r>
              <a:rPr lang="en-US" sz="2800" b="1" dirty="0" err="1"/>
              <a:t>لدعوته</a:t>
            </a:r>
            <a:r>
              <a:rPr lang="en-US" sz="2800" b="1" dirty="0"/>
              <a:t> </a:t>
            </a:r>
            <a:r>
              <a:rPr lang="en-US" sz="2800" b="1" dirty="0" err="1"/>
              <a:t>إلى</a:t>
            </a:r>
            <a:r>
              <a:rPr lang="en-US" sz="2800" b="1" dirty="0"/>
              <a:t> </a:t>
            </a:r>
            <a:r>
              <a:rPr lang="en-US" sz="2800" b="1" dirty="0" err="1"/>
              <a:t>حفل</a:t>
            </a:r>
            <a:r>
              <a:rPr lang="en-US" sz="2800" b="1" dirty="0"/>
              <a:t> </a:t>
            </a:r>
            <a:r>
              <a:rPr lang="en-US" sz="2800" b="1" dirty="0" err="1"/>
              <a:t>كبير</a:t>
            </a:r>
            <a:r>
              <a:rPr lang="en-US" sz="2800" b="1" dirty="0"/>
              <a:t> </a:t>
            </a:r>
            <a:r>
              <a:rPr lang="en-US" sz="2800" b="1" dirty="0" err="1"/>
              <a:t>وإهدائه</a:t>
            </a:r>
            <a:r>
              <a:rPr lang="en-US" sz="2800" b="1" dirty="0"/>
              <a:t> </a:t>
            </a:r>
            <a:r>
              <a:rPr lang="en-US" sz="2800" b="1" dirty="0" err="1"/>
              <a:t>هدية</a:t>
            </a:r>
            <a:r>
              <a:rPr lang="en-US" sz="2800" b="1" dirty="0"/>
              <a:t> </a:t>
            </a:r>
            <a:r>
              <a:rPr lang="en-US" sz="2800" b="1" dirty="0" err="1"/>
              <a:t>قيمة</a:t>
            </a:r>
            <a:r>
              <a:rPr lang="en-US" sz="2800" b="1" dirty="0"/>
              <a:t> ، </a:t>
            </a:r>
            <a:r>
              <a:rPr lang="en-US" sz="2800" b="1" dirty="0" err="1"/>
              <a:t>احتفاءً</a:t>
            </a:r>
            <a:r>
              <a:rPr lang="en-US" sz="2800" b="1" dirty="0"/>
              <a:t> </a:t>
            </a:r>
            <a:r>
              <a:rPr lang="en-US" sz="2800" b="1" dirty="0" err="1"/>
              <a:t>به</a:t>
            </a:r>
            <a:r>
              <a:rPr lang="en-US" sz="2800" b="1" dirty="0"/>
              <a:t> </a:t>
            </a:r>
            <a:r>
              <a:rPr lang="en-US" sz="2800" b="1" dirty="0" err="1"/>
              <a:t>وإعلانًا</a:t>
            </a:r>
            <a:r>
              <a:rPr lang="en-US" sz="2800" b="1" dirty="0"/>
              <a:t> </a:t>
            </a:r>
            <a:r>
              <a:rPr lang="en-US" sz="2800" b="1" dirty="0" err="1"/>
              <a:t>عن</a:t>
            </a:r>
            <a:r>
              <a:rPr lang="en-US" sz="2800" b="1" dirty="0"/>
              <a:t> </a:t>
            </a:r>
            <a:r>
              <a:rPr lang="en-US" sz="2800" b="1" dirty="0" err="1"/>
              <a:t>تقدير</a:t>
            </a:r>
            <a:r>
              <a:rPr lang="en-US" sz="2800" b="1" dirty="0"/>
              <a:t> </a:t>
            </a:r>
            <a:r>
              <a:rPr lang="en-US" sz="2800" b="1" dirty="0" err="1"/>
              <a:t>المصريين</a:t>
            </a:r>
            <a:r>
              <a:rPr lang="en-US" sz="2800" b="1" dirty="0"/>
              <a:t> </a:t>
            </a:r>
            <a:r>
              <a:rPr lang="en-US" sz="2800" b="1" dirty="0" err="1"/>
              <a:t>لدوره</a:t>
            </a:r>
            <a:r>
              <a:rPr lang="en-US" sz="2800" b="1" dirty="0"/>
              <a:t> </a:t>
            </a:r>
            <a:r>
              <a:rPr lang="en-US" sz="2800" b="1" dirty="0" err="1"/>
              <a:t>في</a:t>
            </a:r>
            <a:r>
              <a:rPr lang="en-US" sz="2800" b="1" dirty="0"/>
              <a:t> </a:t>
            </a:r>
            <a:r>
              <a:rPr lang="en-US" sz="2800" b="1" dirty="0" err="1"/>
              <a:t>خدمة</a:t>
            </a:r>
            <a:r>
              <a:rPr lang="en-US" sz="2800" b="1" dirty="0"/>
              <a:t> </a:t>
            </a:r>
            <a:r>
              <a:rPr lang="en-US" sz="2800" b="1" dirty="0" err="1"/>
              <a:t>البلاد</a:t>
            </a:r>
            <a:r>
              <a:rPr lang="en-US" sz="2800" b="1" dirty="0"/>
              <a:t> ، </a:t>
            </a:r>
            <a:r>
              <a:rPr lang="en-US" sz="2800" b="1" dirty="0" err="1"/>
              <a:t>فلما</a:t>
            </a:r>
            <a:r>
              <a:rPr lang="en-US" sz="2800" b="1" dirty="0"/>
              <a:t> </a:t>
            </a:r>
            <a:r>
              <a:rPr lang="en-US" sz="2800" b="1" dirty="0" err="1"/>
              <a:t>أحيط</a:t>
            </a:r>
            <a:r>
              <a:rPr lang="en-US" sz="2800" b="1" dirty="0"/>
              <a:t> </a:t>
            </a:r>
            <a:r>
              <a:rPr lang="en-US" sz="2800" b="1" dirty="0" err="1"/>
              <a:t>علما</a:t>
            </a:r>
            <a:r>
              <a:rPr lang="en-US" sz="2800" b="1" dirty="0"/>
              <a:t> </a:t>
            </a:r>
            <a:r>
              <a:rPr lang="en-US" sz="2800" b="1" dirty="0" err="1"/>
              <a:t>بما</a:t>
            </a:r>
            <a:r>
              <a:rPr lang="en-US" sz="2800" b="1" dirty="0"/>
              <a:t> </a:t>
            </a:r>
            <a:r>
              <a:rPr lang="en-US" sz="2800" b="1" dirty="0" err="1"/>
              <a:t>تقوم</a:t>
            </a:r>
            <a:r>
              <a:rPr lang="en-US" sz="2800" b="1" dirty="0"/>
              <a:t> </a:t>
            </a:r>
            <a:r>
              <a:rPr lang="en-US" sz="2800" b="1" dirty="0" err="1"/>
              <a:t>به</a:t>
            </a:r>
            <a:r>
              <a:rPr lang="en-US" sz="2800" b="1" dirty="0"/>
              <a:t> </a:t>
            </a:r>
            <a:r>
              <a:rPr lang="en-US" sz="2800" b="1" dirty="0" err="1"/>
              <a:t>هذه</a:t>
            </a:r>
            <a:r>
              <a:rPr lang="en-US" sz="2800" b="1" dirty="0"/>
              <a:t> </a:t>
            </a:r>
            <a:r>
              <a:rPr lang="en-US" sz="2800" b="1" dirty="0" err="1"/>
              <a:t>اللجنة</a:t>
            </a:r>
            <a:r>
              <a:rPr lang="en-US" sz="2800" b="1" dirty="0"/>
              <a:t> </a:t>
            </a:r>
            <a:r>
              <a:rPr lang="en-US" sz="2800" b="1" dirty="0" err="1"/>
              <a:t>التي</a:t>
            </a:r>
            <a:r>
              <a:rPr lang="en-US" sz="2800" b="1" dirty="0"/>
              <a:t> </a:t>
            </a:r>
            <a:r>
              <a:rPr lang="en-US" sz="2800" b="1" dirty="0" err="1"/>
              <a:t>كان</a:t>
            </a:r>
            <a:r>
              <a:rPr lang="en-US" sz="2800" b="1" dirty="0"/>
              <a:t> </a:t>
            </a:r>
            <a:r>
              <a:rPr lang="en-US" sz="2800" b="1" dirty="0" err="1"/>
              <a:t>يتولى</a:t>
            </a:r>
            <a:r>
              <a:rPr lang="en-US" sz="2800" b="1" dirty="0"/>
              <a:t> </a:t>
            </a:r>
            <a:r>
              <a:rPr lang="en-US" sz="2800" b="1" dirty="0" err="1"/>
              <a:t>أمرها</a:t>
            </a:r>
            <a:r>
              <a:rPr lang="en-US" sz="2800" b="1" dirty="0"/>
              <a:t> </a:t>
            </a:r>
            <a:r>
              <a:rPr lang="ar-SA" sz="2800" b="1" dirty="0"/>
              <a:t>محمد فريد </a:t>
            </a:r>
            <a:r>
              <a:rPr lang="en-US" sz="2800" b="1" dirty="0" err="1"/>
              <a:t>رفض</a:t>
            </a:r>
            <a:r>
              <a:rPr lang="en-US" sz="2800" b="1" dirty="0"/>
              <a:t> </a:t>
            </a:r>
            <a:r>
              <a:rPr lang="en-US" sz="2800" b="1" dirty="0" err="1"/>
              <a:t>الفكرة</a:t>
            </a:r>
            <a:r>
              <a:rPr lang="en-US" sz="2800" b="1" dirty="0"/>
              <a:t> </a:t>
            </a:r>
            <a:r>
              <a:rPr lang="en-US" sz="2800" b="1" dirty="0" err="1"/>
              <a:t>على</a:t>
            </a:r>
            <a:r>
              <a:rPr lang="en-US" sz="2800" b="1" dirty="0"/>
              <a:t> </a:t>
            </a:r>
            <a:r>
              <a:rPr lang="en-US" sz="2800" b="1" dirty="0" err="1"/>
              <a:t>اعتبار</a:t>
            </a:r>
            <a:r>
              <a:rPr lang="en-US" sz="2800" b="1" dirty="0"/>
              <a:t> </a:t>
            </a:r>
            <a:r>
              <a:rPr lang="en-US" sz="2800" b="1" dirty="0" err="1"/>
              <a:t>أن</a:t>
            </a:r>
            <a:r>
              <a:rPr lang="en-US" sz="2800" b="1" dirty="0"/>
              <a:t> </a:t>
            </a:r>
            <a:r>
              <a:rPr lang="en-US" sz="2800" b="1" dirty="0" err="1"/>
              <a:t>ما</a:t>
            </a:r>
            <a:r>
              <a:rPr lang="en-US" sz="2800" b="1" dirty="0"/>
              <a:t> </a:t>
            </a:r>
            <a:r>
              <a:rPr lang="en-US" sz="2800" b="1" dirty="0" err="1"/>
              <a:t>يقوم</a:t>
            </a:r>
            <a:r>
              <a:rPr lang="en-US" sz="2800" b="1" dirty="0"/>
              <a:t> </a:t>
            </a:r>
            <a:r>
              <a:rPr lang="en-US" sz="2800" b="1" dirty="0" err="1"/>
              <a:t>به</a:t>
            </a:r>
            <a:r>
              <a:rPr lang="en-US" sz="2800" b="1" dirty="0"/>
              <a:t> </a:t>
            </a:r>
            <a:r>
              <a:rPr lang="en-US" sz="2800" b="1" dirty="0" err="1"/>
              <a:t>من</a:t>
            </a:r>
            <a:r>
              <a:rPr lang="en-US" sz="2800" b="1" dirty="0"/>
              <a:t> </a:t>
            </a:r>
            <a:r>
              <a:rPr lang="en-US" sz="2800" b="1" dirty="0" err="1"/>
              <a:t>عمل</a:t>
            </a:r>
            <a:r>
              <a:rPr lang="en-US" sz="2800" b="1" dirty="0"/>
              <a:t> </a:t>
            </a:r>
            <a:r>
              <a:rPr lang="en-US" sz="2800" b="1" dirty="0" err="1"/>
              <a:t>إنما</a:t>
            </a:r>
            <a:r>
              <a:rPr lang="en-US" sz="2800" b="1" dirty="0"/>
              <a:t> </a:t>
            </a:r>
            <a:r>
              <a:rPr lang="en-US" sz="2800" b="1" dirty="0" err="1"/>
              <a:t>هو</a:t>
            </a:r>
            <a:r>
              <a:rPr lang="en-US" sz="2800" b="1" dirty="0"/>
              <a:t> </a:t>
            </a:r>
            <a:r>
              <a:rPr lang="en-US" sz="2800" b="1" dirty="0" err="1"/>
              <a:t>واجب</a:t>
            </a:r>
            <a:r>
              <a:rPr lang="en-US" sz="2800" b="1" dirty="0"/>
              <a:t> </a:t>
            </a:r>
            <a:r>
              <a:rPr lang="en-US" sz="2800" b="1" dirty="0" err="1"/>
              <a:t>وطني</a:t>
            </a:r>
            <a:r>
              <a:rPr lang="en-US" sz="2800" b="1" dirty="0"/>
              <a:t> </a:t>
            </a:r>
            <a:r>
              <a:rPr lang="en-US" sz="2800" b="1" dirty="0" err="1"/>
              <a:t>لا</a:t>
            </a:r>
            <a:r>
              <a:rPr lang="en-US" sz="2800" b="1" dirty="0"/>
              <a:t> </a:t>
            </a:r>
            <a:r>
              <a:rPr lang="en-US" sz="2800" b="1" dirty="0" err="1"/>
              <a:t>يصح</a:t>
            </a:r>
            <a:r>
              <a:rPr lang="en-US" sz="2800" b="1" dirty="0"/>
              <a:t> </a:t>
            </a:r>
            <a:r>
              <a:rPr lang="en-US" sz="2800" b="1" dirty="0" err="1"/>
              <a:t>أن</a:t>
            </a:r>
            <a:r>
              <a:rPr lang="en-US" sz="2800" b="1" dirty="0"/>
              <a:t> </a:t>
            </a:r>
            <a:r>
              <a:rPr lang="en-US" sz="2800" b="1" dirty="0" err="1"/>
              <a:t>يكافأ</a:t>
            </a:r>
            <a:r>
              <a:rPr lang="en-US" sz="2800" b="1" dirty="0"/>
              <a:t> </a:t>
            </a:r>
            <a:r>
              <a:rPr lang="en-US" sz="2800" b="1" dirty="0" err="1"/>
              <a:t>عليه</a:t>
            </a:r>
            <a:r>
              <a:rPr lang="en-US" sz="2800" b="1" dirty="0"/>
              <a:t> ، </a:t>
            </a:r>
            <a:r>
              <a:rPr lang="en-US" sz="2800" b="1" dirty="0" err="1"/>
              <a:t>وخير</a:t>
            </a:r>
            <a:r>
              <a:rPr lang="en-US" sz="2800" b="1" dirty="0"/>
              <a:t> </a:t>
            </a:r>
            <a:r>
              <a:rPr lang="en-US" sz="2800" b="1" dirty="0" err="1"/>
              <a:t>من</a:t>
            </a:r>
            <a:r>
              <a:rPr lang="en-US" sz="2800" b="1" dirty="0"/>
              <a:t> </a:t>
            </a:r>
            <a:r>
              <a:rPr lang="en-US" sz="2800" b="1" dirty="0" err="1"/>
              <a:t>ذلك</a:t>
            </a:r>
            <a:r>
              <a:rPr lang="en-US" sz="2800" b="1" dirty="0"/>
              <a:t> </a:t>
            </a:r>
            <a:r>
              <a:rPr lang="en-US" sz="2800" b="1" dirty="0" err="1"/>
              <a:t>أن</a:t>
            </a:r>
            <a:r>
              <a:rPr lang="en-US" sz="2800" b="1" dirty="0"/>
              <a:t> </a:t>
            </a:r>
            <a:r>
              <a:rPr lang="en-US" sz="2800" b="1" dirty="0" err="1"/>
              <a:t>تقوم</a:t>
            </a:r>
            <a:r>
              <a:rPr lang="en-US" sz="2800" b="1" dirty="0"/>
              <a:t> </a:t>
            </a:r>
            <a:r>
              <a:rPr lang="en-US" sz="2800" b="1" dirty="0" err="1"/>
              <a:t>هذه</a:t>
            </a:r>
            <a:r>
              <a:rPr lang="en-US" sz="2800" b="1" dirty="0"/>
              <a:t> </a:t>
            </a:r>
            <a:r>
              <a:rPr lang="en-US" sz="2800" b="1" dirty="0" err="1"/>
              <a:t>اللجنة</a:t>
            </a:r>
            <a:r>
              <a:rPr lang="en-US" sz="2800" b="1" dirty="0"/>
              <a:t> "</a:t>
            </a:r>
            <a:r>
              <a:rPr lang="en-US" sz="2800" b="1" dirty="0" err="1"/>
              <a:t>بدعوة</a:t>
            </a:r>
            <a:r>
              <a:rPr lang="en-US" sz="2800" b="1" dirty="0"/>
              <a:t> </a:t>
            </a:r>
            <a:r>
              <a:rPr lang="en-US" sz="2800" b="1" dirty="0" err="1"/>
              <a:t>الأمة</a:t>
            </a:r>
            <a:r>
              <a:rPr lang="en-US" sz="2800" b="1" dirty="0"/>
              <a:t> </a:t>
            </a:r>
            <a:r>
              <a:rPr lang="en-US" sz="2800" b="1" dirty="0" err="1"/>
              <a:t>كلها</a:t>
            </a:r>
            <a:r>
              <a:rPr lang="en-US" sz="2800" b="1" dirty="0"/>
              <a:t> ، </a:t>
            </a:r>
            <a:r>
              <a:rPr lang="en-US" sz="2800" b="1" dirty="0" err="1"/>
              <a:t>وطرق</a:t>
            </a:r>
            <a:r>
              <a:rPr lang="en-US" sz="2800" b="1" dirty="0"/>
              <a:t> </a:t>
            </a:r>
            <a:r>
              <a:rPr lang="en-US" sz="2800" b="1" dirty="0" err="1"/>
              <a:t>باب</a:t>
            </a:r>
            <a:r>
              <a:rPr lang="en-US" sz="2800" b="1" dirty="0"/>
              <a:t> </a:t>
            </a:r>
            <a:r>
              <a:rPr lang="en-US" sz="2800" b="1" dirty="0" err="1"/>
              <a:t>كل</a:t>
            </a:r>
            <a:r>
              <a:rPr lang="en-US" sz="2800" b="1" dirty="0"/>
              <a:t> </a:t>
            </a:r>
            <a:r>
              <a:rPr lang="en-US" sz="2800" b="1" dirty="0" err="1"/>
              <a:t>مصري</a:t>
            </a:r>
            <a:r>
              <a:rPr lang="en-US" sz="2800" b="1" dirty="0"/>
              <a:t> </a:t>
            </a:r>
            <a:r>
              <a:rPr lang="en-US" sz="2800" b="1" dirty="0" err="1"/>
              <a:t>لتأسيس</a:t>
            </a:r>
            <a:r>
              <a:rPr lang="en-US" sz="2800" b="1" dirty="0"/>
              <a:t> </a:t>
            </a:r>
            <a:r>
              <a:rPr lang="en-US" sz="2800" b="1" dirty="0" err="1"/>
              <a:t>جامعة</a:t>
            </a:r>
            <a:r>
              <a:rPr lang="en-US" sz="2800" b="1" dirty="0"/>
              <a:t> </a:t>
            </a:r>
            <a:r>
              <a:rPr lang="en-US" sz="2800" b="1" dirty="0" err="1"/>
              <a:t>أهلية</a:t>
            </a:r>
            <a:r>
              <a:rPr lang="en-US" sz="2800" b="1" dirty="0"/>
              <a:t> </a:t>
            </a:r>
            <a:r>
              <a:rPr lang="en-US" sz="2800" b="1" dirty="0" err="1"/>
              <a:t>تجمع</a:t>
            </a:r>
            <a:r>
              <a:rPr lang="en-US" sz="2800" b="1" dirty="0"/>
              <a:t> </a:t>
            </a:r>
            <a:r>
              <a:rPr lang="en-US" sz="2800" b="1" dirty="0" err="1"/>
              <a:t>أبناء</a:t>
            </a:r>
            <a:r>
              <a:rPr lang="en-US" sz="2800" b="1" dirty="0"/>
              <a:t> </a:t>
            </a:r>
            <a:r>
              <a:rPr lang="en-US" sz="2800" b="1" dirty="0" err="1"/>
              <a:t>الفقراء</a:t>
            </a:r>
            <a:r>
              <a:rPr lang="en-US" sz="2800" b="1" dirty="0"/>
              <a:t> </a:t>
            </a:r>
            <a:r>
              <a:rPr lang="en-US" sz="2800" b="1" dirty="0" err="1"/>
              <a:t>والأغنياء</a:t>
            </a:r>
            <a:r>
              <a:rPr lang="en-US" sz="2800" b="1" dirty="0"/>
              <a:t> </a:t>
            </a:r>
            <a:r>
              <a:rPr lang="en-US" sz="2800" b="1" dirty="0" err="1"/>
              <a:t>على</a:t>
            </a:r>
            <a:r>
              <a:rPr lang="en-US" sz="2800" b="1" dirty="0"/>
              <a:t> </a:t>
            </a:r>
            <a:r>
              <a:rPr lang="en-US" sz="2800" b="1" dirty="0" err="1"/>
              <a:t>السواء</a:t>
            </a:r>
            <a:r>
              <a:rPr lang="en-US" sz="2800" b="1" dirty="0"/>
              <a:t> ،</a:t>
            </a:r>
            <a:r>
              <a:rPr lang="en-US" sz="2800" b="1" dirty="0" err="1"/>
              <a:t>وأرسل</a:t>
            </a:r>
            <a:r>
              <a:rPr lang="en-US" sz="2800" b="1" dirty="0"/>
              <a:t> </a:t>
            </a:r>
            <a:r>
              <a:rPr lang="en-US" sz="2800" b="1" dirty="0" err="1"/>
              <a:t>إلى</a:t>
            </a:r>
            <a:r>
              <a:rPr lang="en-US" sz="2800" b="1" dirty="0"/>
              <a:t> </a:t>
            </a:r>
            <a:r>
              <a:rPr lang="en-US" sz="2800" b="1" dirty="0" err="1"/>
              <a:t>الشيخ</a:t>
            </a:r>
            <a:r>
              <a:rPr lang="en-US" sz="2800" b="1" dirty="0"/>
              <a:t> </a:t>
            </a:r>
            <a:r>
              <a:rPr lang="en-US" sz="2800" b="1" dirty="0" err="1"/>
              <a:t>علي</a:t>
            </a:r>
            <a:r>
              <a:rPr lang="en-US" sz="2800" b="1" dirty="0"/>
              <a:t> </a:t>
            </a:r>
            <a:r>
              <a:rPr lang="en-US" sz="2800" b="1" dirty="0" err="1"/>
              <a:t>يوسف</a:t>
            </a:r>
            <a:r>
              <a:rPr lang="en-US" sz="2800" b="1" dirty="0"/>
              <a:t> </a:t>
            </a:r>
            <a:r>
              <a:rPr lang="en-US" sz="2800" b="1" dirty="0" err="1"/>
              <a:t>صاحب</a:t>
            </a:r>
            <a:r>
              <a:rPr lang="en-US" sz="2800" b="1" dirty="0"/>
              <a:t> </a:t>
            </a:r>
            <a:r>
              <a:rPr lang="ar-SA" sz="2800" b="1" dirty="0"/>
              <a:t>جريدة المؤيد </a:t>
            </a:r>
            <a:r>
              <a:rPr lang="en-US" sz="2800" b="1" dirty="0" err="1"/>
              <a:t>برسالة</a:t>
            </a:r>
            <a:r>
              <a:rPr lang="en-US" sz="2800" b="1" dirty="0"/>
              <a:t> </a:t>
            </a:r>
            <a:r>
              <a:rPr lang="en-US" sz="2800" b="1" dirty="0" err="1"/>
              <a:t>يدعو</a:t>
            </a:r>
            <a:r>
              <a:rPr lang="en-US" sz="2800" b="1" dirty="0"/>
              <a:t> </a:t>
            </a:r>
            <a:r>
              <a:rPr lang="en-US" sz="2800" b="1" dirty="0" err="1"/>
              <a:t>فيها</a:t>
            </a:r>
            <a:r>
              <a:rPr lang="en-US" sz="2800" b="1" dirty="0"/>
              <a:t> </a:t>
            </a:r>
            <a:r>
              <a:rPr lang="en-US" sz="2800" b="1" dirty="0" err="1"/>
              <a:t>إلى</a:t>
            </a:r>
            <a:r>
              <a:rPr lang="en-US" sz="2800" b="1" dirty="0"/>
              <a:t> </a:t>
            </a:r>
            <a:r>
              <a:rPr lang="en-US" sz="2800" b="1" dirty="0" err="1"/>
              <a:t>فتح</a:t>
            </a:r>
            <a:r>
              <a:rPr lang="en-US" sz="2800" b="1" dirty="0"/>
              <a:t> </a:t>
            </a:r>
            <a:r>
              <a:rPr lang="en-US" sz="2800" b="1" dirty="0" err="1"/>
              <a:t>باب</a:t>
            </a:r>
            <a:r>
              <a:rPr lang="en-US" sz="2800" b="1" dirty="0"/>
              <a:t> </a:t>
            </a:r>
            <a:r>
              <a:rPr lang="en-US" sz="2800" b="1" dirty="0" err="1"/>
              <a:t>التبرع</a:t>
            </a:r>
            <a:r>
              <a:rPr lang="en-US" sz="2800" b="1" dirty="0"/>
              <a:t> </a:t>
            </a:r>
            <a:r>
              <a:rPr lang="en-US" sz="2800" b="1" dirty="0" err="1"/>
              <a:t>للمشروع</a:t>
            </a:r>
            <a:r>
              <a:rPr lang="en-US" sz="2800" b="1" dirty="0"/>
              <a:t> ، </a:t>
            </a:r>
            <a:r>
              <a:rPr lang="en-US" sz="2800" b="1" dirty="0" err="1"/>
              <a:t>وأعلن</a:t>
            </a:r>
            <a:r>
              <a:rPr lang="en-US" sz="2800" b="1" dirty="0"/>
              <a:t> </a:t>
            </a:r>
            <a:r>
              <a:rPr lang="en-US" sz="2800" b="1" dirty="0" err="1"/>
              <a:t>مبادرته</a:t>
            </a:r>
            <a:r>
              <a:rPr lang="en-US" sz="2800" b="1" dirty="0"/>
              <a:t> </a:t>
            </a:r>
            <a:r>
              <a:rPr lang="en-US" sz="2800" b="1" dirty="0" err="1"/>
              <a:t>إلى</a:t>
            </a:r>
            <a:r>
              <a:rPr lang="en-US" sz="2800" b="1" dirty="0"/>
              <a:t> </a:t>
            </a:r>
            <a:r>
              <a:rPr lang="en-US" sz="2800" b="1" dirty="0" err="1"/>
              <a:t>الاكتتاب</a:t>
            </a:r>
            <a:r>
              <a:rPr lang="en-US" sz="2800" b="1" dirty="0"/>
              <a:t> </a:t>
            </a:r>
            <a:r>
              <a:rPr lang="en-US" sz="2800" b="1" dirty="0" err="1"/>
              <a:t>بخمسمائة</a:t>
            </a:r>
            <a:r>
              <a:rPr lang="en-US" sz="2800" b="1" dirty="0"/>
              <a:t> </a:t>
            </a:r>
            <a:r>
              <a:rPr lang="en-US" sz="2800" b="1" dirty="0" err="1"/>
              <a:t>جنيه</a:t>
            </a:r>
            <a:r>
              <a:rPr lang="en-US" sz="2800" b="1" dirty="0"/>
              <a:t> </a:t>
            </a:r>
            <a:r>
              <a:rPr lang="en-US" sz="2800" b="1" dirty="0" err="1"/>
              <a:t>لمشروع</a:t>
            </a:r>
            <a:r>
              <a:rPr lang="en-US" sz="2800" b="1" dirty="0"/>
              <a:t> </a:t>
            </a:r>
            <a:r>
              <a:rPr lang="en-US" sz="2800" b="1" dirty="0" err="1"/>
              <a:t>إنشاء</a:t>
            </a:r>
            <a:r>
              <a:rPr lang="en-US" sz="2800" b="1" dirty="0"/>
              <a:t> </a:t>
            </a:r>
            <a:r>
              <a:rPr lang="en-US" sz="2800" b="1" dirty="0" err="1"/>
              <a:t>هذه</a:t>
            </a:r>
            <a:r>
              <a:rPr lang="en-US" sz="2800" b="1" dirty="0"/>
              <a:t> </a:t>
            </a:r>
            <a:r>
              <a:rPr lang="en-US" sz="2800" b="1" dirty="0" err="1"/>
              <a:t>الجامعة</a:t>
            </a:r>
            <a:r>
              <a:rPr lang="en-US" sz="2800" b="1" dirty="0"/>
              <a:t> ، </a:t>
            </a:r>
            <a:endParaRPr lang="en-US" sz="2800" dirty="0"/>
          </a:p>
        </p:txBody>
      </p:sp>
    </p:spTree>
    <p:extLst>
      <p:ext uri="{BB962C8B-B14F-4D97-AF65-F5344CB8AC3E}">
        <p14:creationId xmlns:p14="http://schemas.microsoft.com/office/powerpoint/2010/main" val="2019755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7A0D65E-8264-488B-B973-2C3CFF18B7A2}"/>
              </a:ext>
            </a:extLst>
          </p:cNvPr>
          <p:cNvSpPr txBox="1"/>
          <p:nvPr/>
        </p:nvSpPr>
        <p:spPr>
          <a:xfrm>
            <a:off x="900545" y="2279072"/>
            <a:ext cx="10390909" cy="3970318"/>
          </a:xfrm>
          <a:prstGeom prst="rect">
            <a:avLst/>
          </a:prstGeom>
          <a:noFill/>
        </p:spPr>
        <p:txBody>
          <a:bodyPr wrap="square" rtlCol="0">
            <a:spAutoFit/>
          </a:bodyPr>
          <a:lstStyle/>
          <a:p>
            <a:pPr algn="r"/>
            <a:r>
              <a:rPr lang="en-US" sz="3600" b="1" dirty="0" err="1"/>
              <a:t>فنشرت</a:t>
            </a:r>
            <a:r>
              <a:rPr lang="en-US" sz="3600" b="1" dirty="0"/>
              <a:t> </a:t>
            </a:r>
            <a:r>
              <a:rPr lang="en-US" sz="3600" b="1" dirty="0" err="1"/>
              <a:t>الجريدة</a:t>
            </a:r>
            <a:r>
              <a:rPr lang="en-US" sz="3600" b="1" dirty="0"/>
              <a:t> </a:t>
            </a:r>
            <a:r>
              <a:rPr lang="en-US" sz="3600" b="1" dirty="0" err="1"/>
              <a:t>رسالة</a:t>
            </a:r>
            <a:r>
              <a:rPr lang="en-US" sz="3600" b="1" dirty="0"/>
              <a:t> </a:t>
            </a:r>
            <a:r>
              <a:rPr lang="en-US" sz="3600" b="1" dirty="0" err="1"/>
              <a:t>مصطفي</a:t>
            </a:r>
            <a:r>
              <a:rPr lang="en-US" sz="3600" b="1" dirty="0"/>
              <a:t> </a:t>
            </a:r>
            <a:r>
              <a:rPr lang="en-US" sz="3600" b="1" dirty="0" err="1"/>
              <a:t>كامل</a:t>
            </a:r>
            <a:r>
              <a:rPr lang="en-US" sz="3600" b="1" dirty="0"/>
              <a:t> </a:t>
            </a:r>
            <a:r>
              <a:rPr lang="en-US" sz="3600" b="1" dirty="0" err="1"/>
              <a:t>في</a:t>
            </a:r>
            <a:r>
              <a:rPr lang="en-US" sz="3600" b="1" dirty="0"/>
              <a:t> </a:t>
            </a:r>
            <a:r>
              <a:rPr lang="en-US" sz="3600" b="1" dirty="0" err="1"/>
              <a:t>عددها</a:t>
            </a:r>
            <a:r>
              <a:rPr lang="en-US" sz="3600" b="1" dirty="0"/>
              <a:t> </a:t>
            </a:r>
            <a:r>
              <a:rPr lang="en-US" sz="3600" b="1" dirty="0" err="1"/>
              <a:t>الصادر</a:t>
            </a:r>
            <a:r>
              <a:rPr lang="en-US" sz="3600" b="1" dirty="0"/>
              <a:t> </a:t>
            </a:r>
            <a:r>
              <a:rPr lang="en-US" sz="3600" b="1" dirty="0" err="1"/>
              <a:t>بتاريخ</a:t>
            </a:r>
            <a:r>
              <a:rPr lang="en-US" sz="3600" b="1" dirty="0"/>
              <a:t> 30 </a:t>
            </a:r>
            <a:r>
              <a:rPr lang="en-US" sz="3600" b="1" dirty="0" err="1"/>
              <a:t>سبتمبر</a:t>
            </a:r>
            <a:r>
              <a:rPr lang="en-US" sz="3600" b="1" dirty="0"/>
              <a:t> 1906م  ،  و </a:t>
            </a:r>
            <a:r>
              <a:rPr lang="en-US" sz="3600" b="1" dirty="0" err="1"/>
              <a:t>عندما</a:t>
            </a:r>
            <a:r>
              <a:rPr lang="en-US" sz="3600" b="1" dirty="0"/>
              <a:t> </a:t>
            </a:r>
            <a:r>
              <a:rPr lang="en-US" sz="3600" b="1" dirty="0" err="1"/>
              <a:t>نشرت</a:t>
            </a:r>
            <a:r>
              <a:rPr lang="en-US" sz="3600" b="1" dirty="0"/>
              <a:t>  </a:t>
            </a:r>
            <a:r>
              <a:rPr lang="en-US" sz="3600" b="1" dirty="0" err="1"/>
              <a:t>جريدة</a:t>
            </a:r>
            <a:r>
              <a:rPr lang="en-US" sz="3600" b="1" dirty="0"/>
              <a:t> </a:t>
            </a:r>
            <a:r>
              <a:rPr lang="en-US" sz="3600" b="1" dirty="0" err="1"/>
              <a:t>المؤيد</a:t>
            </a:r>
            <a:r>
              <a:rPr lang="en-US" sz="3600" b="1" dirty="0"/>
              <a:t> </a:t>
            </a:r>
            <a:r>
              <a:rPr lang="en-US" sz="3600" b="1" dirty="0" err="1"/>
              <a:t>رسالة</a:t>
            </a:r>
            <a:r>
              <a:rPr lang="en-US" sz="3600" b="1" dirty="0"/>
              <a:t> </a:t>
            </a:r>
            <a:r>
              <a:rPr lang="en-US" sz="3600" b="1" dirty="0" err="1"/>
              <a:t>مصطفى</a:t>
            </a:r>
            <a:r>
              <a:rPr lang="en-US" sz="3600" b="1" dirty="0"/>
              <a:t> </a:t>
            </a:r>
            <a:r>
              <a:rPr lang="en-US" sz="3600" b="1" dirty="0" err="1"/>
              <a:t>كامل</a:t>
            </a:r>
            <a:r>
              <a:rPr lang="en-US" sz="3600" b="1" dirty="0"/>
              <a:t> </a:t>
            </a:r>
            <a:r>
              <a:rPr lang="en-US" sz="3600" b="1" dirty="0" err="1"/>
              <a:t>حتى</a:t>
            </a:r>
            <a:r>
              <a:rPr lang="en-US" sz="3600" b="1" dirty="0"/>
              <a:t> </a:t>
            </a:r>
            <a:r>
              <a:rPr lang="en-US" sz="3600" b="1" dirty="0" err="1"/>
              <a:t>تتابعت</a:t>
            </a:r>
            <a:r>
              <a:rPr lang="en-US" sz="3600" b="1" dirty="0"/>
              <a:t> </a:t>
            </a:r>
            <a:r>
              <a:rPr lang="en-US" sz="3600" b="1" dirty="0" err="1"/>
              <a:t>أرسال</a:t>
            </a:r>
            <a:r>
              <a:rPr lang="en-US" sz="3600" b="1" dirty="0"/>
              <a:t>  </a:t>
            </a:r>
            <a:r>
              <a:rPr lang="en-US" sz="3600" b="1" dirty="0" err="1"/>
              <a:t>خطابات</a:t>
            </a:r>
            <a:r>
              <a:rPr lang="en-US" sz="3600" b="1" dirty="0"/>
              <a:t> </a:t>
            </a:r>
            <a:r>
              <a:rPr lang="en-US" sz="3600" b="1" dirty="0" err="1"/>
              <a:t>التأييد</a:t>
            </a:r>
            <a:r>
              <a:rPr lang="en-US" sz="3600" b="1" dirty="0"/>
              <a:t> </a:t>
            </a:r>
            <a:r>
              <a:rPr lang="en-US" sz="3600" b="1" dirty="0" err="1"/>
              <a:t>للمشروع</a:t>
            </a:r>
            <a:r>
              <a:rPr lang="en-US" sz="3600" b="1" dirty="0"/>
              <a:t> </a:t>
            </a:r>
            <a:r>
              <a:rPr lang="en-US" sz="3600" b="1" dirty="0" err="1"/>
              <a:t>من</a:t>
            </a:r>
            <a:r>
              <a:rPr lang="en-US" sz="3600" b="1" dirty="0"/>
              <a:t> </a:t>
            </a:r>
            <a:r>
              <a:rPr lang="en-US" sz="3600" b="1" dirty="0" err="1"/>
              <a:t>جانب</a:t>
            </a:r>
            <a:r>
              <a:rPr lang="en-US" sz="3600" b="1" dirty="0"/>
              <a:t> </a:t>
            </a:r>
            <a:r>
              <a:rPr lang="en-US" sz="3600" b="1" dirty="0" err="1"/>
              <a:t>أعيان</a:t>
            </a:r>
            <a:r>
              <a:rPr lang="en-US" sz="3600" b="1" dirty="0"/>
              <a:t> </a:t>
            </a:r>
            <a:r>
              <a:rPr lang="en-US" sz="3600" b="1" dirty="0" err="1"/>
              <a:t>الدولة</a:t>
            </a:r>
            <a:r>
              <a:rPr lang="en-US" sz="3600" b="1" dirty="0"/>
              <a:t> ، </a:t>
            </a:r>
            <a:r>
              <a:rPr lang="en-US" sz="3600" b="1" dirty="0" err="1"/>
              <a:t>وسارع</a:t>
            </a:r>
            <a:r>
              <a:rPr lang="en-US" sz="3600" b="1" dirty="0"/>
              <a:t> </a:t>
            </a:r>
            <a:r>
              <a:rPr lang="en-US" sz="3600" b="1" dirty="0" err="1"/>
              <a:t>بعض</a:t>
            </a:r>
            <a:r>
              <a:rPr lang="en-US" sz="3600" b="1" dirty="0"/>
              <a:t> </a:t>
            </a:r>
            <a:r>
              <a:rPr lang="en-US" sz="3600" b="1" dirty="0" err="1"/>
              <a:t>الكبراء</a:t>
            </a:r>
            <a:r>
              <a:rPr lang="en-US" sz="3600" b="1" dirty="0"/>
              <a:t> </a:t>
            </a:r>
            <a:r>
              <a:rPr lang="en-US" sz="3600" b="1" dirty="0" err="1"/>
              <a:t>وأهل</a:t>
            </a:r>
            <a:r>
              <a:rPr lang="en-US" sz="3600" b="1" dirty="0"/>
              <a:t> </a:t>
            </a:r>
            <a:r>
              <a:rPr lang="en-US" sz="3600" b="1" dirty="0" err="1"/>
              <a:t>الرأي</a:t>
            </a:r>
            <a:r>
              <a:rPr lang="en-US" sz="3600" b="1" dirty="0"/>
              <a:t> </a:t>
            </a:r>
            <a:r>
              <a:rPr lang="en-US" sz="3600" b="1" dirty="0" err="1"/>
              <a:t>بالاكتتاب</a:t>
            </a:r>
            <a:r>
              <a:rPr lang="en-US" sz="3600" b="1" dirty="0"/>
              <a:t> </a:t>
            </a:r>
            <a:r>
              <a:rPr lang="en-US" sz="3600" b="1" dirty="0" err="1"/>
              <a:t>والتبرع</a:t>
            </a:r>
            <a:r>
              <a:rPr lang="en-US" sz="3600" b="1" dirty="0"/>
              <a:t> ، </a:t>
            </a:r>
            <a:r>
              <a:rPr lang="en-US" sz="3600" b="1" dirty="0" err="1"/>
              <a:t>ونشرت</a:t>
            </a:r>
            <a:r>
              <a:rPr lang="en-US" sz="3600" b="1" dirty="0"/>
              <a:t> </a:t>
            </a:r>
            <a:r>
              <a:rPr lang="en-US" sz="3600" b="1" dirty="0" err="1"/>
              <a:t>الجريدة</a:t>
            </a:r>
            <a:r>
              <a:rPr lang="en-US" sz="3600" b="1" dirty="0"/>
              <a:t> </a:t>
            </a:r>
            <a:r>
              <a:rPr lang="en-US" sz="3600" b="1" dirty="0" err="1"/>
              <a:t>قائمة</a:t>
            </a:r>
            <a:r>
              <a:rPr lang="en-US" sz="3600" b="1" dirty="0"/>
              <a:t> </a:t>
            </a:r>
            <a:r>
              <a:rPr lang="en-US" sz="3600" b="1" dirty="0" err="1"/>
              <a:t>بأسماء</a:t>
            </a:r>
            <a:r>
              <a:rPr lang="en-US" sz="3600" b="1" dirty="0"/>
              <a:t> </a:t>
            </a:r>
            <a:r>
              <a:rPr lang="en-US" sz="3600" b="1" dirty="0" err="1"/>
              <a:t>المتبرعين</a:t>
            </a:r>
            <a:r>
              <a:rPr lang="en-US" sz="3600" b="1" dirty="0"/>
              <a:t> ، </a:t>
            </a:r>
            <a:r>
              <a:rPr lang="en-US" sz="3600" b="1" dirty="0" err="1"/>
              <a:t>وكان</a:t>
            </a:r>
            <a:r>
              <a:rPr lang="en-US" sz="3600" b="1" dirty="0"/>
              <a:t> </a:t>
            </a:r>
            <a:r>
              <a:rPr lang="en-US" sz="3600" b="1" dirty="0" err="1"/>
              <a:t>في</a:t>
            </a:r>
            <a:r>
              <a:rPr lang="en-US" sz="3600" b="1" dirty="0"/>
              <a:t> </a:t>
            </a:r>
            <a:r>
              <a:rPr lang="en-US" sz="3600" b="1" dirty="0" err="1"/>
              <a:t>مقدمتهم</a:t>
            </a:r>
            <a:r>
              <a:rPr lang="en-US" sz="3600" b="1" dirty="0"/>
              <a:t> </a:t>
            </a:r>
            <a:r>
              <a:rPr lang="ar-SA" sz="3600" b="1" dirty="0">
                <a:hlinkClick r:id="rId2" tooltip="سعد زغلول"/>
              </a:rPr>
              <a:t>سعد زغلول</a:t>
            </a:r>
            <a:r>
              <a:rPr lang="en-US" sz="3600" b="1" dirty="0"/>
              <a:t> و</a:t>
            </a:r>
            <a:r>
              <a:rPr lang="ar-SA" sz="3600" b="1" dirty="0"/>
              <a:t>قاسم أمين </a:t>
            </a:r>
            <a:r>
              <a:rPr lang="en-US" sz="3600" b="1" dirty="0" err="1"/>
              <a:t>المستشاران</a:t>
            </a:r>
            <a:r>
              <a:rPr lang="en-US" sz="3600" b="1" dirty="0"/>
              <a:t> </a:t>
            </a:r>
            <a:r>
              <a:rPr lang="en-US" sz="3600" b="1" dirty="0" err="1"/>
              <a:t>بمحكمة</a:t>
            </a:r>
            <a:r>
              <a:rPr lang="en-US" sz="3600" b="1" dirty="0"/>
              <a:t> </a:t>
            </a:r>
            <a:r>
              <a:rPr lang="en-US" sz="3600" b="1" dirty="0" err="1"/>
              <a:t>الاستئناف</a:t>
            </a:r>
            <a:r>
              <a:rPr lang="en-US" sz="3600" b="1" dirty="0"/>
              <a:t> </a:t>
            </a:r>
            <a:r>
              <a:rPr lang="en-US" sz="3600" b="1" dirty="0" err="1"/>
              <a:t>الأهلية</a:t>
            </a:r>
            <a:r>
              <a:rPr lang="en-US" sz="3600" b="1" dirty="0"/>
              <a:t> ، </a:t>
            </a:r>
            <a:r>
              <a:rPr lang="en-US" sz="3600" b="1" dirty="0" err="1"/>
              <a:t>وتبرع</a:t>
            </a:r>
            <a:r>
              <a:rPr lang="en-US" sz="3600" b="1" dirty="0"/>
              <a:t> </a:t>
            </a:r>
            <a:r>
              <a:rPr lang="en-US" sz="3600" b="1" dirty="0" err="1"/>
              <a:t>كل</a:t>
            </a:r>
            <a:r>
              <a:rPr lang="en-US" sz="3600" b="1" dirty="0"/>
              <a:t> </a:t>
            </a:r>
            <a:r>
              <a:rPr lang="en-US" sz="3600" b="1" dirty="0" err="1"/>
              <a:t>منهما</a:t>
            </a:r>
            <a:r>
              <a:rPr lang="en-US" sz="3600" b="1" dirty="0"/>
              <a:t> </a:t>
            </a:r>
            <a:r>
              <a:rPr lang="en-US" sz="3600" b="1" dirty="0" err="1"/>
              <a:t>بمائة</a:t>
            </a:r>
            <a:r>
              <a:rPr lang="en-US" sz="3600" b="1" dirty="0"/>
              <a:t> </a:t>
            </a:r>
            <a:r>
              <a:rPr lang="en-US" sz="3600" b="1" dirty="0" err="1"/>
              <a:t>جنيه</a:t>
            </a:r>
            <a:r>
              <a:rPr lang="en-US" sz="3600" b="1" dirty="0"/>
              <a:t> </a:t>
            </a:r>
            <a:endParaRPr lang="en-US" sz="3600" dirty="0"/>
          </a:p>
        </p:txBody>
      </p:sp>
    </p:spTree>
    <p:extLst>
      <p:ext uri="{BB962C8B-B14F-4D97-AF65-F5344CB8AC3E}">
        <p14:creationId xmlns:p14="http://schemas.microsoft.com/office/powerpoint/2010/main" val="148546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3235D7-01E6-4FF9-AA50-67194F62A309}"/>
              </a:ext>
            </a:extLst>
          </p:cNvPr>
          <p:cNvSpPr txBox="1"/>
          <p:nvPr/>
        </p:nvSpPr>
        <p:spPr>
          <a:xfrm>
            <a:off x="2382982" y="3241964"/>
            <a:ext cx="6511636" cy="1200329"/>
          </a:xfrm>
          <a:prstGeom prst="rect">
            <a:avLst/>
          </a:prstGeom>
          <a:noFill/>
        </p:spPr>
        <p:txBody>
          <a:bodyPr wrap="square" rtlCol="0">
            <a:spAutoFit/>
          </a:bodyPr>
          <a:lstStyle/>
          <a:p>
            <a:pPr algn="ctr"/>
            <a:r>
              <a:rPr lang="ar-SA" sz="3600" b="1" dirty="0">
                <a:solidFill>
                  <a:srgbClr val="FF0000"/>
                </a:solidFill>
              </a:rPr>
              <a:t> فشل ثورة عرابى واحتلال انجلترا لمصر 1882م</a:t>
            </a:r>
            <a:endParaRPr lang="en-US" sz="3600" dirty="0">
              <a:solidFill>
                <a:srgbClr val="FF0000"/>
              </a:solidFill>
            </a:endParaRPr>
          </a:p>
        </p:txBody>
      </p:sp>
    </p:spTree>
    <p:extLst>
      <p:ext uri="{BB962C8B-B14F-4D97-AF65-F5344CB8AC3E}">
        <p14:creationId xmlns:p14="http://schemas.microsoft.com/office/powerpoint/2010/main" val="1804961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2CE193C-1708-42E9-89DF-58E186B9CBA3}"/>
              </a:ext>
            </a:extLst>
          </p:cNvPr>
          <p:cNvSpPr txBox="1"/>
          <p:nvPr/>
        </p:nvSpPr>
        <p:spPr>
          <a:xfrm>
            <a:off x="2895600" y="969819"/>
            <a:ext cx="6968837" cy="5401479"/>
          </a:xfrm>
          <a:prstGeom prst="rect">
            <a:avLst/>
          </a:prstGeom>
          <a:noFill/>
        </p:spPr>
        <p:txBody>
          <a:bodyPr wrap="square" rtlCol="0">
            <a:spAutoFit/>
          </a:bodyPr>
          <a:lstStyle/>
          <a:p>
            <a:pPr algn="ctr" rtl="1"/>
            <a:r>
              <a:rPr lang="ar-SA" sz="11500" b="1" dirty="0">
                <a:solidFill>
                  <a:srgbClr val="FF0000"/>
                </a:solidFill>
              </a:rPr>
              <a:t>محمد بك فريد - 1868 – 1919</a:t>
            </a:r>
            <a:endParaRPr lang="en-US" sz="11500" dirty="0">
              <a:solidFill>
                <a:srgbClr val="FF0000"/>
              </a:solidFill>
            </a:endParaRPr>
          </a:p>
        </p:txBody>
      </p:sp>
    </p:spTree>
    <p:extLst>
      <p:ext uri="{BB962C8B-B14F-4D97-AF65-F5344CB8AC3E}">
        <p14:creationId xmlns:p14="http://schemas.microsoft.com/office/powerpoint/2010/main" val="1595591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2BB2FD-A116-4556-9A83-ADF586A54881}"/>
              </a:ext>
            </a:extLst>
          </p:cNvPr>
          <p:cNvSpPr txBox="1"/>
          <p:nvPr/>
        </p:nvSpPr>
        <p:spPr>
          <a:xfrm>
            <a:off x="623455" y="2050472"/>
            <a:ext cx="10543309" cy="3970318"/>
          </a:xfrm>
          <a:prstGeom prst="rect">
            <a:avLst/>
          </a:prstGeom>
          <a:noFill/>
        </p:spPr>
        <p:txBody>
          <a:bodyPr wrap="square" rtlCol="0">
            <a:spAutoFit/>
          </a:bodyPr>
          <a:lstStyle/>
          <a:p>
            <a:pPr algn="r" rtl="1"/>
            <a:r>
              <a:rPr lang="ar-EG" sz="3600" b="1" dirty="0"/>
              <a:t>اعلن محمد فريد ان مطالب مصر هى الجلاء ، الدستور ، الجامعة الاسلامية ، ووحدة وادى النيل ، وكان من وسائله لتحقيق هذة الاهداف ، تعليم الشعب .</a:t>
            </a:r>
            <a:r>
              <a:rPr lang="ar-EG" sz="3600" dirty="0"/>
              <a:t> </a:t>
            </a:r>
            <a:r>
              <a:rPr lang="ar-EG" sz="3600" b="1" dirty="0"/>
              <a:t>من أهم أعمال  محمد فريد هو أهتمامه  بالتعليم حيث قام بانشاء مدارس ليلية فى الاحياء الشعبية لتعليم الفقراء مجانا واسس العديد من هذه المدارس فى القاهرة والبنادر وقام بالتدريس فيها رجال الحزب الوطنى وانصاره من المحامين والاطباء الناجحين و كان يدعو إلي مجانياً التعليم . </a:t>
            </a:r>
            <a:endParaRPr lang="en-US" sz="3600" dirty="0"/>
          </a:p>
        </p:txBody>
      </p:sp>
    </p:spTree>
    <p:extLst>
      <p:ext uri="{BB962C8B-B14F-4D97-AF65-F5344CB8AC3E}">
        <p14:creationId xmlns:p14="http://schemas.microsoft.com/office/powerpoint/2010/main" val="16733431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73ECE7-484D-4B00-97FC-2BCB561AA54A}"/>
              </a:ext>
            </a:extLst>
          </p:cNvPr>
          <p:cNvSpPr txBox="1"/>
          <p:nvPr/>
        </p:nvSpPr>
        <p:spPr>
          <a:xfrm>
            <a:off x="678873" y="1828800"/>
            <a:ext cx="10598727" cy="4524315"/>
          </a:xfrm>
          <a:prstGeom prst="rect">
            <a:avLst/>
          </a:prstGeom>
          <a:noFill/>
        </p:spPr>
        <p:txBody>
          <a:bodyPr wrap="square" rtlCol="0">
            <a:spAutoFit/>
          </a:bodyPr>
          <a:lstStyle/>
          <a:p>
            <a:pPr algn="r" rtl="1"/>
            <a:r>
              <a:rPr lang="ar-EG" sz="4800" b="1" dirty="0"/>
              <a:t>وضع محمد فريد صيغة موحدة للمطالبة بالدستور طبع منها عشرات الالاف من النسخ ، ودعا الشعب الى توقيعها وارسالها اليه ليقدمها الى الخديوى ، وذهب فريد الى القصر يسلم 45 الف توقيع وتلتها دفعات أخرى .  </a:t>
            </a:r>
            <a:endParaRPr lang="en-US" sz="4800" dirty="0"/>
          </a:p>
          <a:p>
            <a:pPr algn="r" rtl="1"/>
            <a:r>
              <a:rPr lang="ar-SA" sz="4800" b="1" dirty="0"/>
              <a:t> </a:t>
            </a:r>
            <a:endParaRPr lang="en-US" sz="4800" dirty="0"/>
          </a:p>
        </p:txBody>
      </p:sp>
    </p:spTree>
    <p:extLst>
      <p:ext uri="{BB962C8B-B14F-4D97-AF65-F5344CB8AC3E}">
        <p14:creationId xmlns:p14="http://schemas.microsoft.com/office/powerpoint/2010/main" val="11892859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56411C-4E27-4B78-9CC9-E2694142446F}"/>
              </a:ext>
            </a:extLst>
          </p:cNvPr>
          <p:cNvSpPr txBox="1"/>
          <p:nvPr/>
        </p:nvSpPr>
        <p:spPr>
          <a:xfrm>
            <a:off x="775855" y="997527"/>
            <a:ext cx="10557163" cy="3785652"/>
          </a:xfrm>
          <a:prstGeom prst="rect">
            <a:avLst/>
          </a:prstGeom>
          <a:noFill/>
        </p:spPr>
        <p:txBody>
          <a:bodyPr wrap="square" rtlCol="0">
            <a:spAutoFit/>
          </a:bodyPr>
          <a:lstStyle/>
          <a:p>
            <a:pPr algn="r" rtl="1"/>
            <a:r>
              <a:rPr lang="ar-EG" sz="4000" b="1" dirty="0"/>
              <a:t>ثم أسس محمد فريد أساس للنقابات فأنشا أول نقابة للعمال سنة 1909م  لترقية احوالهم والعناية بشئونهم .</a:t>
            </a:r>
            <a:r>
              <a:rPr lang="ar-EG" sz="4000" dirty="0"/>
              <a:t> </a:t>
            </a:r>
            <a:r>
              <a:rPr lang="ar-EG" sz="4000" b="1" dirty="0"/>
              <a:t>سافر محمد فريد إلى اوروبا كى يعد المؤتمرات لبحث المسالة المصرية بباريس وانفق عليه من ماله الخاص لايصال صوت القضية المصرية للدول الأوربية .</a:t>
            </a:r>
            <a:r>
              <a:rPr lang="ar-SA" sz="4000" dirty="0"/>
              <a:t>و نادى محمد فريد بأستقلال و الدستور </a:t>
            </a:r>
            <a:endParaRPr lang="en-US" sz="4000" dirty="0"/>
          </a:p>
          <a:p>
            <a:pPr algn="r" rtl="1"/>
            <a:r>
              <a:rPr lang="ar-SA" sz="4000" dirty="0"/>
              <a:t> </a:t>
            </a:r>
            <a:endParaRPr lang="en-US" sz="4000" dirty="0"/>
          </a:p>
        </p:txBody>
      </p:sp>
    </p:spTree>
    <p:extLst>
      <p:ext uri="{BB962C8B-B14F-4D97-AF65-F5344CB8AC3E}">
        <p14:creationId xmlns:p14="http://schemas.microsoft.com/office/powerpoint/2010/main" val="403889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8109D4C-72EB-4B16-B8B9-9471B2B50B1D}"/>
              </a:ext>
            </a:extLst>
          </p:cNvPr>
          <p:cNvSpPr txBox="1"/>
          <p:nvPr/>
        </p:nvSpPr>
        <p:spPr>
          <a:xfrm>
            <a:off x="1884218" y="3103418"/>
            <a:ext cx="8146473" cy="923330"/>
          </a:xfrm>
          <a:prstGeom prst="rect">
            <a:avLst/>
          </a:prstGeom>
          <a:noFill/>
        </p:spPr>
        <p:txBody>
          <a:bodyPr wrap="square" rtlCol="0">
            <a:spAutoFit/>
          </a:bodyPr>
          <a:lstStyle/>
          <a:p>
            <a:pPr algn="ctr" rtl="1"/>
            <a:r>
              <a:rPr lang="ar-EG" sz="5400" b="1" dirty="0">
                <a:solidFill>
                  <a:srgbClr val="FF0000"/>
                </a:solidFill>
              </a:rPr>
              <a:t>سعد زغلول ( 1860- 1927م ) </a:t>
            </a:r>
            <a:endParaRPr lang="en-US" sz="5400" dirty="0">
              <a:solidFill>
                <a:srgbClr val="FF0000"/>
              </a:solidFill>
            </a:endParaRPr>
          </a:p>
        </p:txBody>
      </p:sp>
    </p:spTree>
    <p:extLst>
      <p:ext uri="{BB962C8B-B14F-4D97-AF65-F5344CB8AC3E}">
        <p14:creationId xmlns:p14="http://schemas.microsoft.com/office/powerpoint/2010/main" val="4623841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CE2B88-8069-4627-9402-65817AF3BB20}"/>
              </a:ext>
            </a:extLst>
          </p:cNvPr>
          <p:cNvSpPr txBox="1"/>
          <p:nvPr/>
        </p:nvSpPr>
        <p:spPr>
          <a:xfrm>
            <a:off x="955963" y="1870364"/>
            <a:ext cx="10280073" cy="4154984"/>
          </a:xfrm>
          <a:prstGeom prst="rect">
            <a:avLst/>
          </a:prstGeom>
          <a:noFill/>
        </p:spPr>
        <p:txBody>
          <a:bodyPr wrap="square" rtlCol="0">
            <a:spAutoFit/>
          </a:bodyPr>
          <a:lstStyle/>
          <a:p>
            <a:pPr algn="r"/>
            <a:r>
              <a:rPr lang="ar-SA" sz="4400" b="1" dirty="0"/>
              <a:t>اشترك سعد زغلول  في الثورة العرابية وتسبب ذلك فى فصله من عمله واشتغاله بالمحاماة  ، و نادى  بانشاء الجامعة المصرية وعين وزيرا للمعارف ثم صار بعد ذلك وزيرا للحقانية . و الف الوفد المصرى الذى تولى زعامة الحركة الوطنية للمطالبة بجلاء قوات الاحتلال البريطانى </a:t>
            </a:r>
            <a:endParaRPr lang="en-US" sz="4400" dirty="0"/>
          </a:p>
        </p:txBody>
      </p:sp>
    </p:spTree>
    <p:extLst>
      <p:ext uri="{BB962C8B-B14F-4D97-AF65-F5344CB8AC3E}">
        <p14:creationId xmlns:p14="http://schemas.microsoft.com/office/powerpoint/2010/main" val="4041290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45EC27-29F8-45AD-8E83-F413E86D61ED}"/>
              </a:ext>
            </a:extLst>
          </p:cNvPr>
          <p:cNvSpPr txBox="1"/>
          <p:nvPr/>
        </p:nvSpPr>
        <p:spPr>
          <a:xfrm>
            <a:off x="2964873" y="2334858"/>
            <a:ext cx="6539345" cy="1107996"/>
          </a:xfrm>
          <a:prstGeom prst="rect">
            <a:avLst/>
          </a:prstGeom>
          <a:noFill/>
        </p:spPr>
        <p:txBody>
          <a:bodyPr wrap="square" rtlCol="0">
            <a:spAutoFit/>
          </a:bodyPr>
          <a:lstStyle/>
          <a:p>
            <a:pPr algn="ctr" rtl="1"/>
            <a:r>
              <a:rPr lang="ar-SA" sz="6600" b="1" i="1" dirty="0">
                <a:solidFill>
                  <a:srgbClr val="FF0000"/>
                </a:solidFill>
              </a:rPr>
              <a:t> ثورة 1919 </a:t>
            </a:r>
            <a:endParaRPr lang="en-US" sz="6600" b="1" i="1" dirty="0">
              <a:solidFill>
                <a:srgbClr val="FF0000"/>
              </a:solidFill>
            </a:endParaRPr>
          </a:p>
        </p:txBody>
      </p:sp>
    </p:spTree>
    <p:extLst>
      <p:ext uri="{BB962C8B-B14F-4D97-AF65-F5344CB8AC3E}">
        <p14:creationId xmlns:p14="http://schemas.microsoft.com/office/powerpoint/2010/main" val="1889450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856F9E-8C75-4E8D-898E-815859AF92DE}"/>
              </a:ext>
            </a:extLst>
          </p:cNvPr>
          <p:cNvSpPr txBox="1"/>
          <p:nvPr/>
        </p:nvSpPr>
        <p:spPr>
          <a:xfrm>
            <a:off x="817418" y="1440873"/>
            <a:ext cx="10293927" cy="3785652"/>
          </a:xfrm>
          <a:prstGeom prst="rect">
            <a:avLst/>
          </a:prstGeom>
          <a:noFill/>
        </p:spPr>
        <p:txBody>
          <a:bodyPr wrap="square" rtlCol="0">
            <a:spAutoFit/>
          </a:bodyPr>
          <a:lstStyle/>
          <a:p>
            <a:pPr algn="r" rtl="1"/>
            <a:r>
              <a:rPr lang="ar-EG" sz="4000" b="1" dirty="0"/>
              <a:t>وقعت مصر تحت الحماية البريطانية فترة الحرب العالمية الأولي التي أنتهت في نوفمبر 1918م . و قام سعد زغلول و عبد العزيز فهمي و علي شعراوي بمقابلة المندوب السامي البريطاني للمطالبة بأستقلال مصر و بعد المقابلة قام سعد زغلول بتأليف الوفد المصري. و طالب الوفد </a:t>
            </a:r>
            <a:r>
              <a:rPr lang="ar-SA" sz="4000" b="1" dirty="0"/>
              <a:t>السفر إلي باريس لعرض مطالب المصريين بالإستقلال في مؤتمر الصلح </a:t>
            </a:r>
            <a:r>
              <a:rPr lang="ar-SA" sz="4000" dirty="0"/>
              <a:t>.</a:t>
            </a:r>
            <a:endParaRPr lang="en-US" sz="4000" dirty="0"/>
          </a:p>
        </p:txBody>
      </p:sp>
    </p:spTree>
    <p:extLst>
      <p:ext uri="{BB962C8B-B14F-4D97-AF65-F5344CB8AC3E}">
        <p14:creationId xmlns:p14="http://schemas.microsoft.com/office/powerpoint/2010/main" val="2444389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3066C3-5DE2-467F-9B73-6A74730B447F}"/>
              </a:ext>
            </a:extLst>
          </p:cNvPr>
          <p:cNvSpPr txBox="1"/>
          <p:nvPr/>
        </p:nvSpPr>
        <p:spPr>
          <a:xfrm>
            <a:off x="748144" y="1302327"/>
            <a:ext cx="10183091" cy="4031873"/>
          </a:xfrm>
          <a:prstGeom prst="rect">
            <a:avLst/>
          </a:prstGeom>
          <a:noFill/>
        </p:spPr>
        <p:txBody>
          <a:bodyPr wrap="square" rtlCol="0">
            <a:spAutoFit/>
          </a:bodyPr>
          <a:lstStyle/>
          <a:p>
            <a:pPr algn="r" rtl="1"/>
            <a:r>
              <a:rPr lang="ar-SA" sz="3200" b="1" dirty="0"/>
              <a:t>و نتج عن التزام الوفد بمطالبه في أستقلال مصر ؛ قامت السلطات الإنجليزية في 8/3/1919م بنفي سعد زغلول و إسماعيل صدقي و حمد الباسل و محمد محمود إلي مالطة . و قامت ثورة 1919  . و سمحت السلطات البريطانية الأفراج عن سعد زغلول و الثلاثة من أعضاء الوفد و السماح لهم بالسفر إلي باريس و عرض القضية المصرية . و قد لاحظ سعد زغلول أن الأطراف المسيطرة علي المؤتمر تعترف بالحماية البريطانية علي مصر ، مما جعل التفاوض أمر عثير علي الوفد المصري . و استمر النضال إلي أن توفي سعد زغلول في 23/8/1927م . </a:t>
            </a:r>
            <a:endParaRPr lang="en-US" sz="3200" dirty="0"/>
          </a:p>
        </p:txBody>
      </p:sp>
    </p:spTree>
    <p:extLst>
      <p:ext uri="{BB962C8B-B14F-4D97-AF65-F5344CB8AC3E}">
        <p14:creationId xmlns:p14="http://schemas.microsoft.com/office/powerpoint/2010/main" val="136993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DFCCFA-0AB8-4FED-B6D6-31D1CECE0C28}"/>
              </a:ext>
            </a:extLst>
          </p:cNvPr>
          <p:cNvSpPr txBox="1"/>
          <p:nvPr/>
        </p:nvSpPr>
        <p:spPr>
          <a:xfrm>
            <a:off x="1898073" y="2272145"/>
            <a:ext cx="7883236" cy="707886"/>
          </a:xfrm>
          <a:prstGeom prst="rect">
            <a:avLst/>
          </a:prstGeom>
          <a:noFill/>
        </p:spPr>
        <p:txBody>
          <a:bodyPr wrap="square" rtlCol="0">
            <a:spAutoFit/>
          </a:bodyPr>
          <a:lstStyle/>
          <a:p>
            <a:pPr algn="ctr" rtl="1"/>
            <a:r>
              <a:rPr lang="ar-SA" sz="4000" b="1" dirty="0">
                <a:solidFill>
                  <a:srgbClr val="FF0000"/>
                </a:solidFill>
              </a:rPr>
              <a:t>مصطفي النحاس باشا ( 1879-1965م ) </a:t>
            </a:r>
            <a:endParaRPr lang="en-US" sz="4000" dirty="0">
              <a:solidFill>
                <a:srgbClr val="FF0000"/>
              </a:solidFill>
            </a:endParaRPr>
          </a:p>
        </p:txBody>
      </p:sp>
    </p:spTree>
    <p:extLst>
      <p:ext uri="{BB962C8B-B14F-4D97-AF65-F5344CB8AC3E}">
        <p14:creationId xmlns:p14="http://schemas.microsoft.com/office/powerpoint/2010/main" val="164002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D9B010-5BCD-4278-BDD0-8DC093195D50}"/>
              </a:ext>
            </a:extLst>
          </p:cNvPr>
          <p:cNvSpPr txBox="1"/>
          <p:nvPr/>
        </p:nvSpPr>
        <p:spPr>
          <a:xfrm>
            <a:off x="706582" y="2050473"/>
            <a:ext cx="10099964" cy="3970318"/>
          </a:xfrm>
          <a:prstGeom prst="rect">
            <a:avLst/>
          </a:prstGeom>
          <a:noFill/>
        </p:spPr>
        <p:txBody>
          <a:bodyPr wrap="square" rtlCol="0">
            <a:spAutoFit/>
          </a:bodyPr>
          <a:lstStyle/>
          <a:p>
            <a:pPr algn="r" rtl="1"/>
            <a:r>
              <a:rPr lang="ar-SA" sz="3600" b="1" dirty="0"/>
              <a:t>أصدر السلطان عبد الحميد الثاني بعد عزل الخديوي إسماعيل  - و تعين أبنه الخديوى توفيق -  فرماناً في 7 أغسطس 1879 م  يلزم توفيق يختر الباب العالي بكافة المعاهدات التي يقوم بتوقيعها  . و الزمه بأن لا يزيد عدد الجيش المصري عن 18000 جندى وقت السلم . أيضاً أجبره بعدم عقد أي قروض جديده إلا إذا كان الهدف منها </a:t>
            </a:r>
            <a:r>
              <a:rPr lang="ar-EG" sz="3600" b="1" dirty="0"/>
              <a:t>إيجاد حل لأزمة  الديون القائمة بشرط موافقة الطرفين الدائن و المدين .  </a:t>
            </a:r>
            <a:endParaRPr lang="en-US" sz="3600" dirty="0"/>
          </a:p>
        </p:txBody>
      </p:sp>
    </p:spTree>
    <p:extLst>
      <p:ext uri="{BB962C8B-B14F-4D97-AF65-F5344CB8AC3E}">
        <p14:creationId xmlns:p14="http://schemas.microsoft.com/office/powerpoint/2010/main" val="3806602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71F5C7-22F8-4D70-9C9D-2CE6B4E559A4}"/>
              </a:ext>
            </a:extLst>
          </p:cNvPr>
          <p:cNvSpPr txBox="1"/>
          <p:nvPr/>
        </p:nvSpPr>
        <p:spPr>
          <a:xfrm>
            <a:off x="568036" y="1454728"/>
            <a:ext cx="11055927" cy="4524315"/>
          </a:xfrm>
          <a:prstGeom prst="rect">
            <a:avLst/>
          </a:prstGeom>
          <a:noFill/>
        </p:spPr>
        <p:txBody>
          <a:bodyPr wrap="square" rtlCol="0">
            <a:spAutoFit/>
          </a:bodyPr>
          <a:lstStyle/>
          <a:p>
            <a:pPr algn="r" rtl="1"/>
            <a:r>
              <a:rPr lang="ar-SA" sz="3600" b="1" dirty="0"/>
              <a:t>أشترك فى الحركة الوطنية عام  1919م  ونفى في عام  1921م  مع سعد زغلول إلى </a:t>
            </a:r>
            <a:r>
              <a:rPr lang="ar-SA" sz="3600" b="1" dirty="0">
                <a:solidFill>
                  <a:srgbClr val="FF0000"/>
                </a:solidFill>
              </a:rPr>
              <a:t>سيشل</a:t>
            </a:r>
            <a:r>
              <a:rPr lang="ar-SA" sz="3600" b="1" dirty="0"/>
              <a:t> .تولي  وزيرا للمواصلات فى وزارة سعد 1924 .</a:t>
            </a:r>
            <a:r>
              <a:rPr lang="ar-SA" sz="3600" dirty="0"/>
              <a:t>تولي رئاسة الوفد  بعد وفاة سعد زغلول و أيضاً تولي  رئاسة البرلمان الاتلافي . تولي الوزارة سبع مرات  كان أولها فى عام </a:t>
            </a:r>
            <a:r>
              <a:rPr lang="ar-SA" sz="3600" dirty="0">
                <a:solidFill>
                  <a:srgbClr val="FF0000"/>
                </a:solidFill>
              </a:rPr>
              <a:t>1928م</a:t>
            </a:r>
            <a:r>
              <a:rPr lang="ar-SA" sz="3600" dirty="0"/>
              <a:t> . و قام بمفاوضات مع بريطانية في عام </a:t>
            </a:r>
            <a:r>
              <a:rPr lang="ar-SA" sz="3600" dirty="0">
                <a:solidFill>
                  <a:srgbClr val="FF0000"/>
                </a:solidFill>
              </a:rPr>
              <a:t>1930م</a:t>
            </a:r>
            <a:r>
              <a:rPr lang="ar-SA" sz="3600" dirty="0"/>
              <a:t> . مع </a:t>
            </a:r>
            <a:r>
              <a:rPr lang="ar-SA" sz="3600" dirty="0">
                <a:solidFill>
                  <a:srgbClr val="FF0000"/>
                </a:solidFill>
              </a:rPr>
              <a:t>هندرسون</a:t>
            </a:r>
            <a:r>
              <a:rPr lang="ar-SA" sz="3600" dirty="0"/>
              <a:t> وزير الخارجية البريطاني و كان هذا في فترة رئاستة للوزارة للمرة الثانية . كان مسؤل عن المعاهدة المصرية البريطانية فى عام </a:t>
            </a:r>
            <a:r>
              <a:rPr lang="ar-SA" sz="3600" dirty="0">
                <a:solidFill>
                  <a:srgbClr val="FF0000"/>
                </a:solidFill>
              </a:rPr>
              <a:t>1936م</a:t>
            </a:r>
            <a:r>
              <a:rPr lang="ar-SA" sz="3600" dirty="0"/>
              <a:t> . الذي تم الغاءها في </a:t>
            </a:r>
            <a:r>
              <a:rPr lang="ar-EG" sz="3600" dirty="0">
                <a:solidFill>
                  <a:srgbClr val="FF0000"/>
                </a:solidFill>
              </a:rPr>
              <a:t>8/10/1951م </a:t>
            </a:r>
            <a:r>
              <a:rPr lang="ar-SA" sz="3600" dirty="0"/>
              <a:t>و علي أثر ذلك حلت وزارته في يناير </a:t>
            </a:r>
            <a:r>
              <a:rPr lang="ar-SA" sz="3600" dirty="0">
                <a:solidFill>
                  <a:srgbClr val="FF0000"/>
                </a:solidFill>
              </a:rPr>
              <a:t>1952م</a:t>
            </a:r>
            <a:r>
              <a:rPr lang="ar-SA" sz="3600" dirty="0"/>
              <a:t>  .</a:t>
            </a:r>
            <a:endParaRPr lang="en-US" sz="3600" dirty="0"/>
          </a:p>
        </p:txBody>
      </p:sp>
    </p:spTree>
    <p:extLst>
      <p:ext uri="{BB962C8B-B14F-4D97-AF65-F5344CB8AC3E}">
        <p14:creationId xmlns:p14="http://schemas.microsoft.com/office/powerpoint/2010/main" val="1423870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4A4A7F-8D67-4504-A46D-200DC321FFFE}"/>
              </a:ext>
            </a:extLst>
          </p:cNvPr>
          <p:cNvSpPr txBox="1"/>
          <p:nvPr/>
        </p:nvSpPr>
        <p:spPr>
          <a:xfrm>
            <a:off x="568036" y="1842654"/>
            <a:ext cx="10764982" cy="3970318"/>
          </a:xfrm>
          <a:prstGeom prst="rect">
            <a:avLst/>
          </a:prstGeom>
          <a:noFill/>
        </p:spPr>
        <p:txBody>
          <a:bodyPr wrap="square" rtlCol="0">
            <a:spAutoFit/>
          </a:bodyPr>
          <a:lstStyle/>
          <a:p>
            <a:pPr algn="r" rtl="1"/>
            <a:r>
              <a:rPr lang="ar-EG" sz="3600" b="1" dirty="0"/>
              <a:t>و في  12 سبتمبر 1879م حل الخديوى توفيق  وزارة " شريف باشا و الف وزارة يرأسها هو بنفسه و في تلك الفترة قامت الوزارة توفيق بأعادة نظام الرقابة الثنائية  و كانت قد توقفت بعد إدخال وزيرين احداهما انجليزى و الاخر فرنسي لعضوية الوزارة . و أنتهت الرقابة الثنائية بالأحتلال البريطاني على مصر . 0-كذلك قامت الحكومة المصرية ببيع  حصة تقدر بـ 15 % من أرباح قناة السويس لتسوية الديون الأجنبية . </a:t>
            </a:r>
            <a:endParaRPr lang="en-US" sz="3600" dirty="0"/>
          </a:p>
        </p:txBody>
      </p:sp>
    </p:spTree>
    <p:extLst>
      <p:ext uri="{BB962C8B-B14F-4D97-AF65-F5344CB8AC3E}">
        <p14:creationId xmlns:p14="http://schemas.microsoft.com/office/powerpoint/2010/main" val="3008267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6099C4E-3F83-41DA-A7FB-D703BAF80EE8}"/>
              </a:ext>
            </a:extLst>
          </p:cNvPr>
          <p:cNvSpPr txBox="1"/>
          <p:nvPr/>
        </p:nvSpPr>
        <p:spPr>
          <a:xfrm>
            <a:off x="692727" y="1149927"/>
            <a:ext cx="10390909" cy="4524315"/>
          </a:xfrm>
          <a:prstGeom prst="rect">
            <a:avLst/>
          </a:prstGeom>
          <a:noFill/>
        </p:spPr>
        <p:txBody>
          <a:bodyPr wrap="square" rtlCol="0">
            <a:spAutoFit/>
          </a:bodyPr>
          <a:lstStyle/>
          <a:p>
            <a:pPr algn="r" rtl="1"/>
            <a:r>
              <a:rPr lang="ar-EG" sz="3600" b="1" dirty="0"/>
              <a:t>بالإضافة إلي تأليف لجنة دولية – من الدول التي لها ديون  - لبحث أزمة الديون و كيفية حلها .  و كانت من أهم قرارات اللجنة الدولية وضع أملاك الدائرة السنية ( أملاك الخديوى إسماعيل )  و أملاك أسرة  محمد علي و أسرة إسماعيل ( و هي تعرف بأملاك الدومين ) تحت إدارة  اللجنة الدولية  حتي تراقب الإيرادات و النفقات  و تبحث لماذا لم تسدد الحكومة المصرية القروض و فوائدها .  و هذه اللجنة كانت كافية لنمو الحركة القومية و الوطنية لدى الشعب المصري حكومة و حكام و شعب . </a:t>
            </a:r>
            <a:endParaRPr lang="en-US" sz="3600" dirty="0"/>
          </a:p>
        </p:txBody>
      </p:sp>
    </p:spTree>
    <p:extLst>
      <p:ext uri="{BB962C8B-B14F-4D97-AF65-F5344CB8AC3E}">
        <p14:creationId xmlns:p14="http://schemas.microsoft.com/office/powerpoint/2010/main" val="31382816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80CCCFF-070A-45C2-BB42-D55D091CAEC1}"/>
              </a:ext>
            </a:extLst>
          </p:cNvPr>
          <p:cNvSpPr txBox="1"/>
          <p:nvPr/>
        </p:nvSpPr>
        <p:spPr>
          <a:xfrm>
            <a:off x="457200" y="2549237"/>
            <a:ext cx="10404763" cy="3477875"/>
          </a:xfrm>
          <a:prstGeom prst="rect">
            <a:avLst/>
          </a:prstGeom>
          <a:noFill/>
        </p:spPr>
        <p:txBody>
          <a:bodyPr wrap="square" rtlCol="0">
            <a:spAutoFit/>
          </a:bodyPr>
          <a:lstStyle/>
          <a:p>
            <a:pPr algn="r" rtl="1"/>
            <a:r>
              <a:rPr lang="ar-EG" sz="4400" b="1" dirty="0"/>
              <a:t>في تلك الفترة تأسس " الحزب الوطني " و كان أول بيان لها   في 4 نوفمبر 1879م هو أعادة أملاك الخديوى إسماعيل و أسرة محمد علي إلي الحكومة . و الغاء المراقبة الثنائية . </a:t>
            </a:r>
            <a:endParaRPr lang="en-US" sz="4400" dirty="0"/>
          </a:p>
          <a:p>
            <a:pPr algn="r" rtl="1"/>
            <a:r>
              <a:rPr lang="ar-EG" sz="4400" b="1" dirty="0"/>
              <a:t> </a:t>
            </a:r>
            <a:endParaRPr lang="en-US" sz="4400" dirty="0"/>
          </a:p>
        </p:txBody>
      </p:sp>
    </p:spTree>
    <p:extLst>
      <p:ext uri="{BB962C8B-B14F-4D97-AF65-F5344CB8AC3E}">
        <p14:creationId xmlns:p14="http://schemas.microsoft.com/office/powerpoint/2010/main" val="1400654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0EA8E8-E3C9-4234-BEC5-8AD7D4D6CA9D}"/>
              </a:ext>
            </a:extLst>
          </p:cNvPr>
          <p:cNvSpPr txBox="1"/>
          <p:nvPr/>
        </p:nvSpPr>
        <p:spPr>
          <a:xfrm>
            <a:off x="484909" y="2119745"/>
            <a:ext cx="10778837" cy="4031873"/>
          </a:xfrm>
          <a:prstGeom prst="rect">
            <a:avLst/>
          </a:prstGeom>
          <a:noFill/>
        </p:spPr>
        <p:txBody>
          <a:bodyPr wrap="square" rtlCol="0">
            <a:spAutoFit/>
          </a:bodyPr>
          <a:lstStyle/>
          <a:p>
            <a:pPr algn="r" rtl="1"/>
            <a:r>
              <a:rPr lang="ar-EG" sz="3200" b="1" dirty="0"/>
              <a:t>و في عام 1881م قامت الحكومة المصرية بنقل الأميرالاى عبد العال حلمي إلي ديوان الحربية و تعين أحد الأتراك الشراكسة مكانه . و علي الفور اجتمع الوطنيون في منزل أحمد عرابي في 16/1/1881 م لمناقشة ما فعلته الحكومة من نقل عبد العال حلمي و تعين أحد الشراكسه بدلاً منه . و انتهي الإجتماع بتكليف  أحمد عرابي بتقديم مذكرة إلي رئيس الوزراء رياض باشا بعزل الوزير الشركسي و تعين أحد المصريين مكانه . و أمرت الحكومة المصرية آنذاك إلي أعتقال كلاً من (  أحمد عرابي – و عبد العال حلمي – علي فهمي  ) و تقديمهم للمحاكمة العسكرية . </a:t>
            </a:r>
            <a:endParaRPr lang="en-US" sz="3200" dirty="0"/>
          </a:p>
        </p:txBody>
      </p:sp>
    </p:spTree>
    <p:extLst>
      <p:ext uri="{BB962C8B-B14F-4D97-AF65-F5344CB8AC3E}">
        <p14:creationId xmlns:p14="http://schemas.microsoft.com/office/powerpoint/2010/main" val="335857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09D9AA-DB30-4FEE-89EE-73DCC4EA0C76}"/>
              </a:ext>
            </a:extLst>
          </p:cNvPr>
          <p:cNvSpPr txBox="1"/>
          <p:nvPr/>
        </p:nvSpPr>
        <p:spPr>
          <a:xfrm>
            <a:off x="394854" y="858982"/>
            <a:ext cx="11402291" cy="5509200"/>
          </a:xfrm>
          <a:prstGeom prst="rect">
            <a:avLst/>
          </a:prstGeom>
          <a:noFill/>
        </p:spPr>
        <p:txBody>
          <a:bodyPr wrap="square" rtlCol="0">
            <a:spAutoFit/>
          </a:bodyPr>
          <a:lstStyle/>
          <a:p>
            <a:pPr algn="r" rtl="1"/>
            <a:r>
              <a:rPr lang="ar-EG" sz="3200" b="1" dirty="0"/>
              <a:t>و في  1 فبراير 1881م تجمهر زملاء الضباط الثلاثة و أجبروا الخديوى توفيق علي الأفراج عن الضباط الثلاثة و إجبر الخديوى توفيق علي عزل " عثمان رفقي " و تعين بدلاً منه " محمود سامي البارودي " وزيراً للحربية  . ثم حاول الضباط أن يقدموا مطالبهم و هي طلبات تخص أحوالهم في الجيش مثل زيادة المرتبات . تعين  الضباط المصريين في الوظائف العسكرية الكبيرة .  و زيادة عدد الجيش إلي أكثر من 18000 جندي . صرف بدل انتقال و بدل ملابس و أغذية . و بالفعل الخديوى توفيق استجابة لمعظم طلباتهم  . و فكر في تهميشهم بأرسالهم إلي السودان بحجة قمع الثورة المهدي . و لكن الضباط رفضوا فحكموا بالعصيان و نفيهم إلي السودان و عندما أخذ رئيس الوزراء " محمود سامي البارودي " موقفهم و وقف بجانب طلباتهم . و لكن لم يقبل الخديوا موقفه فقدم البارودي استقالته . و شارك البارودي الضباط بزعامة أحمد عرابي في التوجه إلي قصر عابدين في 9 سبتمبر 1881م .</a:t>
            </a:r>
            <a:endParaRPr lang="en-US" sz="3200" dirty="0"/>
          </a:p>
        </p:txBody>
      </p:sp>
    </p:spTree>
    <p:extLst>
      <p:ext uri="{BB962C8B-B14F-4D97-AF65-F5344CB8AC3E}">
        <p14:creationId xmlns:p14="http://schemas.microsoft.com/office/powerpoint/2010/main" val="3980710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F1AB45-0E65-4937-B068-3FDEF425E25F}"/>
              </a:ext>
            </a:extLst>
          </p:cNvPr>
          <p:cNvSpPr txBox="1"/>
          <p:nvPr/>
        </p:nvSpPr>
        <p:spPr>
          <a:xfrm>
            <a:off x="609601" y="1842654"/>
            <a:ext cx="10751126" cy="3970318"/>
          </a:xfrm>
          <a:prstGeom prst="rect">
            <a:avLst/>
          </a:prstGeom>
          <a:noFill/>
        </p:spPr>
        <p:txBody>
          <a:bodyPr wrap="square" rtlCol="0">
            <a:spAutoFit/>
          </a:bodyPr>
          <a:lstStyle/>
          <a:p>
            <a:pPr algn="r" rtl="1"/>
            <a:r>
              <a:rPr lang="ar-EG" sz="3600" b="1" dirty="0"/>
              <a:t>و في ميدان عابدين قابل عرابي الخديوى و قدم مطالب الضباط و هي اقالة رياض باشا . و تشكيل مجلس نواب . و زيادة عدد الجيش أكثر من 18000 جندى . و استجابة الخديوى توفيق إلي نصائح كلاً من القنصلين البريطاني و الفرنسي و وافق علي مطالب الضباط . و عزلة رياض و تعين بدلاً منه "  شريف باشا " . و و تقدم مجموعة من الإعيان لتكوين مجلس نواب شبيه بالمجلس النواب الأوروبي . و أفتتح مجلس النواب المصري في 26/12/1881م . </a:t>
            </a:r>
            <a:endParaRPr lang="en-US" sz="3600" dirty="0"/>
          </a:p>
        </p:txBody>
      </p:sp>
    </p:spTree>
    <p:extLst>
      <p:ext uri="{BB962C8B-B14F-4D97-AF65-F5344CB8AC3E}">
        <p14:creationId xmlns:p14="http://schemas.microsoft.com/office/powerpoint/2010/main" val="1599969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TotalTime>
  <Words>1834</Words>
  <Application>Microsoft Office PowerPoint</Application>
  <PresentationFormat>Widescreen</PresentationFormat>
  <Paragraphs>39</Paragraphs>
  <Slides>30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Calibri</vt:lpstr>
      <vt:lpstr>Calibri Light</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TECHNOLOGY WORLD</dc:creator>
  <cp:lastModifiedBy>TECHNOLOGY WORLD</cp:lastModifiedBy>
  <cp:revision>14</cp:revision>
  <dcterms:created xsi:type="dcterms:W3CDTF">2020-03-19T12:52:13Z</dcterms:created>
  <dcterms:modified xsi:type="dcterms:W3CDTF">2020-03-20T04:12:15Z</dcterms:modified>
</cp:coreProperties>
</file>