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8" r:id="rId27"/>
    <p:sldId id="281" r:id="rId28"/>
    <p:sldId id="282" r:id="rId29"/>
    <p:sldId id="283" r:id="rId30"/>
    <p:sldId id="284" r:id="rId31"/>
    <p:sldId id="285" r:id="rId32"/>
    <p:sldId id="286" r:id="rId33"/>
    <p:sldId id="287"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73692-6041-4A69-8DEA-BEC554D246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1FF314-63F7-445F-BE02-E90A6CEF7C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D9A5A7-8AA9-4D0B-BA81-A37CF2D31524}"/>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5" name="Footer Placeholder 4">
            <a:extLst>
              <a:ext uri="{FF2B5EF4-FFF2-40B4-BE49-F238E27FC236}">
                <a16:creationId xmlns:a16="http://schemas.microsoft.com/office/drawing/2014/main" id="{4E8E3F85-759C-437F-AA18-4E50B8CC50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1C8DD7-ADE6-4558-93C5-ADAE56E2E82A}"/>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2062367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A139-9A3B-43FD-9750-2DBE7A881C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7311A5-6102-4A09-B390-755D790328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546B8-694B-4580-8830-A890B629958B}"/>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5" name="Footer Placeholder 4">
            <a:extLst>
              <a:ext uri="{FF2B5EF4-FFF2-40B4-BE49-F238E27FC236}">
                <a16:creationId xmlns:a16="http://schemas.microsoft.com/office/drawing/2014/main" id="{5BB062D2-AF96-4317-A95D-17E422531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1F571-65A1-4AD4-A7AF-06932DC2B447}"/>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1356360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C85AF2-1CB6-4DB4-A5A6-F703C4F5CA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748F64-9AA3-42F2-A59C-D88635E7B1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28E54-9162-4C81-ABFA-439E39A74D3D}"/>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5" name="Footer Placeholder 4">
            <a:extLst>
              <a:ext uri="{FF2B5EF4-FFF2-40B4-BE49-F238E27FC236}">
                <a16:creationId xmlns:a16="http://schemas.microsoft.com/office/drawing/2014/main" id="{F924268F-B256-4BA1-AA1C-8A4ED6B2C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0DBAD0-AA21-4006-B13B-E855AD334BFC}"/>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4113151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B4816-D7E8-41A8-9433-4C9D6EE7B2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984FF7-E5E8-4452-A88F-7FA93FFAD9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BDE87A-068E-4A79-8312-3D9BF2D5EC29}"/>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5" name="Footer Placeholder 4">
            <a:extLst>
              <a:ext uri="{FF2B5EF4-FFF2-40B4-BE49-F238E27FC236}">
                <a16:creationId xmlns:a16="http://schemas.microsoft.com/office/drawing/2014/main" id="{145301F0-17D4-45D0-A63B-836C2E64DA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3F111E-04EB-44B0-884B-D62E1D6CD93D}"/>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356594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9BF55-BE81-48A2-90A3-7F6AB52FF3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266659-73DC-4033-AFB5-12648DCED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E986FF-D481-4F29-8A83-8ADF9B4B3970}"/>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5" name="Footer Placeholder 4">
            <a:extLst>
              <a:ext uri="{FF2B5EF4-FFF2-40B4-BE49-F238E27FC236}">
                <a16:creationId xmlns:a16="http://schemas.microsoft.com/office/drawing/2014/main" id="{7508FC21-0101-4D70-9334-5D80DA2E9D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CD2F03-25E1-4F9A-8EB4-56EF196BC5EA}"/>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2438077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4E25-6CCD-4749-9969-870F300D43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F49D85-344D-49A1-8F0E-E7144E34BF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8769A8-E0EE-4DC2-9EBA-2D89CAB1D5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6718C7-569F-4A2B-B440-361BEBE275B5}"/>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6" name="Footer Placeholder 5">
            <a:extLst>
              <a:ext uri="{FF2B5EF4-FFF2-40B4-BE49-F238E27FC236}">
                <a16:creationId xmlns:a16="http://schemas.microsoft.com/office/drawing/2014/main" id="{FC28F9D6-D480-49CA-A699-EE60992D04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39C7C4-481A-410C-935B-658563FFF26B}"/>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1931797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B2B5C-AAA1-44A5-9B83-9CBAF1E48D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A4A0A9-BEBE-445D-BF64-81D888339D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77EAE5-E6D2-4B40-B15F-99EF9337DB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AFACCC-D48B-4867-B42B-184F1875C4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566E2A-E6B6-42E0-8913-17B8041855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47CD84-DA9B-43AB-BBD4-C5300CE5F186}"/>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8" name="Footer Placeholder 7">
            <a:extLst>
              <a:ext uri="{FF2B5EF4-FFF2-40B4-BE49-F238E27FC236}">
                <a16:creationId xmlns:a16="http://schemas.microsoft.com/office/drawing/2014/main" id="{9A283B98-6DD8-4D46-A4E0-ACE7CA9920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1D1FD9-9F88-4195-8EE0-70083CF2CC99}"/>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3297944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5D786-7D17-4592-A050-1479B82FDF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547F6A-B286-46B6-AE45-B7A5D4DC5E9A}"/>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4" name="Footer Placeholder 3">
            <a:extLst>
              <a:ext uri="{FF2B5EF4-FFF2-40B4-BE49-F238E27FC236}">
                <a16:creationId xmlns:a16="http://schemas.microsoft.com/office/drawing/2014/main" id="{E0CA681E-5B11-49F3-857F-CC19B797BF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97F009-F336-445F-8EF1-FE9574D1908D}"/>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1663709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1F7980-B8E9-48E1-9819-2246D9570202}"/>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3" name="Footer Placeholder 2">
            <a:extLst>
              <a:ext uri="{FF2B5EF4-FFF2-40B4-BE49-F238E27FC236}">
                <a16:creationId xmlns:a16="http://schemas.microsoft.com/office/drawing/2014/main" id="{86CB27DF-549A-4FB8-9C12-403EF22248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D1CFA7-8875-4EC2-8A99-7F0F9780863D}"/>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2766702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FFFB6-AAE5-40FD-8323-FEB4B609DA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8BEBA5-1A97-4723-AD68-3B182831F6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1FEB83-7CF2-4BC3-9E39-A34C24A5DD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8FB1EF-DFEF-454A-88E7-FFA2F9B38883}"/>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6" name="Footer Placeholder 5">
            <a:extLst>
              <a:ext uri="{FF2B5EF4-FFF2-40B4-BE49-F238E27FC236}">
                <a16:creationId xmlns:a16="http://schemas.microsoft.com/office/drawing/2014/main" id="{63799316-24F2-4384-A904-769B74AFED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5EB7B0-810F-4E8D-8585-05592F76F600}"/>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311148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8D086-AF0E-4A01-9CF9-4409E8D0BA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385AED-3691-41A7-A49C-F34A5C4B5F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70F2CF-ECF3-4ACF-8EBE-2361DE6C6F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EE6293-5B5A-4B37-997A-B0F6A030D266}"/>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6" name="Footer Placeholder 5">
            <a:extLst>
              <a:ext uri="{FF2B5EF4-FFF2-40B4-BE49-F238E27FC236}">
                <a16:creationId xmlns:a16="http://schemas.microsoft.com/office/drawing/2014/main" id="{8C14DCFA-F112-42B1-BDE6-FBB04985BF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D40183-6D59-40C2-B754-695427BCD548}"/>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2315022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8E648A-6D1D-4D23-A006-FDBDF81F1E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14BAA1-7BF5-482B-9F15-B74B16CA38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01B49A-B783-45D7-B9DF-6EC3EA18B3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69DC2-8F97-4D0D-93D0-9D76283C95E9}" type="datetimeFigureOut">
              <a:rPr lang="en-US" smtClean="0"/>
              <a:t>3/20/2020</a:t>
            </a:fld>
            <a:endParaRPr lang="en-US"/>
          </a:p>
        </p:txBody>
      </p:sp>
      <p:sp>
        <p:nvSpPr>
          <p:cNvPr id="5" name="Footer Placeholder 4">
            <a:extLst>
              <a:ext uri="{FF2B5EF4-FFF2-40B4-BE49-F238E27FC236}">
                <a16:creationId xmlns:a16="http://schemas.microsoft.com/office/drawing/2014/main" id="{DE682975-8463-4F09-BF7A-9CCD1AEE6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4B9D22-A989-4920-B45C-4676938549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6A056-7A30-4114-AFC0-41AD14883A14}" type="slidenum">
              <a:rPr lang="en-US" smtClean="0"/>
              <a:t>‹#›</a:t>
            </a:fld>
            <a:endParaRPr lang="en-US"/>
          </a:p>
        </p:txBody>
      </p:sp>
    </p:spTree>
    <p:extLst>
      <p:ext uri="{BB962C8B-B14F-4D97-AF65-F5344CB8AC3E}">
        <p14:creationId xmlns:p14="http://schemas.microsoft.com/office/powerpoint/2010/main" val="4086585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9292B3-8D82-40A6-97EE-E59FEEDBB719}"/>
              </a:ext>
            </a:extLst>
          </p:cNvPr>
          <p:cNvSpPr txBox="1"/>
          <p:nvPr/>
        </p:nvSpPr>
        <p:spPr>
          <a:xfrm>
            <a:off x="2078182" y="3405186"/>
            <a:ext cx="7786254" cy="2862322"/>
          </a:xfrm>
          <a:prstGeom prst="rect">
            <a:avLst/>
          </a:prstGeom>
          <a:noFill/>
        </p:spPr>
        <p:txBody>
          <a:bodyPr wrap="square" rtlCol="0">
            <a:spAutoFit/>
          </a:bodyPr>
          <a:lstStyle/>
          <a:p>
            <a:pPr algn="ctr"/>
            <a:r>
              <a:rPr lang="ar-EG" sz="3600" b="1" i="1" dirty="0">
                <a:solidFill>
                  <a:srgbClr val="FF0000"/>
                </a:solidFill>
              </a:rPr>
              <a:t>اسم</a:t>
            </a:r>
            <a:r>
              <a:rPr lang="ar-EG" sz="3600" b="1" i="1" dirty="0"/>
              <a:t> </a:t>
            </a:r>
            <a:r>
              <a:rPr lang="ar-EG" sz="3600" b="1" i="1" dirty="0">
                <a:solidFill>
                  <a:srgbClr val="FF0000"/>
                </a:solidFill>
              </a:rPr>
              <a:t>المقرر</a:t>
            </a:r>
            <a:r>
              <a:rPr lang="ar-EG" sz="3600" b="1" i="1" dirty="0"/>
              <a:t> : تاريخ مصر الحديث</a:t>
            </a:r>
          </a:p>
          <a:p>
            <a:pPr algn="ctr"/>
            <a:r>
              <a:rPr lang="ar-EG" sz="3600" b="1" i="1" dirty="0">
                <a:solidFill>
                  <a:srgbClr val="FF0000"/>
                </a:solidFill>
              </a:rPr>
              <a:t>رقم</a:t>
            </a:r>
            <a:r>
              <a:rPr lang="ar-EG" sz="3600" b="1" i="1" dirty="0"/>
              <a:t> </a:t>
            </a:r>
            <a:r>
              <a:rPr lang="ar-EG" sz="3600" b="1" i="1" dirty="0">
                <a:solidFill>
                  <a:srgbClr val="FF0000"/>
                </a:solidFill>
              </a:rPr>
              <a:t>المحاضرة</a:t>
            </a:r>
            <a:r>
              <a:rPr lang="ar-EG" sz="3600" b="1" i="1" dirty="0"/>
              <a:t> : السادسة</a:t>
            </a:r>
          </a:p>
          <a:p>
            <a:pPr algn="ctr"/>
            <a:r>
              <a:rPr lang="ar-EG" sz="3600" b="1" i="1" dirty="0">
                <a:solidFill>
                  <a:srgbClr val="FF0000"/>
                </a:solidFill>
              </a:rPr>
              <a:t>اسم الأستاذ</a:t>
            </a:r>
            <a:r>
              <a:rPr lang="ar-EG" sz="3600" b="1" i="1" dirty="0"/>
              <a:t>: نجلاء محمد عبد الجواد</a:t>
            </a:r>
          </a:p>
          <a:p>
            <a:pPr algn="ctr"/>
            <a:r>
              <a:rPr lang="ar-EG" sz="3600" b="1" i="1" dirty="0">
                <a:solidFill>
                  <a:srgbClr val="FF0000"/>
                </a:solidFill>
              </a:rPr>
              <a:t>الفرقة</a:t>
            </a:r>
            <a:r>
              <a:rPr lang="ar-EG" sz="3600" b="1" i="1" dirty="0"/>
              <a:t>: الأولي </a:t>
            </a:r>
          </a:p>
          <a:p>
            <a:pPr algn="ctr"/>
            <a:r>
              <a:rPr lang="ar-EG" sz="3600" b="1" i="1" dirty="0">
                <a:solidFill>
                  <a:srgbClr val="FF0000"/>
                </a:solidFill>
              </a:rPr>
              <a:t>القسم</a:t>
            </a:r>
            <a:r>
              <a:rPr lang="ar-EG" sz="3600" b="1" i="1" dirty="0"/>
              <a:t> </a:t>
            </a:r>
            <a:r>
              <a:rPr lang="ar-EG" sz="3600" b="1" i="1" dirty="0">
                <a:solidFill>
                  <a:srgbClr val="FF0000"/>
                </a:solidFill>
              </a:rPr>
              <a:t>العلمى</a:t>
            </a:r>
            <a:r>
              <a:rPr lang="ar-EG" sz="3600" b="1" i="1" dirty="0"/>
              <a:t> : تاريخ </a:t>
            </a:r>
            <a:endParaRPr lang="en-US" sz="3600" b="1" i="1" dirty="0"/>
          </a:p>
        </p:txBody>
      </p:sp>
      <p:pic>
        <p:nvPicPr>
          <p:cNvPr id="5" name="Picture 4" descr="Description: شعار الجامعة ألوان">
            <a:extLst>
              <a:ext uri="{FF2B5EF4-FFF2-40B4-BE49-F238E27FC236}">
                <a16:creationId xmlns:a16="http://schemas.microsoft.com/office/drawing/2014/main" id="{6898D5BD-37FA-4A66-A08E-7A58993680D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342552" y="1212446"/>
            <a:ext cx="1099185" cy="664845"/>
          </a:xfrm>
          <a:prstGeom prst="rect">
            <a:avLst/>
          </a:prstGeom>
          <a:noFill/>
          <a:ln>
            <a:noFill/>
          </a:ln>
        </p:spPr>
      </p:pic>
      <p:pic>
        <p:nvPicPr>
          <p:cNvPr id="7" name="Picture 6" descr="Description: لوجو قسم التاريخ صغير وورد">
            <a:extLst>
              <a:ext uri="{FF2B5EF4-FFF2-40B4-BE49-F238E27FC236}">
                <a16:creationId xmlns:a16="http://schemas.microsoft.com/office/drawing/2014/main" id="{99013D16-5B49-41FE-85CD-D42D9F69A57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0109" y="1336963"/>
            <a:ext cx="1117600" cy="762000"/>
          </a:xfrm>
          <a:prstGeom prst="rect">
            <a:avLst/>
          </a:prstGeom>
          <a:noFill/>
          <a:ln>
            <a:noFill/>
          </a:ln>
        </p:spPr>
      </p:pic>
      <p:graphicFrame>
        <p:nvGraphicFramePr>
          <p:cNvPr id="9" name="Object 8">
            <a:extLst>
              <a:ext uri="{FF2B5EF4-FFF2-40B4-BE49-F238E27FC236}">
                <a16:creationId xmlns:a16="http://schemas.microsoft.com/office/drawing/2014/main" id="{8F223113-69E2-4FEE-AE20-127B718E9C78}"/>
              </a:ext>
            </a:extLst>
          </p:cNvPr>
          <p:cNvGraphicFramePr>
            <a:graphicFrameLocks noChangeAspect="1"/>
          </p:cNvGraphicFramePr>
          <p:nvPr>
            <p:extLst>
              <p:ext uri="{D42A27DB-BD31-4B8C-83A1-F6EECF244321}">
                <p14:modId xmlns:p14="http://schemas.microsoft.com/office/powerpoint/2010/main" val="2634352228"/>
              </p:ext>
            </p:extLst>
          </p:nvPr>
        </p:nvGraphicFramePr>
        <p:xfrm>
          <a:off x="1782041" y="1241713"/>
          <a:ext cx="1085850" cy="857250"/>
        </p:xfrm>
        <a:graphic>
          <a:graphicData uri="http://schemas.openxmlformats.org/presentationml/2006/ole">
            <mc:AlternateContent xmlns:mc="http://schemas.openxmlformats.org/markup-compatibility/2006">
              <mc:Choice xmlns:v="urn:schemas-microsoft-com:vml" Requires="v">
                <p:oleObj spid="_x0000_s1036" name="Bitmap Image" r:id="rId5" imgW="1085714" imgH="1085714" progId="Paint.Picture">
                  <p:embed/>
                </p:oleObj>
              </mc:Choice>
              <mc:Fallback>
                <p:oleObj name="Bitmap Image" r:id="rId5" imgW="1085714" imgH="1085714" progId="Paint.Picture">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82041" y="1241713"/>
                        <a:ext cx="1085850" cy="85725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3825535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413928-7793-48BE-8CE3-621D16761724}"/>
              </a:ext>
            </a:extLst>
          </p:cNvPr>
          <p:cNvSpPr txBox="1"/>
          <p:nvPr/>
        </p:nvSpPr>
        <p:spPr>
          <a:xfrm>
            <a:off x="706582" y="1440873"/>
            <a:ext cx="10778836" cy="5632311"/>
          </a:xfrm>
          <a:prstGeom prst="rect">
            <a:avLst/>
          </a:prstGeom>
          <a:noFill/>
        </p:spPr>
        <p:txBody>
          <a:bodyPr wrap="square" rtlCol="0">
            <a:spAutoFit/>
          </a:bodyPr>
          <a:lstStyle/>
          <a:p>
            <a:pPr algn="r" rtl="1"/>
            <a:r>
              <a:rPr lang="ar-SA" sz="4000" b="1" dirty="0"/>
              <a:t>في عام 1911 قدم طلعت حرب رؤيته الفكرية واجتهاداته النظرية عن كيفية إحداث ثورته الثقافية وذلك من خلال كتابه "علاج مصر الاقتصادي وإنشاء بنك للمصريين" . </a:t>
            </a:r>
            <a:r>
              <a:rPr lang="en-US" sz="4000" b="1" dirty="0" err="1"/>
              <a:t>وفي</a:t>
            </a:r>
            <a:r>
              <a:rPr lang="en-US" sz="4000" b="1" dirty="0"/>
              <a:t> </a:t>
            </a:r>
            <a:r>
              <a:rPr lang="en-US" sz="4000" b="1" dirty="0" err="1"/>
              <a:t>عام</a:t>
            </a:r>
            <a:r>
              <a:rPr lang="en-US" sz="4000" b="1" dirty="0"/>
              <a:t> 1912 </a:t>
            </a:r>
            <a:r>
              <a:rPr lang="en-US" sz="4000" b="1" dirty="0" err="1"/>
              <a:t>قدم</a:t>
            </a:r>
            <a:r>
              <a:rPr lang="en-US" sz="4000" b="1" dirty="0"/>
              <a:t> </a:t>
            </a:r>
            <a:r>
              <a:rPr lang="en-US" sz="4000" b="1" dirty="0" err="1"/>
              <a:t>طلعت</a:t>
            </a:r>
            <a:r>
              <a:rPr lang="en-US" sz="4000" b="1" dirty="0"/>
              <a:t> </a:t>
            </a:r>
            <a:r>
              <a:rPr lang="en-US" sz="4000" b="1" dirty="0" err="1"/>
              <a:t>حرب</a:t>
            </a:r>
            <a:r>
              <a:rPr lang="en-US" sz="4000" b="1" dirty="0"/>
              <a:t> </a:t>
            </a:r>
            <a:r>
              <a:rPr lang="en-US" sz="4000" b="1" dirty="0" err="1"/>
              <a:t>كتابه</a:t>
            </a:r>
            <a:r>
              <a:rPr lang="en-US" sz="4000" b="1" dirty="0"/>
              <a:t> "</a:t>
            </a:r>
            <a:r>
              <a:rPr lang="en-US" sz="4000" b="1" dirty="0" err="1"/>
              <a:t>قناة</a:t>
            </a:r>
            <a:r>
              <a:rPr lang="en-US" sz="4000" b="1" dirty="0"/>
              <a:t> </a:t>
            </a:r>
            <a:r>
              <a:rPr lang="en-US" sz="4000" b="1" dirty="0" err="1"/>
              <a:t>السويس</a:t>
            </a:r>
            <a:r>
              <a:rPr lang="en-US" sz="4000" b="1" dirty="0"/>
              <a:t>" </a:t>
            </a:r>
            <a:r>
              <a:rPr lang="en-US" sz="4000" b="1" dirty="0" err="1"/>
              <a:t>وذلك</a:t>
            </a:r>
            <a:r>
              <a:rPr lang="en-US" sz="4000" b="1" dirty="0"/>
              <a:t> </a:t>
            </a:r>
            <a:r>
              <a:rPr lang="en-US" sz="4000" b="1" dirty="0" err="1"/>
              <a:t>للقضاء</a:t>
            </a:r>
            <a:r>
              <a:rPr lang="en-US" sz="4000" b="1" dirty="0"/>
              <a:t> </a:t>
            </a:r>
            <a:r>
              <a:rPr lang="en-US" sz="4000" b="1" dirty="0" err="1"/>
              <a:t>علي</a:t>
            </a:r>
            <a:r>
              <a:rPr lang="en-US" sz="4000" b="1" dirty="0"/>
              <a:t> </a:t>
            </a:r>
            <a:r>
              <a:rPr lang="en-US" sz="4000" b="1" dirty="0" err="1"/>
              <a:t>مخطط</a:t>
            </a:r>
            <a:r>
              <a:rPr lang="en-US" sz="4000" b="1" dirty="0"/>
              <a:t> </a:t>
            </a:r>
            <a:r>
              <a:rPr lang="en-US" sz="4000" b="1" dirty="0" err="1"/>
              <a:t>انجلترا</a:t>
            </a:r>
            <a:r>
              <a:rPr lang="en-US" sz="4000" b="1" dirty="0"/>
              <a:t> و </a:t>
            </a:r>
            <a:r>
              <a:rPr lang="en-US" sz="4000" b="1" dirty="0" err="1"/>
              <a:t>فرنسا</a:t>
            </a:r>
            <a:r>
              <a:rPr lang="en-US" sz="4000" b="1" dirty="0"/>
              <a:t> </a:t>
            </a:r>
            <a:r>
              <a:rPr lang="en-US" sz="4000" b="1" dirty="0" err="1"/>
              <a:t>فىمد</a:t>
            </a:r>
            <a:r>
              <a:rPr lang="en-US" sz="4000" b="1" dirty="0"/>
              <a:t> </a:t>
            </a:r>
            <a:r>
              <a:rPr lang="en-US" sz="4000" b="1" dirty="0" err="1"/>
              <a:t>احتكار</a:t>
            </a:r>
            <a:r>
              <a:rPr lang="en-US" sz="4000" b="1" dirty="0"/>
              <a:t> </a:t>
            </a:r>
            <a:r>
              <a:rPr lang="en-US" sz="4000" b="1" dirty="0" err="1"/>
              <a:t>قناة</a:t>
            </a:r>
            <a:r>
              <a:rPr lang="en-US" sz="4000" b="1" dirty="0"/>
              <a:t> </a:t>
            </a:r>
            <a:r>
              <a:rPr lang="en-US" sz="4000" b="1" dirty="0" err="1"/>
              <a:t>السويس</a:t>
            </a:r>
            <a:r>
              <a:rPr lang="en-US" sz="4000" b="1" dirty="0"/>
              <a:t> 40 </a:t>
            </a:r>
            <a:r>
              <a:rPr lang="en-US" sz="4000" b="1" dirty="0" err="1"/>
              <a:t>سنة</a:t>
            </a:r>
            <a:r>
              <a:rPr lang="en-US" sz="4000" b="1" dirty="0"/>
              <a:t> </a:t>
            </a:r>
            <a:r>
              <a:rPr lang="en-US" sz="4000" b="1" dirty="0" err="1"/>
              <a:t>آخرى</a:t>
            </a:r>
            <a:r>
              <a:rPr lang="en-US" sz="4000" b="1" dirty="0"/>
              <a:t> .و </a:t>
            </a:r>
            <a:r>
              <a:rPr lang="en-US" sz="4000" b="1" dirty="0" err="1"/>
              <a:t>كان</a:t>
            </a:r>
            <a:r>
              <a:rPr lang="en-US" sz="4000" b="1" dirty="0"/>
              <a:t> </a:t>
            </a:r>
            <a:r>
              <a:rPr lang="en-US" sz="4000" b="1" dirty="0" err="1"/>
              <a:t>طلعت</a:t>
            </a:r>
            <a:r>
              <a:rPr lang="en-US" sz="4000" b="1" dirty="0"/>
              <a:t> </a:t>
            </a:r>
            <a:r>
              <a:rPr lang="en-US" sz="4000" b="1" dirty="0" err="1"/>
              <a:t>حرب</a:t>
            </a:r>
            <a:r>
              <a:rPr lang="en-US" sz="4000" b="1" dirty="0"/>
              <a:t> </a:t>
            </a:r>
            <a:r>
              <a:rPr lang="en-US" sz="4000" b="1" dirty="0" err="1"/>
              <a:t>يدافع</a:t>
            </a:r>
            <a:r>
              <a:rPr lang="en-US" sz="4000" b="1" dirty="0"/>
              <a:t> </a:t>
            </a:r>
            <a:r>
              <a:rPr lang="en-US" sz="4000" b="1" dirty="0" err="1"/>
              <a:t>عن</a:t>
            </a:r>
            <a:r>
              <a:rPr lang="en-US" sz="4000" b="1" dirty="0"/>
              <a:t> </a:t>
            </a:r>
            <a:r>
              <a:rPr lang="en-US" sz="4000" b="1" dirty="0" err="1"/>
              <a:t>الفلاحين</a:t>
            </a:r>
            <a:r>
              <a:rPr lang="en-US" sz="4000" b="1" dirty="0"/>
              <a:t> </a:t>
            </a:r>
            <a:r>
              <a:rPr lang="en-US" sz="4000" b="1" dirty="0" err="1"/>
              <a:t>والغلابة</a:t>
            </a:r>
            <a:r>
              <a:rPr lang="en-US" sz="4000" b="1" dirty="0"/>
              <a:t> </a:t>
            </a:r>
            <a:r>
              <a:rPr lang="en-US" sz="4000" b="1" dirty="0" err="1"/>
              <a:t>ويدافع</a:t>
            </a:r>
            <a:r>
              <a:rPr lang="en-US" sz="4000" b="1" dirty="0"/>
              <a:t> </a:t>
            </a:r>
            <a:r>
              <a:rPr lang="en-US" sz="4000" b="1" dirty="0" err="1"/>
              <a:t>عنهم</a:t>
            </a:r>
            <a:r>
              <a:rPr lang="en-US" sz="4000" b="1" dirty="0"/>
              <a:t> </a:t>
            </a:r>
            <a:r>
              <a:rPr lang="en-US" sz="4000" b="1" dirty="0" err="1"/>
              <a:t>فعند</a:t>
            </a:r>
            <a:r>
              <a:rPr lang="en-US" sz="4000" b="1" dirty="0"/>
              <a:t> </a:t>
            </a:r>
            <a:r>
              <a:rPr lang="en-US" sz="4000" b="1" dirty="0" err="1"/>
              <a:t>تصفية</a:t>
            </a:r>
            <a:r>
              <a:rPr lang="en-US" sz="4000" b="1" dirty="0"/>
              <a:t> </a:t>
            </a:r>
            <a:r>
              <a:rPr lang="en-US" sz="4000" b="1" dirty="0" err="1"/>
              <a:t>الدائرة</a:t>
            </a:r>
            <a:r>
              <a:rPr lang="en-US" sz="4000" b="1" dirty="0"/>
              <a:t> </a:t>
            </a:r>
            <a:r>
              <a:rPr lang="en-US" sz="4000" b="1" dirty="0" err="1"/>
              <a:t>السنية</a:t>
            </a:r>
            <a:r>
              <a:rPr lang="en-US" sz="4000" b="1" dirty="0"/>
              <a:t> </a:t>
            </a:r>
            <a:r>
              <a:rPr lang="en-US" sz="4000" b="1" dirty="0" err="1"/>
              <a:t>عمل</a:t>
            </a:r>
            <a:r>
              <a:rPr lang="en-US" sz="4000" b="1" dirty="0"/>
              <a:t> </a:t>
            </a:r>
            <a:r>
              <a:rPr lang="en-US" sz="4000" b="1" dirty="0" err="1"/>
              <a:t>على</a:t>
            </a:r>
            <a:r>
              <a:rPr lang="en-US" sz="4000" b="1" dirty="0"/>
              <a:t> </a:t>
            </a:r>
            <a:r>
              <a:rPr lang="en-US" sz="4000" b="1" dirty="0" err="1"/>
              <a:t>بيع</a:t>
            </a:r>
            <a:r>
              <a:rPr lang="en-US" sz="4000" b="1" dirty="0"/>
              <a:t> </a:t>
            </a:r>
            <a:r>
              <a:rPr lang="en-US" sz="4000" b="1" dirty="0" err="1"/>
              <a:t>الأراضي</a:t>
            </a:r>
            <a:r>
              <a:rPr lang="en-US" sz="4000" b="1" dirty="0"/>
              <a:t> </a:t>
            </a:r>
            <a:r>
              <a:rPr lang="en-US" sz="4000" b="1" dirty="0" err="1"/>
              <a:t>إلى</a:t>
            </a:r>
            <a:r>
              <a:rPr lang="en-US" sz="4000" b="1" dirty="0"/>
              <a:t> </a:t>
            </a:r>
            <a:r>
              <a:rPr lang="en-US" sz="4000" b="1" dirty="0" err="1"/>
              <a:t>الفلاحين</a:t>
            </a:r>
            <a:r>
              <a:rPr lang="en-US" sz="4000" b="1" dirty="0"/>
              <a:t> </a:t>
            </a:r>
            <a:r>
              <a:rPr lang="en-US" sz="4000" b="1" dirty="0" err="1"/>
              <a:t>ليزرعونها</a:t>
            </a:r>
            <a:r>
              <a:rPr lang="en-US" sz="4000" b="1" dirty="0"/>
              <a:t> . </a:t>
            </a:r>
            <a:endParaRPr lang="en-US" sz="4000" dirty="0"/>
          </a:p>
          <a:p>
            <a:pPr algn="r" rtl="1"/>
            <a:r>
              <a:rPr lang="ar-SA" sz="4000" b="1" dirty="0"/>
              <a:t> </a:t>
            </a:r>
            <a:endParaRPr lang="en-US" sz="4000" dirty="0"/>
          </a:p>
        </p:txBody>
      </p:sp>
    </p:spTree>
    <p:extLst>
      <p:ext uri="{BB962C8B-B14F-4D97-AF65-F5344CB8AC3E}">
        <p14:creationId xmlns:p14="http://schemas.microsoft.com/office/powerpoint/2010/main" val="1112352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FAE8D1-BC1A-43B5-8079-6D3A236C0507}"/>
              </a:ext>
            </a:extLst>
          </p:cNvPr>
          <p:cNvSpPr txBox="1"/>
          <p:nvPr/>
        </p:nvSpPr>
        <p:spPr>
          <a:xfrm>
            <a:off x="893618" y="2438400"/>
            <a:ext cx="10404764" cy="3170099"/>
          </a:xfrm>
          <a:prstGeom prst="rect">
            <a:avLst/>
          </a:prstGeom>
          <a:noFill/>
        </p:spPr>
        <p:txBody>
          <a:bodyPr wrap="square" rtlCol="0">
            <a:spAutoFit/>
          </a:bodyPr>
          <a:lstStyle/>
          <a:p>
            <a:pPr algn="r" rtl="1"/>
            <a:r>
              <a:rPr lang="ar-SA" sz="4000" b="1" dirty="0"/>
              <a:t>فكر  طلعت حرب في  إنشاء بنك للمصريين انعقد المؤتمر الوطني عام 1911 للنظر في مشكلات مصر الإجتماعية وقرر أعضاء المؤتمر  تنفيذ فكرة طلعت  حرب في إنشاء بنك مصر وقد تعطلت عملية إنشاء البنك بسبب الحرب العالمية الأولى .</a:t>
            </a:r>
            <a:endParaRPr lang="en-US" sz="4000" dirty="0"/>
          </a:p>
          <a:p>
            <a:pPr algn="r" rtl="1"/>
            <a:r>
              <a:rPr lang="ar-SA" sz="4000" b="1" dirty="0"/>
              <a:t> </a:t>
            </a:r>
            <a:endParaRPr lang="en-US" sz="4000" dirty="0"/>
          </a:p>
        </p:txBody>
      </p:sp>
    </p:spTree>
    <p:extLst>
      <p:ext uri="{BB962C8B-B14F-4D97-AF65-F5344CB8AC3E}">
        <p14:creationId xmlns:p14="http://schemas.microsoft.com/office/powerpoint/2010/main" val="1200123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C25223-8B90-4010-80DD-E1DC8D59B852}"/>
              </a:ext>
            </a:extLst>
          </p:cNvPr>
          <p:cNvSpPr txBox="1"/>
          <p:nvPr/>
        </p:nvSpPr>
        <p:spPr>
          <a:xfrm>
            <a:off x="498764" y="1330036"/>
            <a:ext cx="10584872" cy="5509200"/>
          </a:xfrm>
          <a:prstGeom prst="rect">
            <a:avLst/>
          </a:prstGeom>
          <a:noFill/>
        </p:spPr>
        <p:txBody>
          <a:bodyPr wrap="square" rtlCol="0">
            <a:spAutoFit/>
          </a:bodyPr>
          <a:lstStyle/>
          <a:p>
            <a:pPr algn="r" rtl="1"/>
            <a:r>
              <a:rPr lang="ar-SA" sz="3200" b="1" dirty="0"/>
              <a:t>بعد  انتهاء  الحرب دون أن تحصل مصر على استقلالها السياسي اشتعلت  ثورة 1919 بزعامة سعد زغلول وأثناء الثورة دعا طلعت حرب أبناء مصر إلى الكفاح ضد سيطرة الأجانب الإقتصادية على خيرات مصر ، و طرحة  فكرة إنشاء بنك مصر وينجح طلعت حرب في إنشاء البنك عام 1920 حيث تم الإحتفال بتأسيسه مساء الجمعة 7 /5/ 1920 في دار الأوبرا السلطانية ، وذلك برأس مال 180 ألف جنيه وتم تحديد قيمة السهم بأربعة جنيهات مصرية ، وفي نهاية عامه الأول ارتفع رأس مال البنك إلى 175 ألف جنيه ثم إلى نصف مليون جنيه عام 1925 ، ثم إلى مليون جنيه عام 1932 .   ويعد انشاء بنك مصر في أوائل القرن العشرين بمثابة بداية الاستقلال الاقتصادي لمصر ، كما كانت ثورة 1919 م بداية الاستقلال السياسي .</a:t>
            </a:r>
            <a:endParaRPr lang="en-US" sz="3200" dirty="0"/>
          </a:p>
          <a:p>
            <a:pPr algn="r" rtl="1"/>
            <a:r>
              <a:rPr lang="ar-SA" sz="3200" b="1" dirty="0"/>
              <a:t> </a:t>
            </a:r>
            <a:endParaRPr lang="en-US" sz="3200" dirty="0"/>
          </a:p>
        </p:txBody>
      </p:sp>
    </p:spTree>
    <p:extLst>
      <p:ext uri="{BB962C8B-B14F-4D97-AF65-F5344CB8AC3E}">
        <p14:creationId xmlns:p14="http://schemas.microsoft.com/office/powerpoint/2010/main" val="1960643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FAB58D-3854-4E24-B21C-A2C2F0CBB31C}"/>
              </a:ext>
            </a:extLst>
          </p:cNvPr>
          <p:cNvSpPr txBox="1"/>
          <p:nvPr/>
        </p:nvSpPr>
        <p:spPr>
          <a:xfrm>
            <a:off x="838200" y="1814945"/>
            <a:ext cx="10515600" cy="4524315"/>
          </a:xfrm>
          <a:prstGeom prst="rect">
            <a:avLst/>
          </a:prstGeom>
          <a:noFill/>
        </p:spPr>
        <p:txBody>
          <a:bodyPr wrap="square" rtlCol="0">
            <a:spAutoFit/>
          </a:bodyPr>
          <a:lstStyle/>
          <a:p>
            <a:pPr algn="r" rtl="1"/>
            <a:r>
              <a:rPr lang="ar-SA" sz="3200" b="1" dirty="0"/>
              <a:t>نتج عن انشاء بنك مصر زيادة  النضج الفكري للشعب المصري في أوائل القرن العشرين ، فالشعب المصري الذي خرج في ثورة 1919 م لم يكن فقط يتمتع بنضج سياسي ، و إنما كان لديه وعي و فهم لتحرير و تطوير المجالات الأخري  الاقتصادية و الفنية و غيرها بدرجة لا تقل عن وعيه السياسي . هذا الوعي الفكري الشامل للمجتمع المصري تفجر في انجازات كبيرة في في جميع المجالات ، الاقتصادية منها مثل بنك مصر ، و الفنية متمثلاً في ظهور السنيما المصرية وانشاء معهد فن السينما ، و التعليمي منها بإقامة صرح التعليم الشامخ الجامعة الأهلية ( جامعة القاهرة ) التي تعد أول جامعة تدرس العلوم المدنية في المنطقة كلها .</a:t>
            </a:r>
            <a:endParaRPr lang="en-US" sz="3200" dirty="0"/>
          </a:p>
        </p:txBody>
      </p:sp>
    </p:spTree>
    <p:extLst>
      <p:ext uri="{BB962C8B-B14F-4D97-AF65-F5344CB8AC3E}">
        <p14:creationId xmlns:p14="http://schemas.microsoft.com/office/powerpoint/2010/main" val="1664977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771253-6B56-4244-9C11-15D35FEFB42F}"/>
              </a:ext>
            </a:extLst>
          </p:cNvPr>
          <p:cNvSpPr txBox="1"/>
          <p:nvPr/>
        </p:nvSpPr>
        <p:spPr>
          <a:xfrm>
            <a:off x="942110" y="2161309"/>
            <a:ext cx="10529454" cy="3970318"/>
          </a:xfrm>
          <a:prstGeom prst="rect">
            <a:avLst/>
          </a:prstGeom>
          <a:noFill/>
        </p:spPr>
        <p:txBody>
          <a:bodyPr wrap="square" rtlCol="0">
            <a:spAutoFit/>
          </a:bodyPr>
          <a:lstStyle/>
          <a:p>
            <a:pPr algn="r" rtl="1"/>
            <a:r>
              <a:rPr lang="ar-SA" sz="3600" b="1" dirty="0"/>
              <a:t>وفي 5 أبريل 1920 م ، صدر المرسوم السلطاني من سلطان مصر أحمد فؤاد ، بتأسيس شركة مساهمة تسمى  بنك مصر من خمس مساهمين مصريين هم : أحمد مدحت يكن باشا ، يوسف أصلان قطاوي باشا وهو من كبار الأعيان اليهود المصريين ، ومحمد طلعت حرب بك ، وعبد العظيم المصري بك ، وعبد الحميد السيوفي بك ، والطبيب فؤاد سلطان بك ، واسكندر مسيحة افندي ، وعباس بيسوني الخطيب افندي .</a:t>
            </a:r>
            <a:endParaRPr lang="en-US" sz="3600" dirty="0"/>
          </a:p>
        </p:txBody>
      </p:sp>
    </p:spTree>
    <p:extLst>
      <p:ext uri="{BB962C8B-B14F-4D97-AF65-F5344CB8AC3E}">
        <p14:creationId xmlns:p14="http://schemas.microsoft.com/office/powerpoint/2010/main" val="248186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1BC151-C8B1-4EB8-A482-949FC4C03C05}"/>
              </a:ext>
            </a:extLst>
          </p:cNvPr>
          <p:cNvSpPr txBox="1"/>
          <p:nvPr/>
        </p:nvSpPr>
        <p:spPr>
          <a:xfrm>
            <a:off x="1011382" y="2590800"/>
            <a:ext cx="10640291" cy="3170099"/>
          </a:xfrm>
          <a:prstGeom prst="rect">
            <a:avLst/>
          </a:prstGeom>
          <a:noFill/>
        </p:spPr>
        <p:txBody>
          <a:bodyPr wrap="square" rtlCol="0">
            <a:spAutoFit/>
          </a:bodyPr>
          <a:lstStyle/>
          <a:p>
            <a:pPr algn="r" rtl="1"/>
            <a:r>
              <a:rPr lang="ar-SA" sz="4000" b="1" dirty="0"/>
              <a:t>الحقيقة أن سلطة الاحتلال البريطاني لم تحاول منع قيام هذا البنك المصري أو وضع العقبات في طريق انشائه ، علي الرغم أنه قام لينافس البنك الأهلي الذي كان يمثل سلطة الاحتلال الاقتصادي الانجليزي لمصر .</a:t>
            </a:r>
            <a:endParaRPr lang="en-US" sz="4000" dirty="0"/>
          </a:p>
          <a:p>
            <a:pPr algn="r" rtl="1"/>
            <a:r>
              <a:rPr lang="ar-SA" sz="4000" b="1" dirty="0"/>
              <a:t> </a:t>
            </a:r>
            <a:endParaRPr lang="en-US" sz="4000" dirty="0"/>
          </a:p>
        </p:txBody>
      </p:sp>
    </p:spTree>
    <p:extLst>
      <p:ext uri="{BB962C8B-B14F-4D97-AF65-F5344CB8AC3E}">
        <p14:creationId xmlns:p14="http://schemas.microsoft.com/office/powerpoint/2010/main" val="3038288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23811C-0097-4629-9165-6589F5091C5E}"/>
              </a:ext>
            </a:extLst>
          </p:cNvPr>
          <p:cNvSpPr txBox="1"/>
          <p:nvPr/>
        </p:nvSpPr>
        <p:spPr>
          <a:xfrm>
            <a:off x="581891" y="1052945"/>
            <a:ext cx="10903527" cy="5016758"/>
          </a:xfrm>
          <a:prstGeom prst="rect">
            <a:avLst/>
          </a:prstGeom>
          <a:noFill/>
        </p:spPr>
        <p:txBody>
          <a:bodyPr wrap="square" rtlCol="0">
            <a:spAutoFit/>
          </a:bodyPr>
          <a:lstStyle/>
          <a:p>
            <a:pPr algn="r" rtl="1"/>
            <a:r>
              <a:rPr lang="ar-SA" sz="3200" b="1" dirty="0"/>
              <a:t>بالنسبة لأهم أعمال طلعت حرب  إنشاء أول مطبعة مصرية برأس مال قدره خمسة آلاف جنيه ، وذلك ليدعم الفكر والأدب ويقوي المقاومة الوطنية حيث كان يؤكد على أهمية أن تكون القراءة في أيدينا وليس في يد الأجنبي ، وبعد إنشاء المطبعة توالت الشركات المصرية التي ينشئها البنك مثل شركة مصر للنقل البري التي قامت بشراء أول حافلات لنقل الركاب والتي ظهرت في فيلم "الوردة البيضاء" للموسيقار محمد عبدالوهاب ، كما قامت الشركة بشراء الشاحنات الكبيرة لنقل البضائع من الموانئ كما أنشأ البنك شركة مصر للنقل النهري ثم شركة مصر للغزل والنسيج بالمحلة الكبرى واستقدم طلعت حرب خبراء هذه الصناعة من بلجيكا وأرسل بعثات العمال والفنيين للتدريب في الخارج ، كما أقام مصنعا لحلج القطن في بني سويف ، وأنشأ البنك مخازن  لجمع القطن في كل محافظات مصر .</a:t>
            </a:r>
            <a:endParaRPr lang="en-US" sz="3200" dirty="0"/>
          </a:p>
        </p:txBody>
      </p:sp>
    </p:spTree>
    <p:extLst>
      <p:ext uri="{BB962C8B-B14F-4D97-AF65-F5344CB8AC3E}">
        <p14:creationId xmlns:p14="http://schemas.microsoft.com/office/powerpoint/2010/main" val="3110565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801ECB-D8BC-41F0-8F8D-F63E84122C7B}"/>
              </a:ext>
            </a:extLst>
          </p:cNvPr>
          <p:cNvSpPr txBox="1"/>
          <p:nvPr/>
        </p:nvSpPr>
        <p:spPr>
          <a:xfrm>
            <a:off x="637309" y="2438400"/>
            <a:ext cx="11139054" cy="3785652"/>
          </a:xfrm>
          <a:prstGeom prst="rect">
            <a:avLst/>
          </a:prstGeom>
          <a:noFill/>
        </p:spPr>
        <p:txBody>
          <a:bodyPr wrap="square" rtlCol="0">
            <a:spAutoFit/>
          </a:bodyPr>
          <a:lstStyle/>
          <a:p>
            <a:pPr algn="r" rtl="1"/>
            <a:r>
              <a:rPr lang="en-US" sz="4000" b="1" dirty="0"/>
              <a:t>و </a:t>
            </a:r>
            <a:r>
              <a:rPr lang="en-US" sz="4000" b="1" dirty="0" err="1"/>
              <a:t>أنشأ</a:t>
            </a:r>
            <a:r>
              <a:rPr lang="en-US" sz="4000" b="1" dirty="0"/>
              <a:t> </a:t>
            </a:r>
            <a:r>
              <a:rPr lang="en-US" sz="4000" b="1" dirty="0" err="1"/>
              <a:t>طلعت</a:t>
            </a:r>
            <a:r>
              <a:rPr lang="en-US" sz="4000" b="1" dirty="0"/>
              <a:t> </a:t>
            </a:r>
            <a:r>
              <a:rPr lang="en-US" sz="4000" b="1" dirty="0" err="1"/>
              <a:t>حرب</a:t>
            </a:r>
            <a:r>
              <a:rPr lang="en-US" sz="4000" b="1" dirty="0"/>
              <a:t> </a:t>
            </a:r>
            <a:r>
              <a:rPr lang="en-US" sz="4000" b="1" dirty="0" err="1"/>
              <a:t>شركات</a:t>
            </a:r>
            <a:r>
              <a:rPr lang="en-US" sz="4000" b="1" dirty="0"/>
              <a:t> </a:t>
            </a:r>
            <a:r>
              <a:rPr lang="en-US" sz="4000" b="1" dirty="0" err="1"/>
              <a:t>مصر</a:t>
            </a:r>
            <a:r>
              <a:rPr lang="en-US" sz="4000" b="1" dirty="0"/>
              <a:t> </a:t>
            </a:r>
            <a:r>
              <a:rPr lang="en-US" sz="4000" b="1" dirty="0" err="1"/>
              <a:t>للملاحة</a:t>
            </a:r>
            <a:r>
              <a:rPr lang="en-US" sz="4000" b="1" dirty="0"/>
              <a:t> </a:t>
            </a:r>
            <a:r>
              <a:rPr lang="en-US" sz="4000" b="1" dirty="0" err="1"/>
              <a:t>البحرية</a:t>
            </a:r>
            <a:r>
              <a:rPr lang="en-US" sz="4000" b="1" dirty="0"/>
              <a:t> ، </a:t>
            </a:r>
            <a:r>
              <a:rPr lang="en-US" sz="4000" b="1" dirty="0" err="1"/>
              <a:t>ومصر</a:t>
            </a:r>
            <a:r>
              <a:rPr lang="en-US" sz="4000" b="1" dirty="0"/>
              <a:t> </a:t>
            </a:r>
            <a:r>
              <a:rPr lang="en-US" sz="4000" b="1" dirty="0" err="1"/>
              <a:t>لأعمال</a:t>
            </a:r>
            <a:r>
              <a:rPr lang="en-US" sz="4000" b="1" dirty="0"/>
              <a:t> </a:t>
            </a:r>
            <a:r>
              <a:rPr lang="en-US" sz="4000" b="1" dirty="0" err="1"/>
              <a:t>الإسمنت</a:t>
            </a:r>
            <a:r>
              <a:rPr lang="en-US" sz="4000" b="1" dirty="0"/>
              <a:t> </a:t>
            </a:r>
            <a:r>
              <a:rPr lang="en-US" sz="4000" b="1" dirty="0" err="1"/>
              <a:t>المسلح</a:t>
            </a:r>
            <a:r>
              <a:rPr lang="en-US" sz="4000" b="1" dirty="0"/>
              <a:t> ، </a:t>
            </a:r>
            <a:r>
              <a:rPr lang="en-US" sz="4000" b="1" dirty="0" err="1"/>
              <a:t>ومصر</a:t>
            </a:r>
            <a:r>
              <a:rPr lang="en-US" sz="4000" b="1" dirty="0"/>
              <a:t> </a:t>
            </a:r>
            <a:r>
              <a:rPr lang="en-US" sz="4000" b="1" dirty="0" err="1"/>
              <a:t>للصباغة</a:t>
            </a:r>
            <a:r>
              <a:rPr lang="en-US" sz="4000" b="1" dirty="0"/>
              <a:t> ، </a:t>
            </a:r>
            <a:r>
              <a:rPr lang="en-US" sz="4000" b="1" dirty="0" err="1"/>
              <a:t>ومصر</a:t>
            </a:r>
            <a:r>
              <a:rPr lang="en-US" sz="4000" b="1" dirty="0"/>
              <a:t> </a:t>
            </a:r>
            <a:r>
              <a:rPr lang="en-US" sz="4000" b="1" dirty="0" err="1"/>
              <a:t>للمناجم</a:t>
            </a:r>
            <a:r>
              <a:rPr lang="en-US" sz="4000" b="1" dirty="0"/>
              <a:t> </a:t>
            </a:r>
            <a:r>
              <a:rPr lang="en-US" sz="4000" b="1" dirty="0" err="1"/>
              <a:t>والمحاجر</a:t>
            </a:r>
            <a:r>
              <a:rPr lang="en-US" sz="4000" b="1" dirty="0"/>
              <a:t> ، </a:t>
            </a:r>
            <a:r>
              <a:rPr lang="en-US" sz="4000" b="1" dirty="0" err="1"/>
              <a:t>ومصر</a:t>
            </a:r>
            <a:r>
              <a:rPr lang="en-US" sz="4000" b="1" dirty="0"/>
              <a:t> </a:t>
            </a:r>
            <a:r>
              <a:rPr lang="en-US" sz="4000" b="1" dirty="0" err="1"/>
              <a:t>لتجارة</a:t>
            </a:r>
            <a:r>
              <a:rPr lang="en-US" sz="4000" b="1" dirty="0"/>
              <a:t> </a:t>
            </a:r>
            <a:r>
              <a:rPr lang="en-US" sz="4000" b="1" dirty="0" err="1"/>
              <a:t>وتصنيع</a:t>
            </a:r>
            <a:r>
              <a:rPr lang="en-US" sz="4000" b="1" dirty="0"/>
              <a:t> </a:t>
            </a:r>
            <a:r>
              <a:rPr lang="en-US" sz="4000" b="1" dirty="0" err="1"/>
              <a:t>الزيوت</a:t>
            </a:r>
            <a:r>
              <a:rPr lang="en-US" sz="4000" b="1" dirty="0"/>
              <a:t> ، </a:t>
            </a:r>
            <a:r>
              <a:rPr lang="en-US" sz="4000" b="1" dirty="0" err="1"/>
              <a:t>ومصر</a:t>
            </a:r>
            <a:r>
              <a:rPr lang="en-US" sz="4000" b="1" dirty="0"/>
              <a:t> </a:t>
            </a:r>
            <a:r>
              <a:rPr lang="en-US" sz="4000" b="1" dirty="0" err="1"/>
              <a:t>للمستحضرات</a:t>
            </a:r>
            <a:r>
              <a:rPr lang="en-US" sz="4000" b="1" dirty="0"/>
              <a:t> </a:t>
            </a:r>
            <a:r>
              <a:rPr lang="en-US" sz="4000" b="1" dirty="0" err="1"/>
              <a:t>الطبية</a:t>
            </a:r>
            <a:r>
              <a:rPr lang="en-US" sz="4000" b="1" dirty="0"/>
              <a:t>، </a:t>
            </a:r>
            <a:r>
              <a:rPr lang="en-US" sz="4000" b="1" dirty="0" err="1"/>
              <a:t>ومصر</a:t>
            </a:r>
            <a:r>
              <a:rPr lang="en-US" sz="4000" b="1" dirty="0"/>
              <a:t> </a:t>
            </a:r>
            <a:r>
              <a:rPr lang="en-US" sz="4000" b="1" dirty="0" err="1"/>
              <a:t>للألبان</a:t>
            </a:r>
            <a:r>
              <a:rPr lang="en-US" sz="4000" b="1" dirty="0"/>
              <a:t> </a:t>
            </a:r>
            <a:r>
              <a:rPr lang="en-US" sz="4000" b="1" dirty="0" err="1"/>
              <a:t>والتغذية</a:t>
            </a:r>
            <a:r>
              <a:rPr lang="en-US" sz="4000" b="1" dirty="0"/>
              <a:t> ، </a:t>
            </a:r>
            <a:r>
              <a:rPr lang="en-US" sz="4000" b="1" dirty="0" err="1"/>
              <a:t>ومصر</a:t>
            </a:r>
            <a:r>
              <a:rPr lang="en-US" sz="4000" b="1" dirty="0"/>
              <a:t> </a:t>
            </a:r>
            <a:r>
              <a:rPr lang="en-US" sz="4000" b="1" dirty="0" err="1"/>
              <a:t>للكيمياويات</a:t>
            </a:r>
            <a:r>
              <a:rPr lang="en-US" sz="4000" b="1" dirty="0"/>
              <a:t> ، </a:t>
            </a:r>
            <a:r>
              <a:rPr lang="en-US" sz="4000" b="1" dirty="0" err="1"/>
              <a:t>ومصر</a:t>
            </a:r>
            <a:r>
              <a:rPr lang="en-US" sz="4000" b="1" dirty="0"/>
              <a:t> </a:t>
            </a:r>
            <a:r>
              <a:rPr lang="en-US" sz="4000" b="1" dirty="0" err="1"/>
              <a:t>للفنادق</a:t>
            </a:r>
            <a:r>
              <a:rPr lang="en-US" sz="4000" b="1" dirty="0"/>
              <a:t> ، </a:t>
            </a:r>
            <a:r>
              <a:rPr lang="en-US" sz="4000" b="1" dirty="0" err="1"/>
              <a:t>ومصر</a:t>
            </a:r>
            <a:r>
              <a:rPr lang="en-US" sz="4000" b="1" dirty="0"/>
              <a:t> </a:t>
            </a:r>
            <a:r>
              <a:rPr lang="en-US" sz="4000" b="1" dirty="0" err="1"/>
              <a:t>للتأمين</a:t>
            </a:r>
            <a:r>
              <a:rPr lang="en-US" sz="4000" b="1" dirty="0"/>
              <a:t> ، </a:t>
            </a:r>
            <a:r>
              <a:rPr lang="en-US" sz="4000" b="1" dirty="0" err="1"/>
              <a:t>كما</a:t>
            </a:r>
            <a:r>
              <a:rPr lang="en-US" sz="4000" b="1" dirty="0"/>
              <a:t> </a:t>
            </a:r>
            <a:r>
              <a:rPr lang="en-US" sz="4000" b="1" dirty="0" err="1"/>
              <a:t>أنشأ</a:t>
            </a:r>
            <a:r>
              <a:rPr lang="en-US" sz="4000" b="1" dirty="0"/>
              <a:t> </a:t>
            </a:r>
            <a:r>
              <a:rPr lang="en-US" sz="4000" b="1" dirty="0" err="1"/>
              <a:t>طلعت</a:t>
            </a:r>
            <a:r>
              <a:rPr lang="en-US" sz="4000" b="1" dirty="0"/>
              <a:t> </a:t>
            </a:r>
            <a:r>
              <a:rPr lang="en-US" sz="4000" b="1" dirty="0" err="1"/>
              <a:t>حرب</a:t>
            </a:r>
            <a:r>
              <a:rPr lang="en-US" sz="4000" b="1" dirty="0"/>
              <a:t> </a:t>
            </a:r>
            <a:r>
              <a:rPr lang="en-US" sz="4000" b="1" dirty="0" err="1"/>
              <a:t>شركة</a:t>
            </a:r>
            <a:r>
              <a:rPr lang="en-US" sz="4000" b="1" dirty="0"/>
              <a:t> </a:t>
            </a:r>
            <a:r>
              <a:rPr lang="en-US" sz="4000" b="1" dirty="0" err="1"/>
              <a:t>بيع</a:t>
            </a:r>
            <a:r>
              <a:rPr lang="en-US" sz="4000" b="1" dirty="0"/>
              <a:t> </a:t>
            </a:r>
            <a:r>
              <a:rPr lang="en-US" sz="4000" b="1" dirty="0" err="1"/>
              <a:t>المصنوعات</a:t>
            </a:r>
            <a:r>
              <a:rPr lang="en-US" sz="4000" b="1" dirty="0"/>
              <a:t> </a:t>
            </a:r>
            <a:r>
              <a:rPr lang="en-US" sz="4000" b="1" dirty="0" err="1"/>
              <a:t>المصرية</a:t>
            </a:r>
            <a:r>
              <a:rPr lang="en-US" sz="4000" b="1" dirty="0"/>
              <a:t> </a:t>
            </a:r>
            <a:r>
              <a:rPr lang="en-US" sz="4000" b="1" dirty="0" err="1"/>
              <a:t>لتنافس</a:t>
            </a:r>
            <a:r>
              <a:rPr lang="en-US" sz="4000" b="1" dirty="0"/>
              <a:t> </a:t>
            </a:r>
            <a:r>
              <a:rPr lang="en-US" sz="4000" b="1" dirty="0" err="1"/>
              <a:t>الشركات</a:t>
            </a:r>
            <a:r>
              <a:rPr lang="en-US" sz="4000" b="1" dirty="0"/>
              <a:t> </a:t>
            </a:r>
            <a:r>
              <a:rPr lang="en-US" sz="4000" b="1" dirty="0" err="1"/>
              <a:t>الأجنبية</a:t>
            </a:r>
            <a:r>
              <a:rPr lang="en-US" sz="4000" b="1" dirty="0"/>
              <a:t> </a:t>
            </a:r>
            <a:r>
              <a:rPr lang="en-US" sz="4000" b="1" dirty="0" err="1"/>
              <a:t>بنزايون</a:t>
            </a:r>
            <a:r>
              <a:rPr lang="en-US" sz="4000" b="1" dirty="0"/>
              <a:t> ، </a:t>
            </a:r>
            <a:r>
              <a:rPr lang="en-US" sz="4000" b="1" dirty="0" err="1"/>
              <a:t>صيدناوي</a:t>
            </a:r>
            <a:r>
              <a:rPr lang="en-US" sz="4000" b="1" dirty="0"/>
              <a:t> </a:t>
            </a:r>
            <a:r>
              <a:rPr lang="en-US" sz="4000" b="1" dirty="0" err="1"/>
              <a:t>وغيرهم</a:t>
            </a:r>
            <a:r>
              <a:rPr lang="en-US" sz="4000" b="1" dirty="0"/>
              <a:t> .  </a:t>
            </a:r>
            <a:endParaRPr lang="en-US" sz="4000" dirty="0"/>
          </a:p>
        </p:txBody>
      </p:sp>
    </p:spTree>
    <p:extLst>
      <p:ext uri="{BB962C8B-B14F-4D97-AF65-F5344CB8AC3E}">
        <p14:creationId xmlns:p14="http://schemas.microsoft.com/office/powerpoint/2010/main" val="2283977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3DDF62-77C6-4527-B0EF-7841AEF852E1}"/>
              </a:ext>
            </a:extLst>
          </p:cNvPr>
          <p:cNvSpPr txBox="1"/>
          <p:nvPr/>
        </p:nvSpPr>
        <p:spPr>
          <a:xfrm>
            <a:off x="263236" y="2036617"/>
            <a:ext cx="11665527" cy="4524315"/>
          </a:xfrm>
          <a:prstGeom prst="rect">
            <a:avLst/>
          </a:prstGeom>
          <a:noFill/>
        </p:spPr>
        <p:txBody>
          <a:bodyPr wrap="square" rtlCol="0">
            <a:spAutoFit/>
          </a:bodyPr>
          <a:lstStyle/>
          <a:p>
            <a:pPr algn="r" rtl="1"/>
            <a:r>
              <a:rPr lang="ar-SA" sz="3600" b="1" dirty="0"/>
              <a:t> و أنشأ طلعت حرب شركة مصرية للطيران إلى أن صدر في 27 /5/ 1932م مرسوم ملكي بإنشاء شركة مصر للطيران كأول شركة طيران في الشرق الأوسط برأس مال 20 ألف جنيه ، وبعد عشرة أشهر زاد رأس المال إلى 75 ألف جنيه ، وقد بدأت الشركة بطائرتين من طراز دراجون موت ذات المحركين تسع كل منها لثمانية ركاب ، وكان أول خط من القاهرة إلى الاسكندرية ثم مرسى مطروح ، وكان الخط الثاني من القاهرة إلى أسوان ، وفي عام 1934 م بدأ أول خط خارجي للشركة من القاهرة إلى القدس .</a:t>
            </a:r>
            <a:endParaRPr lang="en-US" sz="3600" dirty="0"/>
          </a:p>
          <a:p>
            <a:pPr algn="r" rtl="1"/>
            <a:r>
              <a:rPr lang="ar-SA" sz="3600" b="1" dirty="0"/>
              <a:t> </a:t>
            </a:r>
            <a:endParaRPr lang="en-US" sz="3600" dirty="0"/>
          </a:p>
        </p:txBody>
      </p:sp>
    </p:spTree>
    <p:extLst>
      <p:ext uri="{BB962C8B-B14F-4D97-AF65-F5344CB8AC3E}">
        <p14:creationId xmlns:p14="http://schemas.microsoft.com/office/powerpoint/2010/main" val="1735111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CF2F9B-F5EC-4F50-9838-EAF1DF6ABDD9}"/>
              </a:ext>
            </a:extLst>
          </p:cNvPr>
          <p:cNvSpPr txBox="1"/>
          <p:nvPr/>
        </p:nvSpPr>
        <p:spPr>
          <a:xfrm>
            <a:off x="526473" y="1898073"/>
            <a:ext cx="10917382" cy="5078313"/>
          </a:xfrm>
          <a:prstGeom prst="rect">
            <a:avLst/>
          </a:prstGeom>
          <a:noFill/>
        </p:spPr>
        <p:txBody>
          <a:bodyPr wrap="square" rtlCol="0">
            <a:spAutoFit/>
          </a:bodyPr>
          <a:lstStyle/>
          <a:p>
            <a:pPr algn="r" rtl="1"/>
            <a:r>
              <a:rPr lang="ar-EG" sz="3600" b="1" dirty="0"/>
              <a:t>تعرض البنك في عام 1939م لأزمة مالية كبيرة ، كان الاحتلال البريطاني ورائها ، حيث تسارع آلاف المودعين بسحب أموالهم من البنك ومما زاد الأزمة سحب صندوق توفير البريد لكل ودائعه من بنك مصر ، ورفض البنك الأهلي أن يقرضه بضمان محفظة الأوراق المالية ، و عندما ذهب طلعت حرب إلى وزير المالية حينذاك حسين سري باشا لحل هذه المشكلة ، كان الشرط الوحيد الذي قدمه الوزير لحل أزمة البنك هو تقديم طلعت حرب لاستقالته . وبالفعل قدم طلعت حرب استقالته للمحافظة على البنك . </a:t>
            </a:r>
            <a:endParaRPr lang="en-US" sz="3600" dirty="0"/>
          </a:p>
          <a:p>
            <a:pPr algn="r" rtl="1"/>
            <a:r>
              <a:rPr lang="ar-EG" sz="3600" b="1" dirty="0"/>
              <a:t> </a:t>
            </a:r>
            <a:endParaRPr lang="en-US" sz="3600" dirty="0"/>
          </a:p>
        </p:txBody>
      </p:sp>
    </p:spTree>
    <p:extLst>
      <p:ext uri="{BB962C8B-B14F-4D97-AF65-F5344CB8AC3E}">
        <p14:creationId xmlns:p14="http://schemas.microsoft.com/office/powerpoint/2010/main" val="709895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491C53-B557-49EE-8DE0-908811B7D7B2}"/>
              </a:ext>
            </a:extLst>
          </p:cNvPr>
          <p:cNvSpPr txBox="1"/>
          <p:nvPr/>
        </p:nvSpPr>
        <p:spPr>
          <a:xfrm>
            <a:off x="2382981" y="3103418"/>
            <a:ext cx="7232073" cy="1938992"/>
          </a:xfrm>
          <a:prstGeom prst="rect">
            <a:avLst/>
          </a:prstGeom>
          <a:noFill/>
        </p:spPr>
        <p:txBody>
          <a:bodyPr wrap="square" rtlCol="0">
            <a:spAutoFit/>
          </a:bodyPr>
          <a:lstStyle/>
          <a:p>
            <a:pPr algn="ctr" rtl="1"/>
            <a:r>
              <a:rPr lang="ar-SA" sz="4000" b="1" dirty="0">
                <a:solidFill>
                  <a:srgbClr val="FF0000"/>
                </a:solidFill>
              </a:rPr>
              <a:t>أوضاع مصر خلال الحرب العالمية الثانية (1936-1945م)</a:t>
            </a:r>
            <a:endParaRPr lang="en-US" sz="4000" dirty="0">
              <a:solidFill>
                <a:srgbClr val="FF0000"/>
              </a:solidFill>
            </a:endParaRPr>
          </a:p>
          <a:p>
            <a:pPr algn="ctr" rtl="1"/>
            <a:r>
              <a:rPr lang="ar-SA" sz="4000" dirty="0">
                <a:solidFill>
                  <a:srgbClr val="FF0000"/>
                </a:solidFill>
              </a:rPr>
              <a:t> </a:t>
            </a:r>
            <a:endParaRPr lang="en-US" sz="4000" dirty="0">
              <a:solidFill>
                <a:srgbClr val="FF0000"/>
              </a:solidFill>
            </a:endParaRPr>
          </a:p>
        </p:txBody>
      </p:sp>
    </p:spTree>
    <p:extLst>
      <p:ext uri="{BB962C8B-B14F-4D97-AF65-F5344CB8AC3E}">
        <p14:creationId xmlns:p14="http://schemas.microsoft.com/office/powerpoint/2010/main" val="1442922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37D53E-BE13-478E-B353-C565AEC1288F}"/>
              </a:ext>
            </a:extLst>
          </p:cNvPr>
          <p:cNvSpPr txBox="1"/>
          <p:nvPr/>
        </p:nvSpPr>
        <p:spPr>
          <a:xfrm>
            <a:off x="1011382" y="2424545"/>
            <a:ext cx="9795163" cy="3416320"/>
          </a:xfrm>
          <a:prstGeom prst="rect">
            <a:avLst/>
          </a:prstGeom>
          <a:noFill/>
        </p:spPr>
        <p:txBody>
          <a:bodyPr wrap="square" rtlCol="0">
            <a:spAutoFit/>
          </a:bodyPr>
          <a:lstStyle/>
          <a:p>
            <a:pPr algn="ctr" rtl="1"/>
            <a:r>
              <a:rPr lang="ar-SA" sz="5400" b="1" dirty="0">
                <a:solidFill>
                  <a:srgbClr val="FF0000"/>
                </a:solidFill>
              </a:rPr>
              <a:t>و </a:t>
            </a:r>
            <a:r>
              <a:rPr lang="ar-EG" sz="5400" b="1" dirty="0">
                <a:solidFill>
                  <a:srgbClr val="FF0000"/>
                </a:solidFill>
              </a:rPr>
              <a:t>توفى طلعت حرب في 21 أغسطس عام 1941م ، بعد أن حقق للشعب المصري نهضة اقتصادية  .</a:t>
            </a:r>
            <a:endParaRPr lang="en-US" sz="5400" dirty="0">
              <a:solidFill>
                <a:srgbClr val="FF0000"/>
              </a:solidFill>
            </a:endParaRPr>
          </a:p>
          <a:p>
            <a:pPr algn="ctr" rtl="1"/>
            <a:r>
              <a:rPr lang="ar-SA" sz="5400" b="1" dirty="0">
                <a:solidFill>
                  <a:srgbClr val="FF0000"/>
                </a:solidFill>
              </a:rPr>
              <a:t> </a:t>
            </a:r>
            <a:endParaRPr lang="en-US" sz="5400" dirty="0">
              <a:solidFill>
                <a:srgbClr val="FF0000"/>
              </a:solidFill>
            </a:endParaRPr>
          </a:p>
        </p:txBody>
      </p:sp>
    </p:spTree>
    <p:extLst>
      <p:ext uri="{BB962C8B-B14F-4D97-AF65-F5344CB8AC3E}">
        <p14:creationId xmlns:p14="http://schemas.microsoft.com/office/powerpoint/2010/main" val="1445947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6EDF57-C12D-4406-A398-4C583EC154B9}"/>
              </a:ext>
            </a:extLst>
          </p:cNvPr>
          <p:cNvSpPr txBox="1"/>
          <p:nvPr/>
        </p:nvSpPr>
        <p:spPr>
          <a:xfrm>
            <a:off x="2230582" y="3429000"/>
            <a:ext cx="7730836" cy="769441"/>
          </a:xfrm>
          <a:prstGeom prst="rect">
            <a:avLst/>
          </a:prstGeom>
          <a:noFill/>
        </p:spPr>
        <p:txBody>
          <a:bodyPr wrap="square" rtlCol="0">
            <a:spAutoFit/>
          </a:bodyPr>
          <a:lstStyle/>
          <a:p>
            <a:pPr algn="ctr" rtl="1"/>
            <a:r>
              <a:rPr lang="ar-SA" sz="4400" b="1" dirty="0">
                <a:solidFill>
                  <a:srgbClr val="FF0000"/>
                </a:solidFill>
              </a:rPr>
              <a:t>مصر والأمم المتحدة 1947</a:t>
            </a:r>
            <a:endParaRPr lang="en-US" sz="4400" dirty="0">
              <a:solidFill>
                <a:srgbClr val="FF0000"/>
              </a:solidFill>
            </a:endParaRPr>
          </a:p>
        </p:txBody>
      </p:sp>
    </p:spTree>
    <p:extLst>
      <p:ext uri="{BB962C8B-B14F-4D97-AF65-F5344CB8AC3E}">
        <p14:creationId xmlns:p14="http://schemas.microsoft.com/office/powerpoint/2010/main" val="917522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266C2C-3A4C-4A43-8343-6D019F9007EE}"/>
              </a:ext>
            </a:extLst>
          </p:cNvPr>
          <p:cNvSpPr txBox="1"/>
          <p:nvPr/>
        </p:nvSpPr>
        <p:spPr>
          <a:xfrm>
            <a:off x="1094509" y="2632364"/>
            <a:ext cx="10002982" cy="2800767"/>
          </a:xfrm>
          <a:prstGeom prst="rect">
            <a:avLst/>
          </a:prstGeom>
          <a:noFill/>
        </p:spPr>
        <p:txBody>
          <a:bodyPr wrap="square" rtlCol="0">
            <a:spAutoFit/>
          </a:bodyPr>
          <a:lstStyle/>
          <a:p>
            <a:pPr algn="r" rtl="1"/>
            <a:r>
              <a:rPr lang="ar-SA" sz="4400" b="1" dirty="0"/>
              <a:t>الأمم المتحدة هي منظمة دولية انشئت في عام 1945، وتتكون حتى الآن من 193 دولة عضو. وتسترشد الأمم المتحدة في مهمتها وعملها  بالأهداف والمقاصد الواردة في ميثاق تأسيسها .</a:t>
            </a:r>
            <a:endParaRPr lang="en-US" sz="4400" dirty="0"/>
          </a:p>
        </p:txBody>
      </p:sp>
    </p:spTree>
    <p:extLst>
      <p:ext uri="{BB962C8B-B14F-4D97-AF65-F5344CB8AC3E}">
        <p14:creationId xmlns:p14="http://schemas.microsoft.com/office/powerpoint/2010/main" val="2429165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DD9143-2708-4519-B954-30707E1A57CC}"/>
              </a:ext>
            </a:extLst>
          </p:cNvPr>
          <p:cNvSpPr txBox="1"/>
          <p:nvPr/>
        </p:nvSpPr>
        <p:spPr>
          <a:xfrm>
            <a:off x="741218" y="2341418"/>
            <a:ext cx="10709563" cy="3477875"/>
          </a:xfrm>
          <a:prstGeom prst="rect">
            <a:avLst/>
          </a:prstGeom>
          <a:noFill/>
        </p:spPr>
        <p:txBody>
          <a:bodyPr wrap="square" rtlCol="0">
            <a:spAutoFit/>
          </a:bodyPr>
          <a:lstStyle/>
          <a:p>
            <a:pPr algn="r" rtl="1"/>
            <a:r>
              <a:rPr lang="ar-EG" sz="4400" b="1" dirty="0"/>
              <a:t>نشأة  الأمم المتحدة بعد مراحل متعددة من التفكير و التدبير ، و السعي للآتفاق علي أسس العامة التي تنهض عليها و المثل العليا التي تهدف إليها ، و قد مرت الأمم المتحدة بمراحل هى </a:t>
            </a:r>
            <a:r>
              <a:rPr lang="ar-EG" sz="4400" b="1" dirty="0">
                <a:solidFill>
                  <a:srgbClr val="FF0000"/>
                </a:solidFill>
              </a:rPr>
              <a:t>اولاً</a:t>
            </a:r>
            <a:r>
              <a:rPr lang="ar-EG" sz="4400" b="1" dirty="0"/>
              <a:t>: مرحلة التصريحات الدولية . </a:t>
            </a:r>
            <a:r>
              <a:rPr lang="ar-EG" sz="4400" b="1" dirty="0">
                <a:solidFill>
                  <a:srgbClr val="FF0000"/>
                </a:solidFill>
              </a:rPr>
              <a:t>ثانياً</a:t>
            </a:r>
            <a:r>
              <a:rPr lang="ar-EG" sz="4400" b="1" dirty="0"/>
              <a:t>: مرحلة إعداد الميثاق . </a:t>
            </a:r>
            <a:r>
              <a:rPr lang="ar-EG" sz="4400" b="1" dirty="0">
                <a:solidFill>
                  <a:srgbClr val="FF0000"/>
                </a:solidFill>
              </a:rPr>
              <a:t>ثالثاً</a:t>
            </a:r>
            <a:r>
              <a:rPr lang="ar-EG" sz="4400" b="1" dirty="0"/>
              <a:t> : مرحلة العمل بالميثاق . </a:t>
            </a:r>
            <a:endParaRPr lang="en-US" sz="4400" dirty="0"/>
          </a:p>
        </p:txBody>
      </p:sp>
    </p:spTree>
    <p:extLst>
      <p:ext uri="{BB962C8B-B14F-4D97-AF65-F5344CB8AC3E}">
        <p14:creationId xmlns:p14="http://schemas.microsoft.com/office/powerpoint/2010/main" val="3330745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6183BF-33BC-4206-9355-13FA7A126591}"/>
              </a:ext>
            </a:extLst>
          </p:cNvPr>
          <p:cNvSpPr txBox="1"/>
          <p:nvPr/>
        </p:nvSpPr>
        <p:spPr>
          <a:xfrm>
            <a:off x="512618" y="845127"/>
            <a:ext cx="10889673" cy="5386090"/>
          </a:xfrm>
          <a:prstGeom prst="rect">
            <a:avLst/>
          </a:prstGeom>
          <a:noFill/>
        </p:spPr>
        <p:txBody>
          <a:bodyPr wrap="square" rtlCol="0">
            <a:spAutoFit/>
          </a:bodyPr>
          <a:lstStyle/>
          <a:p>
            <a:pPr algn="r" rtl="1"/>
            <a:r>
              <a:rPr lang="ar-EG" sz="2800" b="1" dirty="0"/>
              <a:t> </a:t>
            </a:r>
            <a:endParaRPr lang="en-US" sz="2800" dirty="0"/>
          </a:p>
          <a:p>
            <a:pPr algn="r" rtl="1"/>
            <a:r>
              <a:rPr lang="ar-EG" sz="3200" b="1" dirty="0">
                <a:solidFill>
                  <a:srgbClr val="FF0000"/>
                </a:solidFill>
              </a:rPr>
              <a:t>المرحلة الأولي  : مرحلة التصريحات الدولية :</a:t>
            </a:r>
            <a:endParaRPr lang="en-US" sz="3200" b="1" dirty="0">
              <a:solidFill>
                <a:srgbClr val="FF0000"/>
              </a:solidFill>
            </a:endParaRPr>
          </a:p>
          <a:p>
            <a:pPr algn="r" rtl="1"/>
            <a:r>
              <a:rPr lang="ar-EG" sz="3200" b="1" dirty="0">
                <a:solidFill>
                  <a:srgbClr val="FF0000"/>
                </a:solidFill>
              </a:rPr>
              <a:t>1-تصريح الأطلسي :</a:t>
            </a:r>
            <a:endParaRPr lang="en-US" sz="3200" dirty="0">
              <a:solidFill>
                <a:srgbClr val="FF0000"/>
              </a:solidFill>
            </a:endParaRPr>
          </a:p>
          <a:p>
            <a:pPr algn="r" rtl="1"/>
            <a:r>
              <a:rPr lang="ar-EG" sz="2800" b="1" dirty="0"/>
              <a:t>منذ أن اندلعت لهب الحرب العالمية الثانية في سبتمبرسنة 1939م ، تطلعت شعوب الدول المشتركة في الحرب إلي بيان يكشف عن الأهداف التي يقاتلون في سبيلها و يتحملون عبء الحرب و تضحياتها من أجلها .  و استجابة لتلك الرغبات الشعبية أصدر"  فرنكلين ديلانو روزفلت "  رئيس الولايات المتحدة الأمريكية و " ونستون تشرشل " رئيس الوزراة البريطانية تصريح الأطلسي في 14/8/1941م معدداً الأهداف التى يرميان إليها من الحرب فأعلنا أنهما لا يسعيان إلي أى توسع إقليمي  و يحترمان حق الشعوب في إختيار نظم الحكم التى تروق لها . كما يحقق كفالة المساواه بين الدول جميعاً في التجارة العالمية و تحقيق تعاوناً كاملاً للتقدم الاقتصادى و الاجتماعى .  و أنهما يسعيان ، بعد القضاء علي النازية ، إلي إقرار سلام عالمي يعيش الناس آمنين في ظله . </a:t>
            </a:r>
            <a:endParaRPr lang="en-US" sz="2800" dirty="0"/>
          </a:p>
        </p:txBody>
      </p:sp>
    </p:spTree>
    <p:extLst>
      <p:ext uri="{BB962C8B-B14F-4D97-AF65-F5344CB8AC3E}">
        <p14:creationId xmlns:p14="http://schemas.microsoft.com/office/powerpoint/2010/main" val="757171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E88F30-0CF2-43C1-96B2-C384B257D1C4}"/>
              </a:ext>
            </a:extLst>
          </p:cNvPr>
          <p:cNvSpPr txBox="1"/>
          <p:nvPr/>
        </p:nvSpPr>
        <p:spPr>
          <a:xfrm>
            <a:off x="415636" y="1011382"/>
            <a:ext cx="10834255" cy="5016758"/>
          </a:xfrm>
          <a:prstGeom prst="rect">
            <a:avLst/>
          </a:prstGeom>
          <a:noFill/>
        </p:spPr>
        <p:txBody>
          <a:bodyPr wrap="square" rtlCol="0">
            <a:spAutoFit/>
          </a:bodyPr>
          <a:lstStyle/>
          <a:p>
            <a:pPr algn="r" rtl="1"/>
            <a:r>
              <a:rPr lang="ar-EG" sz="3200" b="1" dirty="0"/>
              <a:t> </a:t>
            </a:r>
            <a:endParaRPr lang="en-US" sz="3200" dirty="0"/>
          </a:p>
          <a:p>
            <a:pPr algn="r" rtl="1"/>
            <a:r>
              <a:rPr lang="ar-EG" sz="3200" b="1" dirty="0">
                <a:solidFill>
                  <a:srgbClr val="FF0000"/>
                </a:solidFill>
              </a:rPr>
              <a:t>2-تصريح الأمم المتحدة </a:t>
            </a:r>
            <a:endParaRPr lang="en-US" sz="3200" dirty="0">
              <a:solidFill>
                <a:srgbClr val="FF0000"/>
              </a:solidFill>
            </a:endParaRPr>
          </a:p>
          <a:p>
            <a:pPr algn="r" rtl="1"/>
            <a:r>
              <a:rPr lang="ar-EG" sz="3200" b="1" dirty="0"/>
              <a:t>و اذا كانت فكرة  النظام العالمى قد ظهرت في تصريح الأطلسي ، فإن أسم " الأمم المتحدة " قد ظهر لأول مرة في العالم في 1/1/1942م  . و أعلن ممثلو 26 دولة في واشنطن بالولايات المتحدة الأمريكية ، تصريحاً مشتركاً  أكدوا فيه إيمانهم بالمبادىء التى قررها تصريح الأطلسي و اعتقادهم بأن الفوز الكامل على دول المحور أساسي للمحافظة على الحرية و الأستقلال و حقوق الأنسان . ثم  تعهدو بأن يستخدموا مواردهم العسكرية و الإقتصادية ضد الأعداء ، و أن يتعاونا مع بعضهم بعضاً و لا تعقد دولة هدنه أو صلحاً منفرداً مع الاعداء . و سمح  الأنضمام إلي هذا التصريح لكل دولة تقدم مساعدة في الحرب ضد المانيا و حلفائها . </a:t>
            </a:r>
            <a:endParaRPr lang="en-US" sz="3200" dirty="0"/>
          </a:p>
        </p:txBody>
      </p:sp>
    </p:spTree>
    <p:extLst>
      <p:ext uri="{BB962C8B-B14F-4D97-AF65-F5344CB8AC3E}">
        <p14:creationId xmlns:p14="http://schemas.microsoft.com/office/powerpoint/2010/main" val="3325182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13DE41-16A7-43F9-BA25-5AA9D5E83932}"/>
              </a:ext>
            </a:extLst>
          </p:cNvPr>
          <p:cNvSpPr txBox="1"/>
          <p:nvPr/>
        </p:nvSpPr>
        <p:spPr>
          <a:xfrm>
            <a:off x="720436" y="1163782"/>
            <a:ext cx="10875819" cy="5016758"/>
          </a:xfrm>
          <a:prstGeom prst="rect">
            <a:avLst/>
          </a:prstGeom>
          <a:noFill/>
        </p:spPr>
        <p:txBody>
          <a:bodyPr wrap="square" rtlCol="0">
            <a:spAutoFit/>
          </a:bodyPr>
          <a:lstStyle/>
          <a:p>
            <a:pPr algn="r" rtl="1"/>
            <a:r>
              <a:rPr lang="ar-EG" sz="3200" b="1" dirty="0"/>
              <a:t> </a:t>
            </a:r>
            <a:endParaRPr lang="en-US" sz="3200" dirty="0"/>
          </a:p>
          <a:p>
            <a:pPr algn="r" rtl="1"/>
            <a:r>
              <a:rPr lang="ar-EG" sz="3200" b="1" dirty="0">
                <a:solidFill>
                  <a:srgbClr val="FF0000"/>
                </a:solidFill>
              </a:rPr>
              <a:t>3-تصريح موسكو</a:t>
            </a:r>
            <a:endParaRPr lang="en-US" sz="3200" dirty="0">
              <a:solidFill>
                <a:srgbClr val="FF0000"/>
              </a:solidFill>
            </a:endParaRPr>
          </a:p>
          <a:p>
            <a:pPr algn="r" rtl="1"/>
            <a:r>
              <a:rPr lang="ar-EG" sz="3200" b="1" dirty="0"/>
              <a:t>الهدف من تصريح موسكو هو وجود اسرار علي أنشاء هيئة دولية لحفظ السلام و تحقيق التعاون بين الشعوب و لذلك أجتمع في موسكو في 19/10/1943م ممثلوا من الولايات المتحدة و الاتحاد السوفيتي و الصين لمناقشة الأهداف التى يسعون اليها لتحقيقها بعد انتهاء الحرب العالمية الثانية . و في 30/10/1943م أزاعت  " تصريح الدول الأربعة عن الامن العالمى " المسمي " بتصريح موسكو " و فى هذا التصريح تبين أصرارهم علي التعاون على تحقيق السلام و نزع السلاح . و أنهم لم يستخدمو قواتهم العسكرية إلا  تنفيذاً لهذا التصريح ، و وضع تنظيم  مع الدول الأخري لتحقيق نظام نزع السلاح من الدول الأعداء . </a:t>
            </a:r>
            <a:endParaRPr lang="en-US" sz="3200" dirty="0"/>
          </a:p>
        </p:txBody>
      </p:sp>
    </p:spTree>
    <p:extLst>
      <p:ext uri="{BB962C8B-B14F-4D97-AF65-F5344CB8AC3E}">
        <p14:creationId xmlns:p14="http://schemas.microsoft.com/office/powerpoint/2010/main" val="2967141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6D6633-2540-41CF-A424-319780D5CD4C}"/>
              </a:ext>
            </a:extLst>
          </p:cNvPr>
          <p:cNvSpPr txBox="1"/>
          <p:nvPr/>
        </p:nvSpPr>
        <p:spPr>
          <a:xfrm>
            <a:off x="665019" y="2050474"/>
            <a:ext cx="10861962" cy="4031873"/>
          </a:xfrm>
          <a:prstGeom prst="rect">
            <a:avLst/>
          </a:prstGeom>
          <a:noFill/>
        </p:spPr>
        <p:txBody>
          <a:bodyPr wrap="square" rtlCol="0">
            <a:spAutoFit/>
          </a:bodyPr>
          <a:lstStyle/>
          <a:p>
            <a:pPr algn="r" rtl="1"/>
            <a:r>
              <a:rPr lang="ar-EG" sz="3200" b="1" dirty="0"/>
              <a:t> </a:t>
            </a:r>
            <a:endParaRPr lang="en-US" sz="3200" dirty="0"/>
          </a:p>
          <a:p>
            <a:pPr algn="r" rtl="1"/>
            <a:r>
              <a:rPr lang="ar-EG" sz="3200" b="1" dirty="0">
                <a:solidFill>
                  <a:srgbClr val="FF0000"/>
                </a:solidFill>
              </a:rPr>
              <a:t>4-تصريح طهران </a:t>
            </a:r>
            <a:endParaRPr lang="en-US" sz="3200" dirty="0">
              <a:solidFill>
                <a:srgbClr val="FF0000"/>
              </a:solidFill>
            </a:endParaRPr>
          </a:p>
          <a:p>
            <a:pPr algn="r" rtl="1"/>
            <a:r>
              <a:rPr lang="ar-EG" sz="3200" b="1" dirty="0"/>
              <a:t>اصدر في 1/12/1943م كلاً من  رئيس الولايات المتحدة و رئيس وزراء المملكة المتحدة و رئيس وزراء الاتحاد السوفييتي  تصريحاً أعلنوا فيه تقديرهم للمسئولية وضع سلام عالمي توافق عليه معظم الدول و الشعوب و أكدوا التزامهم بالتعاون الإيجابي مع جميع الشعوب الراغبة في السلام و القضاء على الحروب . و وضحوا أيضاً أهتمامهم بتكوين مع تلك الشعوب أسر عالمية للشعوب الديمقراطية . </a:t>
            </a:r>
            <a:endParaRPr lang="en-US" sz="3200" dirty="0"/>
          </a:p>
          <a:p>
            <a:pPr algn="r" rtl="1"/>
            <a:r>
              <a:rPr lang="ar-EG" sz="3200" b="1" dirty="0"/>
              <a:t> </a:t>
            </a:r>
            <a:endParaRPr lang="en-US" sz="3200" dirty="0"/>
          </a:p>
        </p:txBody>
      </p:sp>
    </p:spTree>
    <p:extLst>
      <p:ext uri="{BB962C8B-B14F-4D97-AF65-F5344CB8AC3E}">
        <p14:creationId xmlns:p14="http://schemas.microsoft.com/office/powerpoint/2010/main" val="33808853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640B13D-B49B-4A31-91FE-A220502B4161}"/>
              </a:ext>
            </a:extLst>
          </p:cNvPr>
          <p:cNvSpPr txBox="1"/>
          <p:nvPr/>
        </p:nvSpPr>
        <p:spPr>
          <a:xfrm>
            <a:off x="595745" y="942109"/>
            <a:ext cx="11180619" cy="4154984"/>
          </a:xfrm>
          <a:prstGeom prst="rect">
            <a:avLst/>
          </a:prstGeom>
          <a:noFill/>
        </p:spPr>
        <p:txBody>
          <a:bodyPr wrap="square" rtlCol="0">
            <a:spAutoFit/>
          </a:bodyPr>
          <a:lstStyle/>
          <a:p>
            <a:pPr algn="r" rtl="1"/>
            <a:r>
              <a:rPr lang="ar-EG" sz="2400" b="1" dirty="0">
                <a:solidFill>
                  <a:srgbClr val="FF0000"/>
                </a:solidFill>
              </a:rPr>
              <a:t> </a:t>
            </a:r>
            <a:endParaRPr lang="en-US" sz="2400" dirty="0">
              <a:solidFill>
                <a:srgbClr val="FF0000"/>
              </a:solidFill>
            </a:endParaRPr>
          </a:p>
          <a:p>
            <a:pPr algn="r" rtl="1"/>
            <a:r>
              <a:rPr lang="ar-EG" sz="2400" b="1" dirty="0">
                <a:solidFill>
                  <a:srgbClr val="FF0000"/>
                </a:solidFill>
              </a:rPr>
              <a:t>المرحلة الثانية : إعداد الميثاق </a:t>
            </a:r>
            <a:endParaRPr lang="en-US" sz="2400" dirty="0">
              <a:solidFill>
                <a:srgbClr val="FF0000"/>
              </a:solidFill>
            </a:endParaRPr>
          </a:p>
          <a:p>
            <a:pPr algn="r" rtl="1"/>
            <a:r>
              <a:rPr lang="ar-EG" sz="2400" b="1" dirty="0">
                <a:solidFill>
                  <a:srgbClr val="FF0000"/>
                </a:solidFill>
              </a:rPr>
              <a:t>1-مقترحات " دمبرتون أوكس " : </a:t>
            </a:r>
            <a:endParaRPr lang="en-US" sz="2400" dirty="0">
              <a:solidFill>
                <a:srgbClr val="FF0000"/>
              </a:solidFill>
            </a:endParaRPr>
          </a:p>
          <a:p>
            <a:pPr algn="r" rtl="1"/>
            <a:r>
              <a:rPr lang="ar-EG" sz="2400" b="1" dirty="0"/>
              <a:t>هنا تحولت الأعلانات عن مشروع تأسيس الهيئة الامم المتحدة من حيز التفكير و الافكار المقترحة إلي حيز التنفيذ العملي . و كان من أهم الأفكار المطروح و الدراسات هي مقترحات " دمبرتون أوكس " حيث أنه في أغسطس 1944م أجتمع في " دمبرتون أوكس – بواشنطن – ممثلوا من حكومات الصين و الاتحاد السوفييتي و المملكة المتحدة لإنشاء منظمة لها مبادئء و عالمية لتحقيق السلام العالمي . و كان الاتحاد السوفيتي لم يكن إلي ذلك الحين قد أعلن الحرب علي اليابان ، فقد تحاشي الاجتماع بالصين – و قد كانت مشتبكة فى حرب مع اليابان – اجتماعاً مباشراً ، و لهذا جرت اجتماعات هذا المؤتمر على مرحلتين . اولهما تمت بين الولايات المتحدة و المملكة المتحدة و الاتحاد السوفيتي . و قد استمرت من 21/8/1944م إلي 28/9/1944م . ثانيهما جرى الاجتماع بين الولايات المتحدة و المملكة المتحدة و الصين و استغرقت من 29/9/1944م إلي أكتوبر 1944م . </a:t>
            </a:r>
            <a:endParaRPr lang="en-US" sz="2400" dirty="0"/>
          </a:p>
        </p:txBody>
      </p:sp>
    </p:spTree>
    <p:extLst>
      <p:ext uri="{BB962C8B-B14F-4D97-AF65-F5344CB8AC3E}">
        <p14:creationId xmlns:p14="http://schemas.microsoft.com/office/powerpoint/2010/main" val="3533666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81F147-F3CB-4C54-ADD2-96B4D9111839}"/>
              </a:ext>
            </a:extLst>
          </p:cNvPr>
          <p:cNvSpPr txBox="1"/>
          <p:nvPr/>
        </p:nvSpPr>
        <p:spPr>
          <a:xfrm>
            <a:off x="706581" y="1080655"/>
            <a:ext cx="10792691" cy="3970318"/>
          </a:xfrm>
          <a:prstGeom prst="rect">
            <a:avLst/>
          </a:prstGeom>
          <a:noFill/>
        </p:spPr>
        <p:txBody>
          <a:bodyPr wrap="square" rtlCol="0">
            <a:spAutoFit/>
          </a:bodyPr>
          <a:lstStyle/>
          <a:p>
            <a:pPr algn="r" rtl="1"/>
            <a:r>
              <a:rPr lang="ar-EG" sz="3600" b="1" dirty="0"/>
              <a:t> </a:t>
            </a:r>
            <a:endParaRPr lang="en-US" sz="3600" dirty="0"/>
          </a:p>
          <a:p>
            <a:pPr algn="r" rtl="1"/>
            <a:r>
              <a:rPr lang="ar-EG" sz="3600" b="1" dirty="0"/>
              <a:t>و نتج عن تلك الاجتماعات ما عرف بأسم مقترحات " </a:t>
            </a:r>
            <a:r>
              <a:rPr lang="ar-EG" sz="3600" b="1" dirty="0">
                <a:solidFill>
                  <a:srgbClr val="FF0000"/>
                </a:solidFill>
              </a:rPr>
              <a:t>دمبرتون  أوكس </a:t>
            </a:r>
            <a:r>
              <a:rPr lang="ar-EG" sz="3600" b="1" dirty="0"/>
              <a:t>" و هي عبارة عن أفكار و مقترحات يجب أن تقوم عليها الهيئة المقترح تأسيسها . و هذه المقترحات لم تكن موضوعة في قالب دستور أو ميثاق يقدم للموافقة عليه بل كانت عرضاً عاماً لأسس و مباديء اتفقت عليها الدول الاربعة على عرضها على حكوماتها باعتبارها التوصيات التى أسفرت عنها مناقشتها فى </a:t>
            </a:r>
            <a:r>
              <a:rPr lang="ar-EG" sz="3600" b="1" dirty="0">
                <a:solidFill>
                  <a:srgbClr val="FF0000"/>
                </a:solidFill>
              </a:rPr>
              <a:t>مؤتمر " دمبرتون أوكس " </a:t>
            </a:r>
            <a:endParaRPr lang="en-US" sz="3600" dirty="0">
              <a:solidFill>
                <a:srgbClr val="FF0000"/>
              </a:solidFill>
            </a:endParaRPr>
          </a:p>
        </p:txBody>
      </p:sp>
    </p:spTree>
    <p:extLst>
      <p:ext uri="{BB962C8B-B14F-4D97-AF65-F5344CB8AC3E}">
        <p14:creationId xmlns:p14="http://schemas.microsoft.com/office/powerpoint/2010/main" val="2189086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C5D6A4-9E3A-44EC-BD69-90FE52D61D39}"/>
              </a:ext>
            </a:extLst>
          </p:cNvPr>
          <p:cNvSpPr txBox="1"/>
          <p:nvPr/>
        </p:nvSpPr>
        <p:spPr>
          <a:xfrm>
            <a:off x="581891" y="969818"/>
            <a:ext cx="11222182" cy="5016758"/>
          </a:xfrm>
          <a:prstGeom prst="rect">
            <a:avLst/>
          </a:prstGeom>
          <a:noFill/>
        </p:spPr>
        <p:txBody>
          <a:bodyPr wrap="square" rtlCol="0">
            <a:spAutoFit/>
          </a:bodyPr>
          <a:lstStyle/>
          <a:p>
            <a:pPr algn="r" rtl="1"/>
            <a:r>
              <a:rPr lang="en-US" sz="4000" b="1" dirty="0" err="1"/>
              <a:t>تم</a:t>
            </a:r>
            <a:r>
              <a:rPr lang="en-US" sz="4000" b="1" dirty="0"/>
              <a:t> </a:t>
            </a:r>
            <a:r>
              <a:rPr lang="en-US" sz="4000" b="1" dirty="0" err="1"/>
              <a:t>تاليف</a:t>
            </a:r>
            <a:r>
              <a:rPr lang="en-US" sz="4000" b="1" dirty="0"/>
              <a:t> </a:t>
            </a:r>
            <a:r>
              <a:rPr lang="en-US" sz="4000" b="1" dirty="0" err="1"/>
              <a:t>الوزارة</a:t>
            </a:r>
            <a:r>
              <a:rPr lang="en-US" sz="4000" b="1" dirty="0"/>
              <a:t> </a:t>
            </a:r>
            <a:r>
              <a:rPr lang="en-US" sz="4000" b="1" dirty="0" err="1"/>
              <a:t>الثانية</a:t>
            </a:r>
            <a:r>
              <a:rPr lang="en-US" sz="4000" b="1" dirty="0"/>
              <a:t> </a:t>
            </a:r>
            <a:r>
              <a:rPr lang="en-US" sz="4000" b="1" dirty="0" err="1"/>
              <a:t>لمحمد</a:t>
            </a:r>
            <a:r>
              <a:rPr lang="en-US" sz="4000" b="1" dirty="0"/>
              <a:t> </a:t>
            </a:r>
            <a:r>
              <a:rPr lang="en-US" sz="4000" b="1" dirty="0" err="1"/>
              <a:t>محمود</a:t>
            </a:r>
            <a:r>
              <a:rPr lang="en-US" sz="4000" b="1" dirty="0"/>
              <a:t> </a:t>
            </a:r>
            <a:r>
              <a:rPr lang="en-US" sz="4000" b="1" dirty="0" err="1"/>
              <a:t>في</a:t>
            </a:r>
            <a:r>
              <a:rPr lang="en-US" sz="4000" b="1" dirty="0"/>
              <a:t> 30/12/1937م  ، </a:t>
            </a:r>
            <a:r>
              <a:rPr lang="en-US" sz="4000" b="1" dirty="0" err="1"/>
              <a:t>وكان</a:t>
            </a:r>
            <a:r>
              <a:rPr lang="en-US" sz="4000" b="1" dirty="0"/>
              <a:t> </a:t>
            </a:r>
            <a:r>
              <a:rPr lang="en-US" sz="4000" b="1" dirty="0" err="1"/>
              <a:t>محمد</a:t>
            </a:r>
            <a:r>
              <a:rPr lang="en-US" sz="4000" b="1" dirty="0"/>
              <a:t> </a:t>
            </a:r>
            <a:r>
              <a:rPr lang="en-US" sz="4000" b="1" dirty="0" err="1"/>
              <a:t>محمود</a:t>
            </a:r>
            <a:r>
              <a:rPr lang="en-US" sz="4000" b="1" dirty="0"/>
              <a:t> </a:t>
            </a:r>
            <a:r>
              <a:rPr lang="en-US" sz="4000" b="1" dirty="0" err="1"/>
              <a:t>زعيما</a:t>
            </a:r>
            <a:r>
              <a:rPr lang="en-US" sz="4000" b="1" dirty="0"/>
              <a:t> </a:t>
            </a:r>
            <a:r>
              <a:rPr lang="en-US" sz="4000" b="1" dirty="0" err="1"/>
              <a:t>للمعارضة</a:t>
            </a:r>
            <a:r>
              <a:rPr lang="en-US" sz="4000" b="1" dirty="0"/>
              <a:t> </a:t>
            </a:r>
            <a:r>
              <a:rPr lang="en-US" sz="4000" b="1" dirty="0" err="1"/>
              <a:t>في</a:t>
            </a:r>
            <a:r>
              <a:rPr lang="en-US" sz="4000" b="1" dirty="0"/>
              <a:t> </a:t>
            </a:r>
            <a:r>
              <a:rPr lang="en-US" sz="4000" b="1" dirty="0" err="1"/>
              <a:t>مجلس</a:t>
            </a:r>
            <a:r>
              <a:rPr lang="en-US" sz="4000" b="1" dirty="0"/>
              <a:t> </a:t>
            </a:r>
            <a:r>
              <a:rPr lang="en-US" sz="4000" b="1" dirty="0" err="1"/>
              <a:t>النواب</a:t>
            </a:r>
            <a:r>
              <a:rPr lang="en-US" sz="4000" b="1" dirty="0"/>
              <a:t> </a:t>
            </a:r>
            <a:r>
              <a:rPr lang="en-US" sz="4000" b="1" dirty="0" err="1"/>
              <a:t>ورئيسا</a:t>
            </a:r>
            <a:r>
              <a:rPr lang="en-US" sz="4000" b="1" dirty="0"/>
              <a:t> </a:t>
            </a:r>
            <a:r>
              <a:rPr lang="en-US" sz="4000" b="1" dirty="0" err="1"/>
              <a:t>لحزب</a:t>
            </a:r>
            <a:r>
              <a:rPr lang="en-US" sz="4000" b="1" dirty="0"/>
              <a:t> </a:t>
            </a:r>
            <a:r>
              <a:rPr lang="en-US" sz="4000" b="1" dirty="0" err="1"/>
              <a:t>الأحرار</a:t>
            </a:r>
            <a:r>
              <a:rPr lang="en-US" sz="4000" b="1" dirty="0"/>
              <a:t> </a:t>
            </a:r>
            <a:r>
              <a:rPr lang="en-US" sz="4000" b="1" dirty="0" err="1"/>
              <a:t>الدستوريين</a:t>
            </a:r>
            <a:r>
              <a:rPr lang="en-US" sz="4000" b="1" dirty="0"/>
              <a:t> </a:t>
            </a:r>
            <a:r>
              <a:rPr lang="en-US" sz="4000" b="1" dirty="0" err="1"/>
              <a:t>الذي</a:t>
            </a:r>
            <a:r>
              <a:rPr lang="en-US" sz="4000" b="1" dirty="0"/>
              <a:t> </a:t>
            </a:r>
            <a:r>
              <a:rPr lang="en-US" sz="4000" b="1" dirty="0" err="1"/>
              <a:t>عطل</a:t>
            </a:r>
            <a:r>
              <a:rPr lang="en-US" sz="4000" b="1" dirty="0"/>
              <a:t> </a:t>
            </a:r>
            <a:r>
              <a:rPr lang="en-US" sz="4000" b="1" dirty="0" err="1"/>
              <a:t>الدستور</a:t>
            </a:r>
            <a:r>
              <a:rPr lang="en-US" sz="4000" b="1" dirty="0"/>
              <a:t> </a:t>
            </a:r>
            <a:r>
              <a:rPr lang="en-US" sz="4000" b="1" dirty="0" err="1"/>
              <a:t>والحياة</a:t>
            </a:r>
            <a:r>
              <a:rPr lang="en-US" sz="4000" b="1" dirty="0"/>
              <a:t> </a:t>
            </a:r>
            <a:r>
              <a:rPr lang="en-US" sz="4000" b="1" dirty="0" err="1"/>
              <a:t>البرلمانية</a:t>
            </a:r>
            <a:r>
              <a:rPr lang="en-US" sz="4000" b="1" dirty="0"/>
              <a:t> </a:t>
            </a:r>
            <a:r>
              <a:rPr lang="en-US" sz="4000" b="1" dirty="0" err="1"/>
              <a:t>في</a:t>
            </a:r>
            <a:r>
              <a:rPr lang="en-US" sz="4000" b="1" dirty="0"/>
              <a:t> </a:t>
            </a:r>
            <a:r>
              <a:rPr lang="en-US" sz="4000" b="1" dirty="0" err="1"/>
              <a:t>عام</a:t>
            </a:r>
            <a:r>
              <a:rPr lang="en-US" sz="4000" b="1" dirty="0"/>
              <a:t> ، 1928 </a:t>
            </a:r>
            <a:r>
              <a:rPr lang="en-US" sz="4000" b="1" dirty="0" err="1"/>
              <a:t>واشترك</a:t>
            </a:r>
            <a:r>
              <a:rPr lang="en-US" sz="4000" b="1" dirty="0"/>
              <a:t> </a:t>
            </a:r>
            <a:r>
              <a:rPr lang="en-US" sz="4000" b="1" dirty="0" err="1"/>
              <a:t>بالراي</a:t>
            </a:r>
            <a:r>
              <a:rPr lang="en-US" sz="4000" b="1" dirty="0"/>
              <a:t> و </a:t>
            </a:r>
            <a:r>
              <a:rPr lang="en-US" sz="4000" b="1" dirty="0" err="1"/>
              <a:t>المشورة</a:t>
            </a:r>
            <a:r>
              <a:rPr lang="en-US" sz="4000" b="1" dirty="0"/>
              <a:t> </a:t>
            </a:r>
            <a:r>
              <a:rPr lang="en-US" sz="4000" b="1" dirty="0" err="1"/>
              <a:t>مع</a:t>
            </a:r>
            <a:r>
              <a:rPr lang="en-US" sz="4000" b="1" dirty="0"/>
              <a:t> </a:t>
            </a:r>
            <a:r>
              <a:rPr lang="en-US" sz="4000" b="1" dirty="0" err="1"/>
              <a:t>الحزب</a:t>
            </a:r>
            <a:r>
              <a:rPr lang="en-US" sz="4000" b="1" dirty="0"/>
              <a:t> </a:t>
            </a:r>
            <a:r>
              <a:rPr lang="en-US" sz="4000" b="1" dirty="0" err="1"/>
              <a:t>الوطني</a:t>
            </a:r>
            <a:r>
              <a:rPr lang="en-US" sz="4000" b="1" dirty="0"/>
              <a:t> </a:t>
            </a:r>
            <a:r>
              <a:rPr lang="en-US" sz="4000" b="1" dirty="0" err="1"/>
              <a:t>وكان</a:t>
            </a:r>
            <a:r>
              <a:rPr lang="en-US" sz="4000" b="1" dirty="0"/>
              <a:t> </a:t>
            </a:r>
            <a:r>
              <a:rPr lang="en-US" sz="4000" b="1" dirty="0" err="1"/>
              <a:t>يرأسه</a:t>
            </a:r>
            <a:r>
              <a:rPr lang="en-US" sz="4000" b="1" dirty="0"/>
              <a:t> </a:t>
            </a:r>
            <a:r>
              <a:rPr lang="en-US" sz="4000" b="1" dirty="0" err="1"/>
              <a:t>محمد</a:t>
            </a:r>
            <a:r>
              <a:rPr lang="en-US" sz="4000" b="1" dirty="0"/>
              <a:t> </a:t>
            </a:r>
            <a:r>
              <a:rPr lang="en-US" sz="4000" b="1" dirty="0" err="1"/>
              <a:t>حافظ</a:t>
            </a:r>
            <a:r>
              <a:rPr lang="en-US" sz="4000" b="1" dirty="0"/>
              <a:t> </a:t>
            </a:r>
            <a:r>
              <a:rPr lang="en-US" sz="4000" b="1" dirty="0" err="1"/>
              <a:t>رمضان</a:t>
            </a:r>
            <a:r>
              <a:rPr lang="en-US" sz="4000" b="1" dirty="0"/>
              <a:t> </a:t>
            </a:r>
            <a:r>
              <a:rPr lang="en-US" sz="4000" b="1" dirty="0" err="1"/>
              <a:t>وو</a:t>
            </a:r>
            <a:r>
              <a:rPr lang="en-US" sz="4000" b="1" dirty="0"/>
              <a:t> </a:t>
            </a:r>
            <a:r>
              <a:rPr lang="en-US" sz="4000" b="1" dirty="0" err="1"/>
              <a:t>اول</a:t>
            </a:r>
            <a:r>
              <a:rPr lang="en-US" sz="4000" b="1" dirty="0"/>
              <a:t> </a:t>
            </a:r>
            <a:r>
              <a:rPr lang="en-US" sz="4000" b="1" dirty="0" err="1"/>
              <a:t>عمل</a:t>
            </a:r>
            <a:r>
              <a:rPr lang="en-US" sz="4000" b="1" dirty="0"/>
              <a:t> </a:t>
            </a:r>
            <a:r>
              <a:rPr lang="en-US" sz="4000" b="1" dirty="0" err="1"/>
              <a:t>لمحمد</a:t>
            </a:r>
            <a:r>
              <a:rPr lang="en-US" sz="4000" b="1" dirty="0"/>
              <a:t> </a:t>
            </a:r>
            <a:r>
              <a:rPr lang="en-US" sz="4000" b="1" dirty="0" err="1"/>
              <a:t>محمود</a:t>
            </a:r>
            <a:r>
              <a:rPr lang="en-US" sz="4000" b="1" dirty="0"/>
              <a:t> </a:t>
            </a:r>
            <a:r>
              <a:rPr lang="en-US" sz="4000" b="1" dirty="0" err="1"/>
              <a:t>فى</a:t>
            </a:r>
            <a:r>
              <a:rPr lang="en-US" sz="4000" b="1" dirty="0"/>
              <a:t> </a:t>
            </a:r>
            <a:r>
              <a:rPr lang="en-US" sz="4000" b="1" dirty="0" err="1"/>
              <a:t>الوزارة</a:t>
            </a:r>
            <a:r>
              <a:rPr lang="en-US" sz="4000" b="1" dirty="0"/>
              <a:t> </a:t>
            </a:r>
            <a:r>
              <a:rPr lang="en-US" sz="4000" b="1" dirty="0" err="1"/>
              <a:t>هو</a:t>
            </a:r>
            <a:r>
              <a:rPr lang="en-US" sz="4000" b="1" dirty="0"/>
              <a:t> </a:t>
            </a:r>
            <a:r>
              <a:rPr lang="en-US" sz="4000" b="1" dirty="0" err="1"/>
              <a:t>تأجيل</a:t>
            </a:r>
            <a:r>
              <a:rPr lang="en-US" sz="4000" b="1" dirty="0"/>
              <a:t> </a:t>
            </a:r>
            <a:r>
              <a:rPr lang="en-US" sz="4000" b="1" dirty="0" err="1"/>
              <a:t>البرلمان</a:t>
            </a:r>
            <a:r>
              <a:rPr lang="en-US" sz="4000" b="1" dirty="0"/>
              <a:t> </a:t>
            </a:r>
            <a:r>
              <a:rPr lang="en-US" sz="4000" b="1" dirty="0" err="1"/>
              <a:t>لمدة</a:t>
            </a:r>
            <a:r>
              <a:rPr lang="en-US" sz="4000" b="1" dirty="0"/>
              <a:t> </a:t>
            </a:r>
            <a:r>
              <a:rPr lang="en-US" sz="4000" b="1" dirty="0" err="1"/>
              <a:t>شهر</a:t>
            </a:r>
            <a:r>
              <a:rPr lang="en-US" sz="4000" b="1" dirty="0"/>
              <a:t> </a:t>
            </a:r>
            <a:r>
              <a:rPr lang="en-US" sz="4000" b="1" dirty="0" err="1"/>
              <a:t>لترتيب</a:t>
            </a:r>
            <a:r>
              <a:rPr lang="en-US" sz="4000" b="1" dirty="0"/>
              <a:t> </a:t>
            </a:r>
            <a:r>
              <a:rPr lang="en-US" sz="4000" b="1" dirty="0" err="1"/>
              <a:t>بعض</a:t>
            </a:r>
            <a:r>
              <a:rPr lang="en-US" sz="4000" b="1" dirty="0"/>
              <a:t> </a:t>
            </a:r>
            <a:r>
              <a:rPr lang="en-US" sz="4000" b="1" dirty="0" err="1"/>
              <a:t>الامور</a:t>
            </a:r>
            <a:r>
              <a:rPr lang="en-US" sz="4000" b="1" dirty="0"/>
              <a:t> </a:t>
            </a:r>
            <a:r>
              <a:rPr lang="en-US" sz="4000" b="1" dirty="0" err="1"/>
              <a:t>السياسية</a:t>
            </a:r>
            <a:r>
              <a:rPr lang="en-US" sz="4000" b="1" dirty="0"/>
              <a:t>.</a:t>
            </a:r>
            <a:r>
              <a:rPr lang="ar-SA" sz="4000" b="1" dirty="0"/>
              <a:t>و قد اعترض بعض النواب علي هذا القرار و لكن البوليس تدخل لاخراج النواب من المجلس و تنفيذ ما أمر به رئيس الوزراء . </a:t>
            </a:r>
            <a:endParaRPr lang="en-US" sz="4000" dirty="0"/>
          </a:p>
        </p:txBody>
      </p:sp>
    </p:spTree>
    <p:extLst>
      <p:ext uri="{BB962C8B-B14F-4D97-AF65-F5344CB8AC3E}">
        <p14:creationId xmlns:p14="http://schemas.microsoft.com/office/powerpoint/2010/main" val="2758613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B90C7D5-A958-43AB-B211-2631BD4B6127}"/>
              </a:ext>
            </a:extLst>
          </p:cNvPr>
          <p:cNvSpPr txBox="1"/>
          <p:nvPr/>
        </p:nvSpPr>
        <p:spPr>
          <a:xfrm>
            <a:off x="166255" y="1399309"/>
            <a:ext cx="11513127" cy="4832092"/>
          </a:xfrm>
          <a:prstGeom prst="rect">
            <a:avLst/>
          </a:prstGeom>
          <a:noFill/>
        </p:spPr>
        <p:txBody>
          <a:bodyPr wrap="square" rtlCol="0">
            <a:spAutoFit/>
          </a:bodyPr>
          <a:lstStyle/>
          <a:p>
            <a:pPr algn="r" rtl="1"/>
            <a:r>
              <a:rPr lang="ar-EG" sz="2800" b="1" dirty="0"/>
              <a:t> </a:t>
            </a:r>
            <a:endParaRPr lang="en-US" sz="2800" dirty="0"/>
          </a:p>
          <a:p>
            <a:pPr algn="r" rtl="1"/>
            <a:r>
              <a:rPr lang="ar-EG" sz="2800" b="1" dirty="0">
                <a:solidFill>
                  <a:srgbClr val="FF0000"/>
                </a:solidFill>
              </a:rPr>
              <a:t>2-مؤتمر يالتا :</a:t>
            </a:r>
            <a:endParaRPr lang="en-US" sz="2800" dirty="0">
              <a:solidFill>
                <a:srgbClr val="FF0000"/>
              </a:solidFill>
            </a:endParaRPr>
          </a:p>
          <a:p>
            <a:pPr algn="r" rtl="1"/>
            <a:r>
              <a:rPr lang="ar-EG" sz="2800" b="1" dirty="0"/>
              <a:t>تم عقد هذا المؤتمر في يالتا بالأتحاد السوفيتي و كانت الفترة من 3-11/2/1945م و حضر الاجتماع كلاً من رئيس الولايات المتحدة ، و رئيس المملكة المتحدة و رئيس وزراء الاتحاد السوفيتي . و كانت أهم قرارات المؤتمر هي : </a:t>
            </a:r>
            <a:endParaRPr lang="en-US" sz="2800" dirty="0"/>
          </a:p>
          <a:p>
            <a:pPr algn="r" rtl="1"/>
            <a:r>
              <a:rPr lang="ar-EG" sz="2800" b="1" dirty="0">
                <a:solidFill>
                  <a:srgbClr val="FF0000"/>
                </a:solidFill>
              </a:rPr>
              <a:t>ا-</a:t>
            </a:r>
            <a:r>
              <a:rPr lang="ar-EG" sz="2800" b="1" dirty="0"/>
              <a:t>أنشاء هيئة دولية عامة للمحافظة على السلام و الامن . و تمنع الهيئة الاعتداءات و ازالة أى اسباب سواء كانت سياسية او اقتصادية أو اجتماعية قد تؤدى إلي الحرب </a:t>
            </a:r>
            <a:endParaRPr lang="en-US" sz="2800" dirty="0"/>
          </a:p>
          <a:p>
            <a:pPr algn="r" rtl="1"/>
            <a:r>
              <a:rPr lang="ar-EG" sz="2800" b="1" dirty="0"/>
              <a:t> </a:t>
            </a:r>
            <a:endParaRPr lang="en-US" sz="2800" dirty="0"/>
          </a:p>
          <a:p>
            <a:pPr algn="r" rtl="1"/>
            <a:r>
              <a:rPr lang="ar-EG" sz="2800" b="1" dirty="0">
                <a:solidFill>
                  <a:srgbClr val="FF0000"/>
                </a:solidFill>
              </a:rPr>
              <a:t>ب-</a:t>
            </a:r>
            <a:r>
              <a:rPr lang="ar-EG" sz="2800" b="1" dirty="0"/>
              <a:t>قرر المؤتمرون بدعوة عقد مؤتمر في سان فرنسيسكو في 25/4/1945م لوضع ميثاق هيئة الامم  و قد دعت كل من الصين و فرنسا إلي الاشتراك مع الدول الثلاثة المجتمعة في يالتا </a:t>
            </a:r>
            <a:endParaRPr lang="en-US" sz="2800" dirty="0"/>
          </a:p>
          <a:p>
            <a:pPr algn="r" rtl="1"/>
            <a:r>
              <a:rPr lang="ar-EG" sz="2800" b="1" dirty="0"/>
              <a:t> </a:t>
            </a:r>
            <a:endParaRPr lang="en-US" sz="2800" dirty="0"/>
          </a:p>
        </p:txBody>
      </p:sp>
    </p:spTree>
    <p:extLst>
      <p:ext uri="{BB962C8B-B14F-4D97-AF65-F5344CB8AC3E}">
        <p14:creationId xmlns:p14="http://schemas.microsoft.com/office/powerpoint/2010/main" val="12345294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093FE-0E19-41E1-AA4A-514F666A95EF}"/>
              </a:ext>
            </a:extLst>
          </p:cNvPr>
          <p:cNvSpPr txBox="1"/>
          <p:nvPr/>
        </p:nvSpPr>
        <p:spPr>
          <a:xfrm>
            <a:off x="581891" y="1801091"/>
            <a:ext cx="11333017" cy="4524315"/>
          </a:xfrm>
          <a:prstGeom prst="rect">
            <a:avLst/>
          </a:prstGeom>
          <a:noFill/>
        </p:spPr>
        <p:txBody>
          <a:bodyPr wrap="square" rtlCol="0">
            <a:spAutoFit/>
          </a:bodyPr>
          <a:lstStyle/>
          <a:p>
            <a:pPr algn="r" rtl="1"/>
            <a:r>
              <a:rPr lang="ar-EG" sz="3200" b="1" dirty="0"/>
              <a:t> </a:t>
            </a:r>
            <a:endParaRPr lang="en-US" sz="3200" dirty="0"/>
          </a:p>
          <a:p>
            <a:pPr algn="r" rtl="1"/>
            <a:r>
              <a:rPr lang="ar-EG" sz="3200" b="1" dirty="0"/>
              <a:t>و يرجع أهمية مؤتمر يالتا إلي اتفاق  الدول الخمسة الدائمون في مجلس الامن ( الولايات المتحدة الأمريكية – المملكة المتحدة – الاتحاد السوفيتي فرنسا – الصين   ) على نظام التصويت في مجلس الامن و نظام الوصايا . </a:t>
            </a:r>
            <a:endParaRPr lang="en-US" sz="3200" dirty="0"/>
          </a:p>
          <a:p>
            <a:pPr algn="r" rtl="1"/>
            <a:r>
              <a:rPr lang="ar-EG" sz="3200" b="1" dirty="0"/>
              <a:t> </a:t>
            </a:r>
            <a:endParaRPr lang="en-US" sz="3200" dirty="0"/>
          </a:p>
          <a:p>
            <a:pPr algn="r" rtl="1"/>
            <a:r>
              <a:rPr lang="ar-EG" sz="3200" b="1" dirty="0">
                <a:solidFill>
                  <a:srgbClr val="FF0000"/>
                </a:solidFill>
              </a:rPr>
              <a:t>ج-</a:t>
            </a:r>
            <a:r>
              <a:rPr lang="ar-EG" sz="3200" b="1" dirty="0"/>
              <a:t>من أهم ما قرره مؤتمر يالتا الدعوة إلي عقد اجتماع من متشرعي الأمم المتحدة لوضع نظام لمحكمة عدل دولية علي نمط نظام محكمة العدل الدولي الدائمة . و بناء علي ذلك اجتمع في واشنطن عام 1945م ممثلو 44 دولة بحثوا أسس تلك المحكمة المنظمة لاختصاصتها و انتهوا إلي اقتراح مشروع نظام أساسي لها . </a:t>
            </a:r>
            <a:endParaRPr lang="en-US" sz="3200" dirty="0"/>
          </a:p>
        </p:txBody>
      </p:sp>
    </p:spTree>
    <p:extLst>
      <p:ext uri="{BB962C8B-B14F-4D97-AF65-F5344CB8AC3E}">
        <p14:creationId xmlns:p14="http://schemas.microsoft.com/office/powerpoint/2010/main" val="30720613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EDDED1-E83F-4E07-87D5-8E970ED523FF}"/>
              </a:ext>
            </a:extLst>
          </p:cNvPr>
          <p:cNvSpPr txBox="1"/>
          <p:nvPr/>
        </p:nvSpPr>
        <p:spPr>
          <a:xfrm>
            <a:off x="817417" y="886691"/>
            <a:ext cx="10626437" cy="5632311"/>
          </a:xfrm>
          <a:prstGeom prst="rect">
            <a:avLst/>
          </a:prstGeom>
          <a:noFill/>
        </p:spPr>
        <p:txBody>
          <a:bodyPr wrap="square" rtlCol="0">
            <a:spAutoFit/>
          </a:bodyPr>
          <a:lstStyle/>
          <a:p>
            <a:pPr algn="r" rtl="1"/>
            <a:r>
              <a:rPr lang="ar-EG" sz="3600" b="1" dirty="0"/>
              <a:t> </a:t>
            </a:r>
            <a:endParaRPr lang="en-US" sz="3600" dirty="0"/>
          </a:p>
          <a:p>
            <a:pPr algn="r" rtl="1"/>
            <a:r>
              <a:rPr lang="ar-EG" sz="3600" b="1" dirty="0">
                <a:solidFill>
                  <a:srgbClr val="FF0000"/>
                </a:solidFill>
              </a:rPr>
              <a:t>3-مؤتمر سان فرنسيسكو : </a:t>
            </a:r>
            <a:endParaRPr lang="en-US" sz="3600" dirty="0">
              <a:solidFill>
                <a:srgbClr val="FF0000"/>
              </a:solidFill>
            </a:endParaRPr>
          </a:p>
          <a:p>
            <a:pPr algn="r" rtl="1"/>
            <a:r>
              <a:rPr lang="ar-EG" sz="3600" b="1" dirty="0"/>
              <a:t>و بناً علي ما وافق عليه في اجتماع ياليا ، دعت الولايات المتحدة ، بأسمها و بالنيابة عن المملكة المتحدة و الاتحاد السوفيتي و الصين إلي مؤتمر يتولى وضع ميثاق للإمم المتحدة علي أساس مقترحات </a:t>
            </a:r>
            <a:r>
              <a:rPr lang="ar-EG" sz="3600" b="1" dirty="0">
                <a:solidFill>
                  <a:srgbClr val="FF0000"/>
                </a:solidFill>
              </a:rPr>
              <a:t>"</a:t>
            </a:r>
            <a:r>
              <a:rPr lang="ar-EG" sz="3600" b="1" dirty="0"/>
              <a:t> </a:t>
            </a:r>
            <a:r>
              <a:rPr lang="ar-EG" sz="3600" b="1" dirty="0">
                <a:solidFill>
                  <a:srgbClr val="FF0000"/>
                </a:solidFill>
              </a:rPr>
              <a:t>دمبرتون أوكس " </a:t>
            </a:r>
            <a:r>
              <a:rPr lang="ar-EG" sz="3600" b="1" dirty="0"/>
              <a:t>. و قد وجهت الدعوة إلي جميع الدول التي أعلنت الحرب علي المانيا  أو اليابان في تاريخ أقصاه 1/3/1945م ، و تكون قد وقعت تصريح الأمم المتحدة . و قد بلغ عددها </a:t>
            </a:r>
            <a:r>
              <a:rPr lang="ar-EG" sz="3600" b="1" dirty="0">
                <a:solidFill>
                  <a:srgbClr val="FF0000"/>
                </a:solidFill>
              </a:rPr>
              <a:t>46 دولة منها الدول  العربية الأتية :</a:t>
            </a:r>
            <a:endParaRPr lang="en-US" sz="3600" dirty="0">
              <a:solidFill>
                <a:srgbClr val="FF0000"/>
              </a:solidFill>
            </a:endParaRPr>
          </a:p>
          <a:p>
            <a:pPr algn="r" rtl="1"/>
            <a:r>
              <a:rPr lang="ar-EG" sz="3600" b="1" dirty="0"/>
              <a:t> </a:t>
            </a:r>
            <a:endParaRPr lang="en-US" sz="3600" dirty="0"/>
          </a:p>
        </p:txBody>
      </p:sp>
    </p:spTree>
    <p:extLst>
      <p:ext uri="{BB962C8B-B14F-4D97-AF65-F5344CB8AC3E}">
        <p14:creationId xmlns:p14="http://schemas.microsoft.com/office/powerpoint/2010/main" val="1910014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2DC718-0E11-4EBD-B1AC-3BEEB741E4EB}"/>
              </a:ext>
            </a:extLst>
          </p:cNvPr>
          <p:cNvSpPr txBox="1"/>
          <p:nvPr/>
        </p:nvSpPr>
        <p:spPr>
          <a:xfrm>
            <a:off x="727364" y="1759527"/>
            <a:ext cx="10737272" cy="4401205"/>
          </a:xfrm>
          <a:prstGeom prst="rect">
            <a:avLst/>
          </a:prstGeom>
          <a:noFill/>
        </p:spPr>
        <p:txBody>
          <a:bodyPr wrap="square" rtlCol="0">
            <a:spAutoFit/>
          </a:bodyPr>
          <a:lstStyle/>
          <a:p>
            <a:pPr algn="r" rtl="1"/>
            <a:r>
              <a:rPr lang="ar-EG" sz="2800" b="1" dirty="0"/>
              <a:t> </a:t>
            </a:r>
            <a:endParaRPr lang="en-US" sz="2800" dirty="0"/>
          </a:p>
          <a:p>
            <a:pPr algn="r" rtl="1"/>
            <a:r>
              <a:rPr lang="ar-EG" sz="2800" b="1" dirty="0"/>
              <a:t>مصر و لبنان و سوريا و العراق و المملكة السعودية ، و كلها ، بأستثناء العراق التى أعلنت الحرب علي المحور في في 16/1/1943م ، إنما اعلنت الحرب بعد مؤتمر يالتا لكي يتيح لها الاشتراك في مؤتمر " سان فرنسيسكو " ، فقامت مصر بذلك في 27/2/1945م  علي حين أن سوريا و لبنان و المملكة السعودية لم تعلنها إلا في 1/3/1945م . و الدول الأخرى هي استراليا ، بلجيكا ، بولفيا ، البرازيل ، كندا، شيلي، الصين ، كولومبيا ، كوستاريكا ، كوبا ، تشيكوسلوفاكيا ، الدمينيكان  ريببليك ، إكوادور ، السلفادور ، الحبشة ، فرنسا ، اليونان ، جواتيمالا ، هاييتي ، هوندوراس ، الهند ، ايران ، ليبريا ، لوكسمبرج ، المكطسيك ، هولندا ، نيوزلندا ، نيكارجوا ، النرويج ، بناما ، براجواي ، بيرو ، الفلبين ،تركيا ، جنوب افريقيا ، الاتحاد السوفيتي ، المملكة المتحدة ، الولايات المتحدة ، أراجواي ، فنزويلا ، يوغوسلافيا . </a:t>
            </a:r>
            <a:endParaRPr lang="en-US" sz="2800" dirty="0"/>
          </a:p>
        </p:txBody>
      </p:sp>
    </p:spTree>
    <p:extLst>
      <p:ext uri="{BB962C8B-B14F-4D97-AF65-F5344CB8AC3E}">
        <p14:creationId xmlns:p14="http://schemas.microsoft.com/office/powerpoint/2010/main" val="3041006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E2BECC-30FF-4DB4-AB57-980FB4C91D1E}"/>
              </a:ext>
            </a:extLst>
          </p:cNvPr>
          <p:cNvSpPr txBox="1"/>
          <p:nvPr/>
        </p:nvSpPr>
        <p:spPr>
          <a:xfrm>
            <a:off x="969819" y="1648691"/>
            <a:ext cx="10252362" cy="4524315"/>
          </a:xfrm>
          <a:prstGeom prst="rect">
            <a:avLst/>
          </a:prstGeom>
          <a:noFill/>
        </p:spPr>
        <p:txBody>
          <a:bodyPr wrap="square" rtlCol="0">
            <a:spAutoFit/>
          </a:bodyPr>
          <a:lstStyle/>
          <a:p>
            <a:pPr algn="r" rtl="1"/>
            <a:r>
              <a:rPr lang="ar-EG" sz="2400" b="1" dirty="0"/>
              <a:t> </a:t>
            </a:r>
            <a:endParaRPr lang="en-US" sz="2400" dirty="0"/>
          </a:p>
          <a:p>
            <a:pPr algn="r" rtl="1"/>
            <a:r>
              <a:rPr lang="ar-EG" sz="2400" b="1" dirty="0">
                <a:solidFill>
                  <a:srgbClr val="FF0000"/>
                </a:solidFill>
              </a:rPr>
              <a:t>ثالثاً : بدء العمل بالميثاق : </a:t>
            </a:r>
            <a:endParaRPr lang="en-US" sz="2400" dirty="0">
              <a:solidFill>
                <a:srgbClr val="FF0000"/>
              </a:solidFill>
            </a:endParaRPr>
          </a:p>
          <a:p>
            <a:pPr algn="r" rtl="1"/>
            <a:r>
              <a:rPr lang="ar-EG" sz="2400" b="1" dirty="0"/>
              <a:t> </a:t>
            </a:r>
            <a:endParaRPr lang="en-US" sz="2400" dirty="0"/>
          </a:p>
          <a:p>
            <a:pPr algn="r" rtl="1"/>
            <a:r>
              <a:rPr lang="ar-EG" sz="2400" b="1" dirty="0">
                <a:solidFill>
                  <a:srgbClr val="FF0000"/>
                </a:solidFill>
              </a:rPr>
              <a:t>يتكون ميثاق الأمم من 111 مادة . و يتميز ميثاق الأمم المتحدة بعدة خصائص منها</a:t>
            </a:r>
            <a:endParaRPr lang="en-US" sz="2400" dirty="0">
              <a:solidFill>
                <a:srgbClr val="FF0000"/>
              </a:solidFill>
            </a:endParaRPr>
          </a:p>
          <a:p>
            <a:pPr algn="r" rtl="1"/>
            <a:r>
              <a:rPr lang="ar-EG" sz="2400" b="1" dirty="0"/>
              <a:t> </a:t>
            </a:r>
            <a:endParaRPr lang="en-US" sz="2400" dirty="0"/>
          </a:p>
          <a:p>
            <a:pPr algn="r" rtl="1"/>
            <a:r>
              <a:rPr lang="ar-EG" sz="2400" b="1" dirty="0">
                <a:solidFill>
                  <a:srgbClr val="FF0000"/>
                </a:solidFill>
              </a:rPr>
              <a:t>1-رغبة واضعي الميثاق في تجنب أسباب فشل عصبة الأمم  . </a:t>
            </a:r>
            <a:endParaRPr lang="en-US" sz="2400" dirty="0">
              <a:solidFill>
                <a:srgbClr val="FF0000"/>
              </a:solidFill>
            </a:endParaRPr>
          </a:p>
          <a:p>
            <a:pPr algn="r" rtl="1"/>
            <a:r>
              <a:rPr lang="ar-EG" sz="2400" b="1" dirty="0"/>
              <a:t>2-نظراً لأن الدول الكبري كانت هي صاحبة الدعوة إلي إنشاء منظمة الأمم المتحدة و هى التي قامت بالدور الرئيسي في إعداد الميثاق فإن هذه الدول قد احتفظت لنفسها بأمتيازات في الميثاق بحيث أصبح لها دور رئيسي في تسيير عمل الأمم المتحدة ، فأعطي الميثاق للدول الكبري مقاعد دائمة في مجلس الأمن ، كما اشترط ضرورة عدم اعتراض هذه الدول علي القرارات المتخذه في المسائل الموضوعية ، و اشترط أيضاً موافقة هذه الدول علي إجراء أي تعديل علي الميثاق ، كما نص الميثاق علي دخوله حيز التنفيذ بإيداع هذه الدول لتصديقاتها بالإضافة إلي الدول الأخري . </a:t>
            </a:r>
            <a:endParaRPr lang="en-US" sz="2400" dirty="0"/>
          </a:p>
        </p:txBody>
      </p:sp>
    </p:spTree>
    <p:extLst>
      <p:ext uri="{BB962C8B-B14F-4D97-AF65-F5344CB8AC3E}">
        <p14:creationId xmlns:p14="http://schemas.microsoft.com/office/powerpoint/2010/main" val="2172122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90A655-1F61-4B5F-90C9-409515E598BE}"/>
              </a:ext>
            </a:extLst>
          </p:cNvPr>
          <p:cNvSpPr txBox="1"/>
          <p:nvPr/>
        </p:nvSpPr>
        <p:spPr>
          <a:xfrm>
            <a:off x="609600" y="2092036"/>
            <a:ext cx="10972800" cy="3539430"/>
          </a:xfrm>
          <a:prstGeom prst="rect">
            <a:avLst/>
          </a:prstGeom>
          <a:noFill/>
        </p:spPr>
        <p:txBody>
          <a:bodyPr wrap="square" rtlCol="0">
            <a:spAutoFit/>
          </a:bodyPr>
          <a:lstStyle/>
          <a:p>
            <a:pPr algn="r" rtl="1"/>
            <a:r>
              <a:rPr lang="ar-EG" sz="3200" b="1" dirty="0"/>
              <a:t> </a:t>
            </a:r>
            <a:endParaRPr lang="en-US" sz="3200" dirty="0"/>
          </a:p>
          <a:p>
            <a:pPr algn="r" rtl="1"/>
            <a:r>
              <a:rPr lang="ar-EG" sz="3200" b="1" dirty="0">
                <a:solidFill>
                  <a:srgbClr val="FF0000"/>
                </a:solidFill>
              </a:rPr>
              <a:t>3-</a:t>
            </a:r>
            <a:r>
              <a:rPr lang="ar-EG" sz="3200" b="1" dirty="0"/>
              <a:t>نظراً لأن ميثاق الأمم المتحدة تم التفكير في إعداده و الحرب العالمية الثانية قائمة لذلك سيطرة فكرة تجنب العودة إلي الحرب علي أذهان واضعي الميثاق لذلك فإن المقصد الرئيسي للأمم المتحدة هو حفظ السلم و الأمن الدوليين و لتحقيق ذلك نص الميثاق علي عدم مشروعية استخدام القوة أو التهديد بأستخدامها في العلاقات الدولية ، كذلك نص الميثاق علي وضع نظام للأمن الجماعي تملك الأمم  المتحدة بمقتضاه أن تتخذ إجراءات جماعية ضد الدول التي تعتدي علي غيرها . </a:t>
            </a:r>
            <a:endParaRPr lang="en-US" sz="3200" dirty="0"/>
          </a:p>
        </p:txBody>
      </p:sp>
    </p:spTree>
    <p:extLst>
      <p:ext uri="{BB962C8B-B14F-4D97-AF65-F5344CB8AC3E}">
        <p14:creationId xmlns:p14="http://schemas.microsoft.com/office/powerpoint/2010/main" val="1010751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3DDF71-0B8C-4095-A4A8-E0DF90168772}"/>
              </a:ext>
            </a:extLst>
          </p:cNvPr>
          <p:cNvSpPr txBox="1"/>
          <p:nvPr/>
        </p:nvSpPr>
        <p:spPr>
          <a:xfrm>
            <a:off x="845129" y="1953491"/>
            <a:ext cx="10889672" cy="3785652"/>
          </a:xfrm>
          <a:prstGeom prst="rect">
            <a:avLst/>
          </a:prstGeom>
          <a:noFill/>
        </p:spPr>
        <p:txBody>
          <a:bodyPr wrap="square" rtlCol="0">
            <a:spAutoFit/>
          </a:bodyPr>
          <a:lstStyle/>
          <a:p>
            <a:pPr algn="r" rtl="1"/>
            <a:r>
              <a:rPr lang="ar-EG" sz="4000" b="1" dirty="0"/>
              <a:t>. </a:t>
            </a:r>
            <a:endParaRPr lang="en-US" sz="4000" dirty="0"/>
          </a:p>
          <a:p>
            <a:pPr algn="r" rtl="1"/>
            <a:r>
              <a:rPr lang="ar-EG" sz="4000" b="1" dirty="0">
                <a:solidFill>
                  <a:srgbClr val="FF0000"/>
                </a:solidFill>
              </a:rPr>
              <a:t>4- </a:t>
            </a:r>
            <a:r>
              <a:rPr lang="ar-EG" sz="4000" b="1" dirty="0"/>
              <a:t>إعطاء الأمم المتحدة دوراً كبيراً في تسيير أوجه النشاط الدولى المختلفة لذلك فقد قرر الميثاق ربط نشاط المنظمات الإقليمية و المتخصصة بنشاط الأمم المتحدة ز كذلك جعل الميثاق للإلتزامات  الواردة فيه الغلبة علي أية التزامات أخري كما طلب من الدول أن تسجل أية معاهدة تبرمها في أمانة المنظمة . </a:t>
            </a:r>
            <a:endParaRPr lang="en-US" sz="4000" dirty="0"/>
          </a:p>
        </p:txBody>
      </p:sp>
    </p:spTree>
    <p:extLst>
      <p:ext uri="{BB962C8B-B14F-4D97-AF65-F5344CB8AC3E}">
        <p14:creationId xmlns:p14="http://schemas.microsoft.com/office/powerpoint/2010/main" val="30511369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BD5F8E-160A-4748-B777-F313D43FD29E}"/>
              </a:ext>
            </a:extLst>
          </p:cNvPr>
          <p:cNvSpPr txBox="1"/>
          <p:nvPr/>
        </p:nvSpPr>
        <p:spPr>
          <a:xfrm>
            <a:off x="1302325" y="1731818"/>
            <a:ext cx="10377055" cy="3970318"/>
          </a:xfrm>
          <a:prstGeom prst="rect">
            <a:avLst/>
          </a:prstGeom>
          <a:noFill/>
        </p:spPr>
        <p:txBody>
          <a:bodyPr wrap="square" rtlCol="0">
            <a:spAutoFit/>
          </a:bodyPr>
          <a:lstStyle/>
          <a:p>
            <a:pPr algn="r" rtl="1"/>
            <a:r>
              <a:rPr lang="ar-EG" sz="3600" b="1" dirty="0"/>
              <a:t> </a:t>
            </a:r>
            <a:endParaRPr lang="en-US" sz="3600" dirty="0"/>
          </a:p>
          <a:p>
            <a:pPr algn="r" rtl="1"/>
            <a:r>
              <a:rPr lang="ar-EG" sz="3600" b="1" dirty="0">
                <a:solidFill>
                  <a:srgbClr val="FF0000"/>
                </a:solidFill>
              </a:rPr>
              <a:t>أهداف الأمم المتحدة :</a:t>
            </a:r>
            <a:endParaRPr lang="en-US" sz="3600" dirty="0">
              <a:solidFill>
                <a:srgbClr val="FF0000"/>
              </a:solidFill>
            </a:endParaRPr>
          </a:p>
          <a:p>
            <a:pPr algn="r" rtl="1"/>
            <a:r>
              <a:rPr lang="ar-EG" sz="3600" b="1" dirty="0"/>
              <a:t>1-حفظ السلم و الأمن الدوليين </a:t>
            </a:r>
            <a:endParaRPr lang="en-US" sz="3600" dirty="0"/>
          </a:p>
          <a:p>
            <a:pPr algn="r" rtl="1"/>
            <a:r>
              <a:rPr lang="ar-EG" sz="3600" b="1" dirty="0"/>
              <a:t>2-إنماء العلاقات الودية بين الأمم . </a:t>
            </a:r>
            <a:endParaRPr lang="en-US" sz="3600" dirty="0"/>
          </a:p>
          <a:p>
            <a:pPr algn="r" rtl="1"/>
            <a:r>
              <a:rPr lang="ar-EG" sz="3600" b="1" dirty="0"/>
              <a:t>3-تحقيق التعاون الدولي في المجالات الاقتصادية و الاجتماعية و الثقافية .</a:t>
            </a:r>
            <a:endParaRPr lang="en-US" sz="3600" dirty="0"/>
          </a:p>
          <a:p>
            <a:pPr algn="r" rtl="1"/>
            <a:r>
              <a:rPr lang="ar-EG" sz="3600" b="1" dirty="0"/>
              <a:t> 4-جعل الأمم المتحدة مركزاً لتنسيق أعمال الأمم و توجيهها . </a:t>
            </a:r>
            <a:endParaRPr lang="en-US" sz="3600" dirty="0"/>
          </a:p>
        </p:txBody>
      </p:sp>
    </p:spTree>
    <p:extLst>
      <p:ext uri="{BB962C8B-B14F-4D97-AF65-F5344CB8AC3E}">
        <p14:creationId xmlns:p14="http://schemas.microsoft.com/office/powerpoint/2010/main" val="30630201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D14AC2-4466-4037-9C59-8B9E22B89A4D}"/>
              </a:ext>
            </a:extLst>
          </p:cNvPr>
          <p:cNvSpPr txBox="1"/>
          <p:nvPr/>
        </p:nvSpPr>
        <p:spPr>
          <a:xfrm>
            <a:off x="498765" y="1676400"/>
            <a:ext cx="10958946" cy="5016758"/>
          </a:xfrm>
          <a:prstGeom prst="rect">
            <a:avLst/>
          </a:prstGeom>
          <a:noFill/>
        </p:spPr>
        <p:txBody>
          <a:bodyPr wrap="square" rtlCol="0">
            <a:spAutoFit/>
          </a:bodyPr>
          <a:lstStyle/>
          <a:p>
            <a:pPr algn="r" rtl="1"/>
            <a:r>
              <a:rPr lang="ar-EG" sz="3200" b="1" dirty="0"/>
              <a:t> </a:t>
            </a:r>
            <a:endParaRPr lang="en-US" sz="3200" dirty="0"/>
          </a:p>
          <a:p>
            <a:pPr algn="r" rtl="1"/>
            <a:r>
              <a:rPr lang="ar-EG" sz="3200" b="1" dirty="0">
                <a:solidFill>
                  <a:srgbClr val="FF0000"/>
                </a:solidFill>
              </a:rPr>
              <a:t>مباديء الأمم المتحدة : </a:t>
            </a:r>
            <a:endParaRPr lang="en-US" sz="3200" dirty="0">
              <a:solidFill>
                <a:srgbClr val="FF0000"/>
              </a:solidFill>
            </a:endParaRPr>
          </a:p>
          <a:p>
            <a:pPr algn="r" rtl="1"/>
            <a:r>
              <a:rPr lang="ar-EG" sz="3200" b="1" dirty="0"/>
              <a:t>1-حل المنازعات الدولية بالوسائل السلمية .</a:t>
            </a:r>
            <a:endParaRPr lang="en-US" sz="3200" dirty="0"/>
          </a:p>
          <a:p>
            <a:pPr algn="r" rtl="1"/>
            <a:r>
              <a:rPr lang="ar-EG" sz="3200" b="1" dirty="0"/>
              <a:t>2-حظر استخدام القوة في العلاقات الدولية</a:t>
            </a:r>
            <a:endParaRPr lang="en-US" sz="3200" dirty="0"/>
          </a:p>
          <a:p>
            <a:pPr algn="r" rtl="1"/>
            <a:r>
              <a:rPr lang="ar-EG" sz="3200" b="1" dirty="0"/>
              <a:t>3-مساعدة الأمم المتحدة في أعمال التي تتخذها وفقاً للميثاق . </a:t>
            </a:r>
            <a:endParaRPr lang="en-US" sz="3200" dirty="0"/>
          </a:p>
          <a:p>
            <a:pPr algn="r" rtl="1"/>
            <a:r>
              <a:rPr lang="ar-EG" sz="3200" b="1" dirty="0"/>
              <a:t>4-المساواة في السيادة بين الدول .</a:t>
            </a:r>
            <a:endParaRPr lang="en-US" sz="3200" dirty="0"/>
          </a:p>
          <a:p>
            <a:pPr algn="r" rtl="1"/>
            <a:r>
              <a:rPr lang="ar-EG" sz="3200" b="1" dirty="0"/>
              <a:t>5-تنفيذ الألتزامات الدولية بالوسائل السلمية . </a:t>
            </a:r>
            <a:endParaRPr lang="en-US" sz="3200" dirty="0"/>
          </a:p>
          <a:p>
            <a:pPr algn="r" rtl="1"/>
            <a:r>
              <a:rPr lang="ar-EG" sz="3200" b="1" dirty="0"/>
              <a:t>6-حث الدول غير الأعضاء علي السير وفقاً  لمبادىء الأمم المتحدة . </a:t>
            </a:r>
            <a:endParaRPr lang="en-US" sz="3200" dirty="0"/>
          </a:p>
          <a:p>
            <a:pPr algn="r" rtl="1"/>
            <a:r>
              <a:rPr lang="ar-EG" sz="3200" b="1" dirty="0"/>
              <a:t>7-عدم تدخل الأمم المتحدة في الشئون الداخلية للدول الأعضاء . </a:t>
            </a:r>
            <a:endParaRPr lang="en-US" sz="3200" dirty="0"/>
          </a:p>
          <a:p>
            <a:pPr algn="r" rtl="1"/>
            <a:r>
              <a:rPr lang="ar-EG" sz="3200" b="1" dirty="0"/>
              <a:t> </a:t>
            </a:r>
            <a:endParaRPr lang="en-US" sz="3200" dirty="0"/>
          </a:p>
        </p:txBody>
      </p:sp>
    </p:spTree>
    <p:extLst>
      <p:ext uri="{BB962C8B-B14F-4D97-AF65-F5344CB8AC3E}">
        <p14:creationId xmlns:p14="http://schemas.microsoft.com/office/powerpoint/2010/main" val="14035252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8CC8D1-2474-4618-8C87-796BC574F725}"/>
              </a:ext>
            </a:extLst>
          </p:cNvPr>
          <p:cNvSpPr txBox="1"/>
          <p:nvPr/>
        </p:nvSpPr>
        <p:spPr>
          <a:xfrm>
            <a:off x="637310" y="1274618"/>
            <a:ext cx="10834254" cy="4524315"/>
          </a:xfrm>
          <a:prstGeom prst="rect">
            <a:avLst/>
          </a:prstGeom>
          <a:noFill/>
        </p:spPr>
        <p:txBody>
          <a:bodyPr wrap="square" rtlCol="0">
            <a:spAutoFit/>
          </a:bodyPr>
          <a:lstStyle/>
          <a:p>
            <a:pPr algn="r" rtl="1"/>
            <a:r>
              <a:rPr lang="ar-EG" sz="3600" b="1" dirty="0"/>
              <a:t> </a:t>
            </a:r>
            <a:endParaRPr lang="en-US" sz="3600" dirty="0"/>
          </a:p>
          <a:p>
            <a:pPr algn="r" rtl="1"/>
            <a:r>
              <a:rPr lang="ar-EG" sz="3600" b="1" dirty="0"/>
              <a:t>أجهزة الأمم المتحدة : </a:t>
            </a:r>
            <a:endParaRPr lang="en-US" sz="3600" dirty="0"/>
          </a:p>
          <a:p>
            <a:pPr algn="r" rtl="1"/>
            <a:r>
              <a:rPr lang="ar-EG" sz="3600" b="1" dirty="0"/>
              <a:t>تنص </a:t>
            </a:r>
            <a:r>
              <a:rPr lang="ar-EG" sz="3600" b="1" dirty="0">
                <a:solidFill>
                  <a:srgbClr val="FF0000"/>
                </a:solidFill>
              </a:rPr>
              <a:t>المادة (7) </a:t>
            </a:r>
            <a:r>
              <a:rPr lang="ar-EG" sz="3600" b="1" dirty="0"/>
              <a:t>من ميثاق الأمم المتحدة علي أن " </a:t>
            </a:r>
            <a:r>
              <a:rPr lang="ar-EG" sz="3600" b="1" dirty="0">
                <a:solidFill>
                  <a:srgbClr val="FF0000"/>
                </a:solidFill>
              </a:rPr>
              <a:t>1-</a:t>
            </a:r>
            <a:r>
              <a:rPr lang="ar-EG" sz="3600" b="1" dirty="0"/>
              <a:t>تنشأ الهيئات الأتية فروعاً رئيسية للأمم المتحدة : جمعية عامة ، مجلس أمن ، مجلس اقتصادى و اجتماعي ، مجلس وصاية ، محكمة عدل دولية ، أمانة . </a:t>
            </a:r>
            <a:r>
              <a:rPr lang="ar-EG" sz="3600" b="1" dirty="0">
                <a:solidFill>
                  <a:srgbClr val="FF0000"/>
                </a:solidFill>
              </a:rPr>
              <a:t>2-</a:t>
            </a:r>
            <a:r>
              <a:rPr lang="ar-EG" sz="3600" b="1" dirty="0"/>
              <a:t>يجوز أن ينشأ وفقاً لأحكام هذا الميثاق ما يري ضرورة إنشائه من فروع ثانوية أخرى . " </a:t>
            </a:r>
            <a:endParaRPr lang="en-US" sz="3600" dirty="0"/>
          </a:p>
          <a:p>
            <a:pPr algn="r" rtl="1"/>
            <a:r>
              <a:rPr lang="ar-EG" sz="3600" b="1" dirty="0"/>
              <a:t> </a:t>
            </a:r>
            <a:endParaRPr lang="en-US" sz="3600" dirty="0"/>
          </a:p>
        </p:txBody>
      </p:sp>
    </p:spTree>
    <p:extLst>
      <p:ext uri="{BB962C8B-B14F-4D97-AF65-F5344CB8AC3E}">
        <p14:creationId xmlns:p14="http://schemas.microsoft.com/office/powerpoint/2010/main" val="3161263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0DBCC1-DB6A-427A-8EB1-48423E4ED3D6}"/>
              </a:ext>
            </a:extLst>
          </p:cNvPr>
          <p:cNvSpPr txBox="1"/>
          <p:nvPr/>
        </p:nvSpPr>
        <p:spPr>
          <a:xfrm>
            <a:off x="955964" y="1648691"/>
            <a:ext cx="10404763" cy="3046988"/>
          </a:xfrm>
          <a:prstGeom prst="rect">
            <a:avLst/>
          </a:prstGeom>
          <a:noFill/>
        </p:spPr>
        <p:txBody>
          <a:bodyPr wrap="square" rtlCol="0">
            <a:spAutoFit/>
          </a:bodyPr>
          <a:lstStyle/>
          <a:p>
            <a:pPr algn="r"/>
            <a:r>
              <a:rPr lang="en-US" sz="3200" b="1" dirty="0" err="1"/>
              <a:t>حدث</a:t>
            </a:r>
            <a:r>
              <a:rPr lang="en-US" sz="3200" b="1" dirty="0"/>
              <a:t> </a:t>
            </a:r>
            <a:r>
              <a:rPr lang="en-US" sz="3200" b="1" dirty="0" err="1"/>
              <a:t>في</a:t>
            </a:r>
            <a:r>
              <a:rPr lang="en-US" sz="3200" b="1" dirty="0"/>
              <a:t>  </a:t>
            </a:r>
            <a:r>
              <a:rPr lang="en-US" sz="3200" b="1" dirty="0" err="1"/>
              <a:t>بداية</a:t>
            </a:r>
            <a:r>
              <a:rPr lang="en-US" sz="3200" b="1" dirty="0"/>
              <a:t> </a:t>
            </a:r>
            <a:r>
              <a:rPr lang="en-US" sz="3200" b="1" dirty="0" err="1"/>
              <a:t>عام</a:t>
            </a:r>
            <a:r>
              <a:rPr lang="en-US" sz="3200" b="1" dirty="0"/>
              <a:t> 1941 </a:t>
            </a:r>
            <a:r>
              <a:rPr lang="en-US" sz="3200" b="1" dirty="0" err="1"/>
              <a:t>أزمة</a:t>
            </a:r>
            <a:r>
              <a:rPr lang="en-US" sz="3200" b="1" dirty="0"/>
              <a:t> </a:t>
            </a:r>
            <a:r>
              <a:rPr lang="en-US" sz="3200" b="1" dirty="0" err="1"/>
              <a:t>حادة</a:t>
            </a:r>
            <a:r>
              <a:rPr lang="en-US" sz="3200" b="1" dirty="0"/>
              <a:t> </a:t>
            </a:r>
            <a:r>
              <a:rPr lang="en-US" sz="3200" b="1" dirty="0" err="1"/>
              <a:t>في</a:t>
            </a:r>
            <a:r>
              <a:rPr lang="en-US" sz="3200" b="1" dirty="0"/>
              <a:t> </a:t>
            </a:r>
            <a:r>
              <a:rPr lang="en-US" sz="3200" b="1" dirty="0" err="1"/>
              <a:t>السلع</a:t>
            </a:r>
            <a:r>
              <a:rPr lang="en-US" sz="3200" b="1" dirty="0"/>
              <a:t> </a:t>
            </a:r>
            <a:r>
              <a:rPr lang="en-US" sz="3200" b="1" dirty="0" err="1"/>
              <a:t>التموينية</a:t>
            </a:r>
            <a:r>
              <a:rPr lang="en-US" sz="3200" b="1" dirty="0"/>
              <a:t> </a:t>
            </a:r>
            <a:r>
              <a:rPr lang="en-US" sz="3200" b="1" dirty="0" err="1"/>
              <a:t>وبدأت</a:t>
            </a:r>
            <a:r>
              <a:rPr lang="en-US" sz="3200" b="1" dirty="0"/>
              <a:t> </a:t>
            </a:r>
            <a:r>
              <a:rPr lang="en-US" sz="3200" b="1" dirty="0" err="1"/>
              <a:t>طوابير</a:t>
            </a:r>
            <a:r>
              <a:rPr lang="en-US" sz="3200" b="1" dirty="0"/>
              <a:t> </a:t>
            </a:r>
            <a:r>
              <a:rPr lang="en-US" sz="3200" b="1" dirty="0" err="1"/>
              <a:t>الخبز</a:t>
            </a:r>
            <a:r>
              <a:rPr lang="en-US" sz="3200" b="1" dirty="0"/>
              <a:t> </a:t>
            </a:r>
            <a:r>
              <a:rPr lang="en-US" sz="3200" b="1" dirty="0" err="1"/>
              <a:t>وكان</a:t>
            </a:r>
            <a:r>
              <a:rPr lang="en-US" sz="3200" b="1" dirty="0"/>
              <a:t> </a:t>
            </a:r>
            <a:r>
              <a:rPr lang="en-US" sz="3200" b="1" dirty="0" err="1"/>
              <a:t>الناس</a:t>
            </a:r>
            <a:r>
              <a:rPr lang="en-US" sz="3200" b="1" dirty="0"/>
              <a:t> </a:t>
            </a:r>
            <a:r>
              <a:rPr lang="en-US" sz="3200" b="1" dirty="0" err="1"/>
              <a:t>يهجمون</a:t>
            </a:r>
            <a:r>
              <a:rPr lang="en-US" sz="3200" b="1" dirty="0"/>
              <a:t> </a:t>
            </a:r>
            <a:r>
              <a:rPr lang="en-US" sz="3200" b="1" dirty="0" err="1"/>
              <a:t>علي</a:t>
            </a:r>
            <a:r>
              <a:rPr lang="en-US" sz="3200" b="1" dirty="0"/>
              <a:t> </a:t>
            </a:r>
            <a:r>
              <a:rPr lang="en-US" sz="3200" b="1" dirty="0" err="1"/>
              <a:t>المخابز</a:t>
            </a:r>
            <a:r>
              <a:rPr lang="en-US" sz="3200" b="1" dirty="0"/>
              <a:t> </a:t>
            </a:r>
            <a:r>
              <a:rPr lang="en-US" sz="3200" b="1" dirty="0" err="1"/>
              <a:t>للحصول</a:t>
            </a:r>
            <a:r>
              <a:rPr lang="en-US" sz="3200" b="1" dirty="0"/>
              <a:t> </a:t>
            </a:r>
            <a:r>
              <a:rPr lang="en-US" sz="3200" b="1" dirty="0" err="1"/>
              <a:t>عليه</a:t>
            </a:r>
            <a:r>
              <a:rPr lang="en-US" sz="3200" b="1" dirty="0"/>
              <a:t> </a:t>
            </a:r>
            <a:r>
              <a:rPr lang="en-US" sz="3200" b="1" dirty="0" err="1"/>
              <a:t>ويتخطفون</a:t>
            </a:r>
            <a:r>
              <a:rPr lang="en-US" sz="3200" b="1" dirty="0"/>
              <a:t> </a:t>
            </a:r>
            <a:r>
              <a:rPr lang="en-US" sz="3200" b="1" dirty="0" err="1"/>
              <a:t>الخبز</a:t>
            </a:r>
            <a:r>
              <a:rPr lang="en-US" sz="3200" b="1" dirty="0"/>
              <a:t> </a:t>
            </a:r>
            <a:r>
              <a:rPr lang="en-US" sz="3200" b="1" dirty="0" err="1"/>
              <a:t>من</a:t>
            </a:r>
            <a:r>
              <a:rPr lang="en-US" sz="3200" b="1" dirty="0"/>
              <a:t> </a:t>
            </a:r>
            <a:r>
              <a:rPr lang="en-US" sz="3200" b="1" dirty="0" err="1"/>
              <a:t>حامليه</a:t>
            </a:r>
            <a:r>
              <a:rPr lang="en-US" sz="3200" b="1" dirty="0"/>
              <a:t> </a:t>
            </a:r>
            <a:r>
              <a:rPr lang="en-US" sz="3200" b="1" dirty="0" err="1"/>
              <a:t>وأوشكت</a:t>
            </a:r>
            <a:r>
              <a:rPr lang="en-US" sz="3200" b="1" dirty="0"/>
              <a:t> </a:t>
            </a:r>
            <a:r>
              <a:rPr lang="en-US" sz="3200" b="1" dirty="0" err="1"/>
              <a:t>الأزمة</a:t>
            </a:r>
            <a:r>
              <a:rPr lang="en-US" sz="3200" b="1" dirty="0"/>
              <a:t> </a:t>
            </a:r>
            <a:r>
              <a:rPr lang="en-US" sz="3200" b="1" dirty="0" err="1"/>
              <a:t>أن</a:t>
            </a:r>
            <a:r>
              <a:rPr lang="en-US" sz="3200" b="1" dirty="0"/>
              <a:t> </a:t>
            </a:r>
            <a:r>
              <a:rPr lang="en-US" sz="3200" b="1" dirty="0" err="1"/>
              <a:t>تصل</a:t>
            </a:r>
            <a:r>
              <a:rPr lang="en-US" sz="3200" b="1" dirty="0"/>
              <a:t> </a:t>
            </a:r>
            <a:r>
              <a:rPr lang="en-US" sz="3200" b="1" dirty="0" err="1"/>
              <a:t>إلي</a:t>
            </a:r>
            <a:r>
              <a:rPr lang="en-US" sz="3200" b="1" dirty="0"/>
              <a:t>  </a:t>
            </a:r>
            <a:r>
              <a:rPr lang="en-US" sz="3200" b="1" dirty="0" err="1"/>
              <a:t>حد</a:t>
            </a:r>
            <a:r>
              <a:rPr lang="en-US" sz="3200" b="1" dirty="0"/>
              <a:t> </a:t>
            </a:r>
            <a:r>
              <a:rPr lang="en-US" sz="3200" b="1" dirty="0" err="1"/>
              <a:t>المجاعة</a:t>
            </a:r>
            <a:r>
              <a:rPr lang="en-US" sz="3200" b="1" dirty="0"/>
              <a:t> ، </a:t>
            </a:r>
            <a:r>
              <a:rPr lang="en-US" sz="3200" b="1" dirty="0" err="1"/>
              <a:t>ووصلت</a:t>
            </a:r>
            <a:r>
              <a:rPr lang="en-US" sz="3200" b="1" dirty="0"/>
              <a:t> </a:t>
            </a:r>
            <a:r>
              <a:rPr lang="en-US" sz="3200" b="1" dirty="0" err="1"/>
              <a:t>قوات</a:t>
            </a:r>
            <a:r>
              <a:rPr lang="en-US" sz="3200" b="1" dirty="0"/>
              <a:t> </a:t>
            </a:r>
            <a:r>
              <a:rPr lang="en-US" sz="3200" b="1" dirty="0" err="1"/>
              <a:t>روميل</a:t>
            </a:r>
            <a:r>
              <a:rPr lang="en-US" sz="3200" b="1" dirty="0"/>
              <a:t> </a:t>
            </a:r>
            <a:r>
              <a:rPr lang="en-US" sz="3200" b="1" dirty="0" err="1"/>
              <a:t>في</a:t>
            </a:r>
            <a:r>
              <a:rPr lang="en-US" sz="3200" b="1" dirty="0"/>
              <a:t> </a:t>
            </a:r>
            <a:r>
              <a:rPr lang="en-US" sz="3200" b="1" dirty="0" err="1"/>
              <a:t>الصحراء</a:t>
            </a:r>
            <a:r>
              <a:rPr lang="en-US" sz="3200" b="1" dirty="0"/>
              <a:t> </a:t>
            </a:r>
            <a:r>
              <a:rPr lang="en-US" sz="3200" b="1" dirty="0" err="1"/>
              <a:t>الغربية</a:t>
            </a:r>
            <a:r>
              <a:rPr lang="en-US" sz="3200" b="1" dirty="0"/>
              <a:t> </a:t>
            </a:r>
            <a:r>
              <a:rPr lang="en-US" sz="3200" b="1" dirty="0" err="1"/>
              <a:t>إلي</a:t>
            </a:r>
            <a:r>
              <a:rPr lang="en-US" sz="3200" b="1" dirty="0"/>
              <a:t> </a:t>
            </a:r>
            <a:r>
              <a:rPr lang="en-US" sz="3200" b="1" dirty="0" err="1"/>
              <a:t>العلمين</a:t>
            </a:r>
            <a:r>
              <a:rPr lang="en-US" sz="3200" b="1" dirty="0"/>
              <a:t> </a:t>
            </a:r>
            <a:r>
              <a:rPr lang="en-US" sz="3200" b="1" dirty="0" err="1"/>
              <a:t>بجوار</a:t>
            </a:r>
            <a:r>
              <a:rPr lang="en-US" sz="3200" b="1" dirty="0"/>
              <a:t> </a:t>
            </a:r>
            <a:r>
              <a:rPr lang="en-US" sz="3200" b="1" dirty="0" err="1"/>
              <a:t>الإسكندرية</a:t>
            </a:r>
            <a:r>
              <a:rPr lang="en-US" sz="3200" b="1" dirty="0"/>
              <a:t> </a:t>
            </a:r>
            <a:r>
              <a:rPr lang="en-US" sz="3200" b="1" dirty="0" err="1"/>
              <a:t>فخرجت</a:t>
            </a:r>
            <a:r>
              <a:rPr lang="en-US" sz="3200" b="1" dirty="0"/>
              <a:t> </a:t>
            </a:r>
            <a:r>
              <a:rPr lang="en-US" sz="3200" b="1" dirty="0" err="1"/>
              <a:t>المظاهرات</a:t>
            </a:r>
            <a:r>
              <a:rPr lang="en-US" sz="3200" b="1" dirty="0"/>
              <a:t> </a:t>
            </a:r>
            <a:r>
              <a:rPr lang="en-US" sz="3200" b="1" dirty="0" err="1"/>
              <a:t>في</a:t>
            </a:r>
            <a:r>
              <a:rPr lang="en-US" sz="3200" b="1" dirty="0"/>
              <a:t> 2 /2/ 1942 م  </a:t>
            </a:r>
            <a:r>
              <a:rPr lang="en-US" sz="3200" b="1" dirty="0" err="1"/>
              <a:t>بتدبير</a:t>
            </a:r>
            <a:r>
              <a:rPr lang="en-US" sz="3200" b="1" dirty="0"/>
              <a:t> </a:t>
            </a:r>
            <a:r>
              <a:rPr lang="en-US" sz="3200" b="1" dirty="0" err="1"/>
              <a:t>القصر</a:t>
            </a:r>
            <a:r>
              <a:rPr lang="en-US" sz="3200" b="1" dirty="0"/>
              <a:t> </a:t>
            </a:r>
            <a:r>
              <a:rPr lang="en-US" sz="3200" b="1" dirty="0" err="1"/>
              <a:t>تهتف</a:t>
            </a:r>
            <a:r>
              <a:rPr lang="en-US" sz="3200" b="1" dirty="0"/>
              <a:t> </a:t>
            </a:r>
            <a:r>
              <a:rPr lang="en-US" sz="3200" b="1" dirty="0" err="1"/>
              <a:t>بحياة</a:t>
            </a:r>
            <a:r>
              <a:rPr lang="en-US" sz="3200" b="1" dirty="0"/>
              <a:t> </a:t>
            </a:r>
            <a:r>
              <a:rPr lang="en-US" sz="3200" b="1" dirty="0" err="1"/>
              <a:t>روميل</a:t>
            </a:r>
            <a:r>
              <a:rPr lang="en-US" sz="3200" b="1" dirty="0"/>
              <a:t> و </a:t>
            </a:r>
            <a:r>
              <a:rPr lang="en-US" sz="3200" b="1" dirty="0" err="1"/>
              <a:t>لم</a:t>
            </a:r>
            <a:r>
              <a:rPr lang="en-US" sz="3200" b="1" dirty="0"/>
              <a:t> </a:t>
            </a:r>
            <a:r>
              <a:rPr lang="en-US" sz="3200" b="1" dirty="0" err="1"/>
              <a:t>ينجح</a:t>
            </a:r>
            <a:r>
              <a:rPr lang="en-US" sz="3200" b="1" dirty="0"/>
              <a:t> </a:t>
            </a:r>
            <a:r>
              <a:rPr lang="en-US" sz="3200" b="1" dirty="0" err="1"/>
              <a:t>حسين</a:t>
            </a:r>
            <a:r>
              <a:rPr lang="en-US" sz="3200" b="1" dirty="0"/>
              <a:t> </a:t>
            </a:r>
            <a:r>
              <a:rPr lang="en-US" sz="3200" b="1" dirty="0" err="1"/>
              <a:t>سري</a:t>
            </a:r>
            <a:r>
              <a:rPr lang="en-US" sz="3200" b="1" dirty="0"/>
              <a:t> </a:t>
            </a:r>
            <a:r>
              <a:rPr lang="en-US" sz="3200" b="1" dirty="0" err="1"/>
              <a:t>في</a:t>
            </a:r>
            <a:r>
              <a:rPr lang="en-US" sz="3200" b="1" dirty="0"/>
              <a:t> </a:t>
            </a:r>
            <a:r>
              <a:rPr lang="en-US" sz="3200" b="1" dirty="0" err="1"/>
              <a:t>حل</a:t>
            </a:r>
            <a:r>
              <a:rPr lang="en-US" sz="3200" b="1" dirty="0"/>
              <a:t> </a:t>
            </a:r>
            <a:r>
              <a:rPr lang="en-US" sz="3200" b="1" dirty="0" err="1"/>
              <a:t>الازمة</a:t>
            </a:r>
            <a:r>
              <a:rPr lang="en-US" sz="3200" b="1" dirty="0"/>
              <a:t> </a:t>
            </a:r>
            <a:r>
              <a:rPr lang="en-US" sz="3200" b="1" dirty="0" err="1"/>
              <a:t>فاستقاله</a:t>
            </a:r>
            <a:r>
              <a:rPr lang="en-US" sz="3200" b="1" dirty="0"/>
              <a:t>.</a:t>
            </a:r>
            <a:endParaRPr lang="en-US" sz="3200" dirty="0"/>
          </a:p>
        </p:txBody>
      </p:sp>
    </p:spTree>
    <p:extLst>
      <p:ext uri="{BB962C8B-B14F-4D97-AF65-F5344CB8AC3E}">
        <p14:creationId xmlns:p14="http://schemas.microsoft.com/office/powerpoint/2010/main" val="23470733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F3C076-332A-46A9-B4AF-B79685224C24}"/>
              </a:ext>
            </a:extLst>
          </p:cNvPr>
          <p:cNvSpPr txBox="1"/>
          <p:nvPr/>
        </p:nvSpPr>
        <p:spPr>
          <a:xfrm>
            <a:off x="831274" y="1357746"/>
            <a:ext cx="10903526" cy="5078313"/>
          </a:xfrm>
          <a:prstGeom prst="rect">
            <a:avLst/>
          </a:prstGeom>
          <a:noFill/>
        </p:spPr>
        <p:txBody>
          <a:bodyPr wrap="square" rtlCol="0">
            <a:spAutoFit/>
          </a:bodyPr>
          <a:lstStyle/>
          <a:p>
            <a:pPr algn="r" rtl="1"/>
            <a:r>
              <a:rPr lang="ar-EG" sz="3600" b="1" dirty="0"/>
              <a:t> </a:t>
            </a:r>
            <a:endParaRPr lang="en-US" sz="3600" dirty="0"/>
          </a:p>
          <a:p>
            <a:pPr algn="r" rtl="1"/>
            <a:r>
              <a:rPr lang="ar-EG" sz="3600" b="1" dirty="0">
                <a:solidFill>
                  <a:srgbClr val="FF0000"/>
                </a:solidFill>
              </a:rPr>
              <a:t>1)مجلس الأمن :</a:t>
            </a:r>
            <a:endParaRPr lang="en-US" sz="3600" dirty="0">
              <a:solidFill>
                <a:srgbClr val="FF0000"/>
              </a:solidFill>
            </a:endParaRPr>
          </a:p>
          <a:p>
            <a:pPr algn="r" rtl="1"/>
            <a:r>
              <a:rPr lang="ar-EG" sz="3600" b="1" dirty="0"/>
              <a:t> مسؤل عن المحافظة علي السلم و الأمن الدوليين   و في هذا تنص المادة 24/1 من الميثاق علي أنه " رغبة في أن يكون العمل الذي تقوم به " الأمم المتحدة " أمر حفظ السلم و الأمن الدولي و يوافقون علي أن هذا المجلس يعمل نائباً عنهم في قيامه بواجباته التى تفرضها عليه هذه التبعات " و تنص المادة 25 من الميثاق علي أن " يتعهد أعضاء " الأمم المتحدة " بقبول قرارات مجلس الأمن و تنفيذها وفق هذا الميثاق . </a:t>
            </a:r>
            <a:endParaRPr lang="en-US" sz="3600" dirty="0"/>
          </a:p>
          <a:p>
            <a:pPr algn="r" rtl="1"/>
            <a:r>
              <a:rPr lang="ar-EG" sz="3600" b="1" dirty="0"/>
              <a:t> </a:t>
            </a:r>
            <a:endParaRPr lang="en-US" sz="3600" dirty="0"/>
          </a:p>
        </p:txBody>
      </p:sp>
    </p:spTree>
    <p:extLst>
      <p:ext uri="{BB962C8B-B14F-4D97-AF65-F5344CB8AC3E}">
        <p14:creationId xmlns:p14="http://schemas.microsoft.com/office/powerpoint/2010/main" val="6938082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28788E-D4B2-4C13-8794-A3659F304E89}"/>
              </a:ext>
            </a:extLst>
          </p:cNvPr>
          <p:cNvSpPr txBox="1"/>
          <p:nvPr/>
        </p:nvSpPr>
        <p:spPr>
          <a:xfrm>
            <a:off x="325581" y="1620982"/>
            <a:ext cx="11540837" cy="4401205"/>
          </a:xfrm>
          <a:prstGeom prst="rect">
            <a:avLst/>
          </a:prstGeom>
          <a:noFill/>
        </p:spPr>
        <p:txBody>
          <a:bodyPr wrap="square" rtlCol="0">
            <a:spAutoFit/>
          </a:bodyPr>
          <a:lstStyle/>
          <a:p>
            <a:pPr algn="r" rtl="1"/>
            <a:r>
              <a:rPr lang="ar-EG" sz="2800" b="1" dirty="0"/>
              <a:t> </a:t>
            </a:r>
            <a:endParaRPr lang="en-US" sz="2800" dirty="0"/>
          </a:p>
          <a:p>
            <a:pPr algn="r" rtl="1"/>
            <a:r>
              <a:rPr lang="ar-EG" sz="2800" b="1" dirty="0">
                <a:solidFill>
                  <a:srgbClr val="FF0000"/>
                </a:solidFill>
              </a:rPr>
              <a:t>2)الجمعية العامة :</a:t>
            </a:r>
            <a:endParaRPr lang="en-US" sz="2800" dirty="0">
              <a:solidFill>
                <a:srgbClr val="FF0000"/>
              </a:solidFill>
            </a:endParaRPr>
          </a:p>
          <a:p>
            <a:pPr algn="r" rtl="1"/>
            <a:r>
              <a:rPr lang="ar-EG" sz="2800" b="1" dirty="0"/>
              <a:t> </a:t>
            </a:r>
            <a:endParaRPr lang="en-US" sz="2800" dirty="0"/>
          </a:p>
          <a:p>
            <a:pPr algn="r" rtl="1"/>
            <a:r>
              <a:rPr lang="ar-EG" sz="2800" b="1" dirty="0">
                <a:solidFill>
                  <a:srgbClr val="FF0000"/>
                </a:solidFill>
              </a:rPr>
              <a:t>تنص المادة (7) من ميثاق الأمم المتحدة </a:t>
            </a:r>
            <a:endParaRPr lang="en-US" sz="2800" dirty="0">
              <a:solidFill>
                <a:srgbClr val="FF0000"/>
              </a:solidFill>
            </a:endParaRPr>
          </a:p>
          <a:p>
            <a:pPr algn="r" rtl="1"/>
            <a:r>
              <a:rPr lang="ar-EG" sz="2800" b="1" dirty="0"/>
              <a:t>1-تتألف الجمعية العامة من جميع أعضاء " الأمم المتحدة " . </a:t>
            </a:r>
            <a:endParaRPr lang="en-US" sz="2800" dirty="0"/>
          </a:p>
          <a:p>
            <a:pPr algn="r" rtl="1"/>
            <a:r>
              <a:rPr lang="ar-EG" sz="2800" b="1" dirty="0"/>
              <a:t>2-لا يجوز أن يكون للعضو الواحد أكثر من خمسة مندوبين في الجمعية العامة . </a:t>
            </a:r>
            <a:endParaRPr lang="en-US" sz="2800" dirty="0"/>
          </a:p>
          <a:p>
            <a:pPr algn="r" rtl="1"/>
            <a:r>
              <a:rPr lang="ar-EG" sz="2800" b="1" dirty="0"/>
              <a:t>و يتضح مما سبق أن الجمعية العامة تتألف من ممثلي جميع الدول الأعضاء و هى الجهاز الوحيد في الأمم المتحدة الذى يُمثل  فيه جميع الدول الأعضاء . أما باقي الأجهزة الرئيسية فتتكون من بعض الدول و ليس جميعها . و لا يجوز أن يكون للدولة الواحدة أكثر من خمسة مندوبين في الجمعية العامة  .</a:t>
            </a:r>
            <a:endParaRPr lang="en-US" sz="2800" dirty="0"/>
          </a:p>
        </p:txBody>
      </p:sp>
    </p:spTree>
    <p:extLst>
      <p:ext uri="{BB962C8B-B14F-4D97-AF65-F5344CB8AC3E}">
        <p14:creationId xmlns:p14="http://schemas.microsoft.com/office/powerpoint/2010/main" val="12959203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1E969C-0A7B-4906-8465-A8A366D562CB}"/>
              </a:ext>
            </a:extLst>
          </p:cNvPr>
          <p:cNvSpPr txBox="1"/>
          <p:nvPr/>
        </p:nvSpPr>
        <p:spPr>
          <a:xfrm>
            <a:off x="678873" y="1052945"/>
            <a:ext cx="10778836" cy="4524315"/>
          </a:xfrm>
          <a:prstGeom prst="rect">
            <a:avLst/>
          </a:prstGeom>
          <a:noFill/>
        </p:spPr>
        <p:txBody>
          <a:bodyPr wrap="square" rtlCol="0">
            <a:spAutoFit/>
          </a:bodyPr>
          <a:lstStyle/>
          <a:p>
            <a:pPr algn="r" rtl="1"/>
            <a:r>
              <a:rPr lang="ar-EG" sz="3200" b="1" dirty="0"/>
              <a:t> </a:t>
            </a:r>
            <a:endParaRPr lang="en-US" sz="3200" dirty="0"/>
          </a:p>
          <a:p>
            <a:pPr algn="r" rtl="1"/>
            <a:r>
              <a:rPr lang="ar-EG" sz="3200" b="1" dirty="0">
                <a:solidFill>
                  <a:srgbClr val="FF0000"/>
                </a:solidFill>
              </a:rPr>
              <a:t>3)المجلس الاقتصادي و الاجتماعي : </a:t>
            </a:r>
            <a:r>
              <a:rPr lang="ar-EG" sz="3200" b="1" dirty="0"/>
              <a:t> </a:t>
            </a:r>
            <a:endParaRPr lang="en-US" sz="3200" dirty="0"/>
          </a:p>
          <a:p>
            <a:pPr algn="r" rtl="1"/>
            <a:r>
              <a:rPr lang="ar-EG" sz="3200" b="1" dirty="0"/>
              <a:t> </a:t>
            </a:r>
            <a:endParaRPr lang="en-US" sz="3200" dirty="0"/>
          </a:p>
          <a:p>
            <a:pPr algn="r" rtl="1"/>
            <a:r>
              <a:rPr lang="ar-EG" sz="3200" b="1" dirty="0"/>
              <a:t>هو الجهاز الرئيسي فى الأمم المتحدة المعني بتنمية التعاون الدولي في المجالات الاقتصادية و الاجتماعية . و يعمل تحت سلطة الجمعية العامة ، لتحقيق مستوى أعلي للمعيشة و توفير أسباب الاستخدام المتصل لكل فرد و النهوض بعوامل التطور و التقدم الاقتصادى و الاجتماعى . كذلك تيسير الحلول للمشاكل الدولية الاقتصادية و الاجتماعية و الصحية . و ما يتصل بيها . و تعزيز التعاون الدولي في أمور الثقافة و التعليم . </a:t>
            </a:r>
            <a:endParaRPr lang="en-US" sz="3200" dirty="0"/>
          </a:p>
        </p:txBody>
      </p:sp>
    </p:spTree>
    <p:extLst>
      <p:ext uri="{BB962C8B-B14F-4D97-AF65-F5344CB8AC3E}">
        <p14:creationId xmlns:p14="http://schemas.microsoft.com/office/powerpoint/2010/main" val="3488635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0A01E1-4474-48BA-A998-4BC7CBE05161}"/>
              </a:ext>
            </a:extLst>
          </p:cNvPr>
          <p:cNvSpPr txBox="1"/>
          <p:nvPr/>
        </p:nvSpPr>
        <p:spPr>
          <a:xfrm>
            <a:off x="207818" y="2244437"/>
            <a:ext cx="11194473" cy="3416320"/>
          </a:xfrm>
          <a:prstGeom prst="rect">
            <a:avLst/>
          </a:prstGeom>
          <a:noFill/>
        </p:spPr>
        <p:txBody>
          <a:bodyPr wrap="square" rtlCol="0">
            <a:spAutoFit/>
          </a:bodyPr>
          <a:lstStyle/>
          <a:p>
            <a:pPr algn="r" rtl="1"/>
            <a:r>
              <a:rPr lang="ar-EG" sz="3600" b="1" dirty="0"/>
              <a:t> </a:t>
            </a:r>
            <a:endParaRPr lang="en-US" sz="3600" dirty="0"/>
          </a:p>
          <a:p>
            <a:pPr algn="r" rtl="1"/>
            <a:r>
              <a:rPr lang="ar-EG" sz="3600" b="1" dirty="0">
                <a:solidFill>
                  <a:srgbClr val="FF0000"/>
                </a:solidFill>
              </a:rPr>
              <a:t>4)مجلس الوصاية : </a:t>
            </a:r>
            <a:endParaRPr lang="en-US" sz="3600" dirty="0">
              <a:solidFill>
                <a:srgbClr val="FF0000"/>
              </a:solidFill>
            </a:endParaRPr>
          </a:p>
          <a:p>
            <a:pPr algn="r" rtl="1"/>
            <a:r>
              <a:rPr lang="ar-EG" sz="3600" b="1" dirty="0"/>
              <a:t>وضع ميثاق الأمم المتحدة نظاماً دولياً للوصاية ليحل محل نظام الأنتداب المتبع في عصبة الأمم . و قد أنشأ الميثاق مجلس الوصاية كأحد الأجهزة الرئيسية للأمم المتحدة و أناط به مهمة الإشراف على إدارة الأقاليم المشمولة بنظام الوصاية . </a:t>
            </a:r>
            <a:endParaRPr lang="en-US" sz="3600" dirty="0"/>
          </a:p>
        </p:txBody>
      </p:sp>
    </p:spTree>
    <p:extLst>
      <p:ext uri="{BB962C8B-B14F-4D97-AF65-F5344CB8AC3E}">
        <p14:creationId xmlns:p14="http://schemas.microsoft.com/office/powerpoint/2010/main" val="39740643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FFF084-34F1-4855-AE91-5D849C969141}"/>
              </a:ext>
            </a:extLst>
          </p:cNvPr>
          <p:cNvSpPr txBox="1"/>
          <p:nvPr/>
        </p:nvSpPr>
        <p:spPr>
          <a:xfrm>
            <a:off x="1087582" y="2507672"/>
            <a:ext cx="10016836" cy="2862322"/>
          </a:xfrm>
          <a:prstGeom prst="rect">
            <a:avLst/>
          </a:prstGeom>
          <a:noFill/>
        </p:spPr>
        <p:txBody>
          <a:bodyPr wrap="square" rtlCol="0">
            <a:spAutoFit/>
          </a:bodyPr>
          <a:lstStyle/>
          <a:p>
            <a:pPr algn="r" rtl="1"/>
            <a:r>
              <a:rPr lang="ar-EG" sz="3600" b="1" dirty="0"/>
              <a:t> </a:t>
            </a:r>
            <a:endParaRPr lang="en-US" sz="3600" dirty="0"/>
          </a:p>
          <a:p>
            <a:pPr algn="r" rtl="1"/>
            <a:r>
              <a:rPr lang="ar-EG" sz="3600" b="1" dirty="0">
                <a:solidFill>
                  <a:srgbClr val="FF0000"/>
                </a:solidFill>
              </a:rPr>
              <a:t>5) محكمة العدل الدولية : </a:t>
            </a:r>
            <a:endParaRPr lang="en-US" sz="3600" dirty="0">
              <a:solidFill>
                <a:srgbClr val="FF0000"/>
              </a:solidFill>
            </a:endParaRPr>
          </a:p>
          <a:p>
            <a:pPr algn="r" rtl="1"/>
            <a:r>
              <a:rPr lang="ar-EG" sz="3600" b="1" dirty="0"/>
              <a:t>هي الأداة القضائية الرئيسية للأمم المتحدة و تباشر وظائفها وفقاً لأحكام النظام الأساسي . </a:t>
            </a:r>
            <a:endParaRPr lang="en-US" sz="3600" dirty="0"/>
          </a:p>
          <a:p>
            <a:pPr algn="r" rtl="1"/>
            <a:r>
              <a:rPr lang="ar-EG" sz="3600" b="1" dirty="0"/>
              <a:t> </a:t>
            </a:r>
            <a:endParaRPr lang="en-US" sz="3600" dirty="0"/>
          </a:p>
        </p:txBody>
      </p:sp>
    </p:spTree>
    <p:extLst>
      <p:ext uri="{BB962C8B-B14F-4D97-AF65-F5344CB8AC3E}">
        <p14:creationId xmlns:p14="http://schemas.microsoft.com/office/powerpoint/2010/main" val="31691306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7EB420-23C7-4E3A-87AB-7A49D938A411}"/>
              </a:ext>
            </a:extLst>
          </p:cNvPr>
          <p:cNvSpPr txBox="1"/>
          <p:nvPr/>
        </p:nvSpPr>
        <p:spPr>
          <a:xfrm>
            <a:off x="498763" y="2244436"/>
            <a:ext cx="11194473" cy="3539430"/>
          </a:xfrm>
          <a:prstGeom prst="rect">
            <a:avLst/>
          </a:prstGeom>
          <a:noFill/>
        </p:spPr>
        <p:txBody>
          <a:bodyPr wrap="square" rtlCol="0">
            <a:spAutoFit/>
          </a:bodyPr>
          <a:lstStyle/>
          <a:p>
            <a:pPr algn="r" rtl="1"/>
            <a:r>
              <a:rPr lang="ar-EG" sz="3200" b="1" dirty="0"/>
              <a:t> </a:t>
            </a:r>
            <a:endParaRPr lang="en-US" sz="3200" dirty="0"/>
          </a:p>
          <a:p>
            <a:pPr algn="r" rtl="1"/>
            <a:r>
              <a:rPr lang="ar-EG" sz="3200" b="1" dirty="0">
                <a:solidFill>
                  <a:srgbClr val="FF0000"/>
                </a:solidFill>
              </a:rPr>
              <a:t>6)الأمانة العامة : </a:t>
            </a:r>
            <a:endParaRPr lang="en-US" sz="3200" dirty="0">
              <a:solidFill>
                <a:srgbClr val="FF0000"/>
              </a:solidFill>
            </a:endParaRPr>
          </a:p>
          <a:p>
            <a:pPr algn="r" rtl="1"/>
            <a:r>
              <a:rPr lang="ar-EG" sz="3200" b="1" dirty="0"/>
              <a:t>هي الجهاز الإداري للأمم المتحدة و تتكون من مجموعة من الموظفين الدوليين العاملين في مقر الأمم المتحدة بنيويورك و في مقار الأمم المتحدة الموجودة في أنحاء العالم ، و هي تضطلع بشتي الأعمال اليومية للمنظمة ، و تقدم الخدمات إلي الأجهزة الرئيسية الأخرى التابعة للأمم المتحدة ، و تدير البرامج و السياسات التى تضعها تلك الأجهزة . </a:t>
            </a:r>
            <a:endParaRPr lang="en-US" sz="3200" dirty="0"/>
          </a:p>
        </p:txBody>
      </p:sp>
    </p:spTree>
    <p:extLst>
      <p:ext uri="{BB962C8B-B14F-4D97-AF65-F5344CB8AC3E}">
        <p14:creationId xmlns:p14="http://schemas.microsoft.com/office/powerpoint/2010/main" val="22471255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3FF170-E3B7-4EC6-A7EA-1BF8424E18B3}"/>
              </a:ext>
            </a:extLst>
          </p:cNvPr>
          <p:cNvSpPr txBox="1"/>
          <p:nvPr/>
        </p:nvSpPr>
        <p:spPr>
          <a:xfrm>
            <a:off x="193964" y="2521527"/>
            <a:ext cx="11582400" cy="3170099"/>
          </a:xfrm>
          <a:prstGeom prst="rect">
            <a:avLst/>
          </a:prstGeom>
          <a:noFill/>
        </p:spPr>
        <p:txBody>
          <a:bodyPr wrap="square" rtlCol="0">
            <a:spAutoFit/>
          </a:bodyPr>
          <a:lstStyle/>
          <a:p>
            <a:pPr algn="r" rtl="1"/>
            <a:r>
              <a:rPr lang="ar-EG" sz="4000" b="1" dirty="0"/>
              <a:t> </a:t>
            </a:r>
            <a:endParaRPr lang="en-US" sz="4000" dirty="0"/>
          </a:p>
          <a:p>
            <a:pPr algn="r" rtl="1"/>
            <a:r>
              <a:rPr lang="ar-EG" sz="4000" b="1" dirty="0"/>
              <a:t>يرأس الأمين العام الأمانة العامة و تعينه الجمعية العامة ، بناء علي توصية مجلس الأمن ، لمدة خمس سنوات قابلة للتجديد ( تولي بطرس بطرس غالي  من مصر هذا المنصب في الفترة من 1992م إلي 1996م  ) .  </a:t>
            </a:r>
            <a:endParaRPr lang="en-US" sz="4000" dirty="0"/>
          </a:p>
        </p:txBody>
      </p:sp>
    </p:spTree>
    <p:extLst>
      <p:ext uri="{BB962C8B-B14F-4D97-AF65-F5344CB8AC3E}">
        <p14:creationId xmlns:p14="http://schemas.microsoft.com/office/powerpoint/2010/main" val="3108851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F671CF-E8F9-4A47-A739-4887E6296D81}"/>
              </a:ext>
            </a:extLst>
          </p:cNvPr>
          <p:cNvSpPr txBox="1"/>
          <p:nvPr/>
        </p:nvSpPr>
        <p:spPr>
          <a:xfrm>
            <a:off x="2133600" y="1399309"/>
            <a:ext cx="7827818" cy="2585323"/>
          </a:xfrm>
          <a:prstGeom prst="rect">
            <a:avLst/>
          </a:prstGeom>
          <a:noFill/>
        </p:spPr>
        <p:txBody>
          <a:bodyPr wrap="square" rtlCol="0">
            <a:spAutoFit/>
          </a:bodyPr>
          <a:lstStyle/>
          <a:p>
            <a:pPr algn="ctr" rtl="1"/>
            <a:r>
              <a:rPr lang="ar-SA" sz="5400" b="1" dirty="0">
                <a:solidFill>
                  <a:srgbClr val="FF0000"/>
                </a:solidFill>
              </a:rPr>
              <a:t>تولى مصطفي النحاس الوزارة سبع مرات و حدث و أن اقالته الوزارة أربع مرات .</a:t>
            </a:r>
            <a:endParaRPr lang="en-US" sz="5400" dirty="0">
              <a:solidFill>
                <a:srgbClr val="FF0000"/>
              </a:solidFill>
            </a:endParaRPr>
          </a:p>
        </p:txBody>
      </p:sp>
    </p:spTree>
    <p:extLst>
      <p:ext uri="{BB962C8B-B14F-4D97-AF65-F5344CB8AC3E}">
        <p14:creationId xmlns:p14="http://schemas.microsoft.com/office/powerpoint/2010/main" val="3097960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B911D1-F2A7-48A9-A57A-6C6FD9DA027C}"/>
              </a:ext>
            </a:extLst>
          </p:cNvPr>
          <p:cNvSpPr txBox="1"/>
          <p:nvPr/>
        </p:nvSpPr>
        <p:spPr>
          <a:xfrm>
            <a:off x="2452255" y="1898073"/>
            <a:ext cx="6567054" cy="830997"/>
          </a:xfrm>
          <a:prstGeom prst="rect">
            <a:avLst/>
          </a:prstGeom>
          <a:noFill/>
        </p:spPr>
        <p:txBody>
          <a:bodyPr wrap="square" rtlCol="0">
            <a:spAutoFit/>
          </a:bodyPr>
          <a:lstStyle/>
          <a:p>
            <a:pPr algn="ctr" rtl="1"/>
            <a:r>
              <a:rPr lang="ar-SA" sz="4800" b="1" dirty="0">
                <a:solidFill>
                  <a:srgbClr val="FF0000"/>
                </a:solidFill>
              </a:rPr>
              <a:t>معاهدة 1936م </a:t>
            </a:r>
            <a:endParaRPr lang="en-US" sz="4800" dirty="0">
              <a:solidFill>
                <a:srgbClr val="FF0000"/>
              </a:solidFill>
            </a:endParaRPr>
          </a:p>
        </p:txBody>
      </p:sp>
    </p:spTree>
    <p:extLst>
      <p:ext uri="{BB962C8B-B14F-4D97-AF65-F5344CB8AC3E}">
        <p14:creationId xmlns:p14="http://schemas.microsoft.com/office/powerpoint/2010/main" val="3176018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42C517-B394-40C7-B96B-1BC597599F6A}"/>
              </a:ext>
            </a:extLst>
          </p:cNvPr>
          <p:cNvSpPr txBox="1"/>
          <p:nvPr/>
        </p:nvSpPr>
        <p:spPr>
          <a:xfrm>
            <a:off x="221673" y="692727"/>
            <a:ext cx="11790218" cy="5632311"/>
          </a:xfrm>
          <a:prstGeom prst="rect">
            <a:avLst/>
          </a:prstGeom>
          <a:noFill/>
        </p:spPr>
        <p:txBody>
          <a:bodyPr wrap="square" rtlCol="0">
            <a:spAutoFit/>
          </a:bodyPr>
          <a:lstStyle/>
          <a:p>
            <a:pPr algn="r" rtl="1"/>
            <a:r>
              <a:rPr lang="ar-SA" sz="2000" dirty="0">
                <a:solidFill>
                  <a:srgbClr val="FF0000"/>
                </a:solidFill>
              </a:rPr>
              <a:t>بنود المعاهدة 1936 م </a:t>
            </a:r>
            <a:endParaRPr lang="en-US" sz="2000" dirty="0">
              <a:solidFill>
                <a:srgbClr val="FF0000"/>
              </a:solidFill>
            </a:endParaRPr>
          </a:p>
          <a:p>
            <a:pPr algn="r" rtl="1"/>
            <a:r>
              <a:rPr lang="ar-SA" sz="2000" b="1" dirty="0"/>
              <a:t> </a:t>
            </a:r>
            <a:endParaRPr lang="en-US" sz="2000" dirty="0"/>
          </a:p>
          <a:p>
            <a:pPr algn="r" rtl="1"/>
            <a:r>
              <a:rPr lang="ar-SA" sz="2000" b="1" dirty="0"/>
              <a:t>1-</a:t>
            </a:r>
            <a:r>
              <a:rPr lang="en-US" sz="2000" b="1" dirty="0" err="1"/>
              <a:t>انتقال</a:t>
            </a:r>
            <a:r>
              <a:rPr lang="en-US" sz="2000" b="1" dirty="0"/>
              <a:t> </a:t>
            </a:r>
            <a:r>
              <a:rPr lang="en-US" sz="2000" b="1" dirty="0" err="1"/>
              <a:t>القوات</a:t>
            </a:r>
            <a:r>
              <a:rPr lang="en-US" sz="2000" b="1" dirty="0"/>
              <a:t> </a:t>
            </a:r>
            <a:r>
              <a:rPr lang="en-US" sz="2000" b="1" dirty="0" err="1"/>
              <a:t>العسكرية</a:t>
            </a:r>
            <a:r>
              <a:rPr lang="en-US" sz="2000" b="1" dirty="0"/>
              <a:t> </a:t>
            </a:r>
            <a:r>
              <a:rPr lang="en-US" sz="2000" b="1" dirty="0" err="1"/>
              <a:t>من</a:t>
            </a:r>
            <a:r>
              <a:rPr lang="en-US" sz="2000" b="1" dirty="0"/>
              <a:t> </a:t>
            </a:r>
            <a:r>
              <a:rPr lang="en-US" sz="2000" b="1" dirty="0" err="1"/>
              <a:t>المدن</a:t>
            </a:r>
            <a:r>
              <a:rPr lang="en-US" sz="2000" b="1" dirty="0"/>
              <a:t> </a:t>
            </a:r>
            <a:r>
              <a:rPr lang="en-US" sz="2000" b="1" dirty="0" err="1"/>
              <a:t>المصرية</a:t>
            </a:r>
            <a:r>
              <a:rPr lang="en-US" sz="2000" b="1" dirty="0"/>
              <a:t> </a:t>
            </a:r>
            <a:r>
              <a:rPr lang="en-US" sz="2000" b="1" dirty="0" err="1"/>
              <a:t>إلى</a:t>
            </a:r>
            <a:r>
              <a:rPr lang="en-US" sz="2000" b="1" dirty="0"/>
              <a:t> </a:t>
            </a:r>
            <a:r>
              <a:rPr lang="en-US" sz="2000" b="1" dirty="0" err="1"/>
              <a:t>منطقة</a:t>
            </a:r>
            <a:r>
              <a:rPr lang="en-US" sz="2000" b="1" dirty="0"/>
              <a:t> </a:t>
            </a:r>
            <a:r>
              <a:rPr lang="en-US" sz="2000" b="1" dirty="0" err="1"/>
              <a:t>قناة</a:t>
            </a:r>
            <a:r>
              <a:rPr lang="en-US" sz="2000" b="1" dirty="0"/>
              <a:t> </a:t>
            </a:r>
            <a:r>
              <a:rPr lang="en-US" sz="2000" b="1" dirty="0" err="1"/>
              <a:t>السويس</a:t>
            </a:r>
            <a:r>
              <a:rPr lang="en-US" sz="2000" b="1" dirty="0"/>
              <a:t> و </a:t>
            </a:r>
            <a:r>
              <a:rPr lang="en-US" sz="2000" b="1" dirty="0" err="1"/>
              <a:t>بقاء</a:t>
            </a:r>
            <a:r>
              <a:rPr lang="en-US" sz="2000" b="1" dirty="0"/>
              <a:t> </a:t>
            </a:r>
            <a:r>
              <a:rPr lang="en-US" sz="2000" b="1" dirty="0" err="1"/>
              <a:t>الجنود</a:t>
            </a:r>
            <a:r>
              <a:rPr lang="en-US" sz="2000" b="1" dirty="0"/>
              <a:t> </a:t>
            </a:r>
            <a:r>
              <a:rPr lang="en-US" sz="2000" b="1" dirty="0" err="1"/>
              <a:t>البريطانيين</a:t>
            </a:r>
            <a:r>
              <a:rPr lang="en-US" sz="2000" b="1" dirty="0"/>
              <a:t> </a:t>
            </a:r>
            <a:r>
              <a:rPr lang="en-US" sz="2000" b="1" dirty="0" err="1"/>
              <a:t>في</a:t>
            </a:r>
            <a:r>
              <a:rPr lang="en-US" sz="2000" b="1" dirty="0"/>
              <a:t> </a:t>
            </a:r>
            <a:r>
              <a:rPr lang="en-US" sz="2000" b="1" dirty="0" err="1"/>
              <a:t>السودان</a:t>
            </a:r>
            <a:r>
              <a:rPr lang="en-US" sz="2000" b="1" dirty="0"/>
              <a:t> </a:t>
            </a:r>
            <a:r>
              <a:rPr lang="en-US" sz="2000" b="1" dirty="0" err="1"/>
              <a:t>بلا</a:t>
            </a:r>
            <a:r>
              <a:rPr lang="en-US" sz="2000" b="1" dirty="0"/>
              <a:t> </a:t>
            </a:r>
            <a:r>
              <a:rPr lang="en-US" sz="2000" b="1" dirty="0" err="1"/>
              <a:t>قيد</a:t>
            </a:r>
            <a:r>
              <a:rPr lang="en-US" sz="2000" b="1" dirty="0"/>
              <a:t> </a:t>
            </a:r>
            <a:r>
              <a:rPr lang="en-US" sz="2000" b="1" dirty="0" err="1"/>
              <a:t>أو</a:t>
            </a:r>
            <a:r>
              <a:rPr lang="en-US" sz="2000" b="1" dirty="0"/>
              <a:t> </a:t>
            </a:r>
            <a:r>
              <a:rPr lang="en-US" sz="2000" b="1" dirty="0" err="1"/>
              <a:t>شرط</a:t>
            </a:r>
            <a:r>
              <a:rPr lang="en-US" sz="2000" b="1" dirty="0"/>
              <a:t> .</a:t>
            </a:r>
            <a:endParaRPr lang="en-US" sz="2000" dirty="0"/>
          </a:p>
          <a:p>
            <a:pPr algn="r" rtl="1"/>
            <a:r>
              <a:rPr lang="ar-SA" sz="2000" b="1" dirty="0"/>
              <a:t>2-</a:t>
            </a:r>
            <a:r>
              <a:rPr lang="en-US" sz="2000" b="1" dirty="0" err="1"/>
              <a:t>تحديد</a:t>
            </a:r>
            <a:r>
              <a:rPr lang="en-US" sz="2000" b="1" dirty="0"/>
              <a:t> </a:t>
            </a:r>
            <a:r>
              <a:rPr lang="en-US" sz="2000" b="1" dirty="0" err="1"/>
              <a:t>عدد</a:t>
            </a:r>
            <a:r>
              <a:rPr lang="en-US" sz="2000" b="1" dirty="0"/>
              <a:t> </a:t>
            </a:r>
            <a:r>
              <a:rPr lang="en-US" sz="2000" b="1" dirty="0" err="1"/>
              <a:t>القوات</a:t>
            </a:r>
            <a:r>
              <a:rPr lang="en-US" sz="2000" b="1" dirty="0"/>
              <a:t> </a:t>
            </a:r>
            <a:r>
              <a:rPr lang="en-US" sz="2000" b="1" dirty="0" err="1"/>
              <a:t>البريطانية</a:t>
            </a:r>
            <a:r>
              <a:rPr lang="en-US" sz="2000" b="1" dirty="0"/>
              <a:t> </a:t>
            </a:r>
            <a:r>
              <a:rPr lang="en-US" sz="2000" b="1" dirty="0" err="1"/>
              <a:t>في</a:t>
            </a:r>
            <a:r>
              <a:rPr lang="en-US" sz="2000" b="1" dirty="0"/>
              <a:t> </a:t>
            </a:r>
            <a:r>
              <a:rPr lang="en-US" sz="2000" b="1" dirty="0" err="1"/>
              <a:t>مصر</a:t>
            </a:r>
            <a:r>
              <a:rPr lang="en-US" sz="2000" b="1" dirty="0"/>
              <a:t> </a:t>
            </a:r>
            <a:r>
              <a:rPr lang="en-US" sz="2000" b="1" dirty="0" err="1"/>
              <a:t>بحيث</a:t>
            </a:r>
            <a:r>
              <a:rPr lang="en-US" sz="2000" b="1" dirty="0"/>
              <a:t> </a:t>
            </a:r>
            <a:r>
              <a:rPr lang="en-US" sz="2000" b="1" dirty="0" err="1"/>
              <a:t>لا</a:t>
            </a:r>
            <a:r>
              <a:rPr lang="en-US" sz="2000" b="1" dirty="0"/>
              <a:t> </a:t>
            </a:r>
            <a:r>
              <a:rPr lang="en-US" sz="2000" b="1" dirty="0" err="1"/>
              <a:t>يزيد</a:t>
            </a:r>
            <a:r>
              <a:rPr lang="en-US" sz="2000" b="1" dirty="0"/>
              <a:t> </a:t>
            </a:r>
            <a:r>
              <a:rPr lang="en-US" sz="2000" b="1" dirty="0" err="1"/>
              <a:t>عن</a:t>
            </a:r>
            <a:r>
              <a:rPr lang="en-US" sz="2000" b="1" dirty="0"/>
              <a:t> 10 </a:t>
            </a:r>
            <a:r>
              <a:rPr lang="en-US" sz="2000" b="1" dirty="0" err="1"/>
              <a:t>آلاف</a:t>
            </a:r>
            <a:r>
              <a:rPr lang="en-US" sz="2000" b="1" dirty="0"/>
              <a:t> </a:t>
            </a:r>
            <a:r>
              <a:rPr lang="en-US" sz="2000" b="1" dirty="0" err="1"/>
              <a:t>جندي</a:t>
            </a:r>
            <a:r>
              <a:rPr lang="en-US" sz="2000" b="1" dirty="0"/>
              <a:t> و 400 </a:t>
            </a:r>
            <a:r>
              <a:rPr lang="en-US" sz="2000" b="1" dirty="0" err="1"/>
              <a:t>طيار</a:t>
            </a:r>
            <a:r>
              <a:rPr lang="en-US" sz="2000" b="1" dirty="0"/>
              <a:t> </a:t>
            </a:r>
            <a:r>
              <a:rPr lang="en-US" sz="2000" b="1" dirty="0" err="1"/>
              <a:t>مع</a:t>
            </a:r>
            <a:r>
              <a:rPr lang="en-US" sz="2000" b="1" dirty="0"/>
              <a:t> </a:t>
            </a:r>
            <a:r>
              <a:rPr lang="en-US" sz="2000" b="1" dirty="0" err="1"/>
              <a:t>الموظفين</a:t>
            </a:r>
            <a:r>
              <a:rPr lang="en-US" sz="2000" b="1" dirty="0"/>
              <a:t> </a:t>
            </a:r>
            <a:r>
              <a:rPr lang="en-US" sz="2000" b="1" dirty="0" err="1"/>
              <a:t>اللازمين</a:t>
            </a:r>
            <a:r>
              <a:rPr lang="en-US" sz="2000" b="1" dirty="0"/>
              <a:t> </a:t>
            </a:r>
            <a:r>
              <a:rPr lang="en-US" sz="2000" b="1" dirty="0" err="1"/>
              <a:t>لأعمالهم</a:t>
            </a:r>
            <a:r>
              <a:rPr lang="en-US" sz="2000" b="1" dirty="0"/>
              <a:t> </a:t>
            </a:r>
            <a:r>
              <a:rPr lang="en-US" sz="2000" b="1" dirty="0" err="1"/>
              <a:t>الإدارية</a:t>
            </a:r>
            <a:r>
              <a:rPr lang="en-US" sz="2000" b="1" dirty="0"/>
              <a:t> و </a:t>
            </a:r>
            <a:r>
              <a:rPr lang="en-US" sz="2000" b="1" dirty="0" err="1"/>
              <a:t>الفنية</a:t>
            </a:r>
            <a:r>
              <a:rPr lang="en-US" sz="2000" b="1" dirty="0"/>
              <a:t> و </a:t>
            </a:r>
            <a:r>
              <a:rPr lang="en-US" sz="2000" b="1" dirty="0" err="1"/>
              <a:t>ذلك</a:t>
            </a:r>
            <a:r>
              <a:rPr lang="en-US" sz="2000" b="1" dirty="0"/>
              <a:t> </a:t>
            </a:r>
            <a:r>
              <a:rPr lang="en-US" sz="2000" b="1" dirty="0" err="1"/>
              <a:t>وقت</a:t>
            </a:r>
            <a:r>
              <a:rPr lang="en-US" sz="2000" b="1" dirty="0"/>
              <a:t> </a:t>
            </a:r>
            <a:r>
              <a:rPr lang="en-US" sz="2000" b="1" dirty="0" err="1"/>
              <a:t>السلم</a:t>
            </a:r>
            <a:r>
              <a:rPr lang="en-US" sz="2000" b="1" dirty="0"/>
              <a:t> </a:t>
            </a:r>
            <a:r>
              <a:rPr lang="en-US" sz="2000" b="1" dirty="0" err="1"/>
              <a:t>فقط</a:t>
            </a:r>
            <a:r>
              <a:rPr lang="en-US" sz="2000" b="1" dirty="0"/>
              <a:t> ، </a:t>
            </a:r>
            <a:r>
              <a:rPr lang="en-US" sz="2000" b="1" dirty="0" err="1"/>
              <a:t>أما</a:t>
            </a:r>
            <a:r>
              <a:rPr lang="en-US" sz="2000" b="1" dirty="0"/>
              <a:t> </a:t>
            </a:r>
            <a:r>
              <a:rPr lang="en-US" sz="2000" b="1" dirty="0" err="1"/>
              <a:t>حالة</a:t>
            </a:r>
            <a:r>
              <a:rPr lang="en-US" sz="2000" b="1" dirty="0"/>
              <a:t> </a:t>
            </a:r>
            <a:r>
              <a:rPr lang="en-US" sz="2000" b="1" dirty="0" err="1"/>
              <a:t>الحرب</a:t>
            </a:r>
            <a:r>
              <a:rPr lang="en-US" sz="2000" b="1" dirty="0"/>
              <a:t> </a:t>
            </a:r>
            <a:r>
              <a:rPr lang="en-US" sz="2000" b="1" dirty="0" err="1"/>
              <a:t>فلانجلترا</a:t>
            </a:r>
            <a:r>
              <a:rPr lang="en-US" sz="2000" b="1" dirty="0"/>
              <a:t> </a:t>
            </a:r>
            <a:r>
              <a:rPr lang="en-US" sz="2000" b="1" dirty="0" err="1"/>
              <a:t>الحق</a:t>
            </a:r>
            <a:r>
              <a:rPr lang="en-US" sz="2000" b="1" dirty="0"/>
              <a:t> </a:t>
            </a:r>
            <a:r>
              <a:rPr lang="en-US" sz="2000" b="1" dirty="0" err="1"/>
              <a:t>في</a:t>
            </a:r>
            <a:r>
              <a:rPr lang="en-US" sz="2000" b="1" dirty="0"/>
              <a:t> </a:t>
            </a:r>
            <a:r>
              <a:rPr lang="en-US" sz="2000" b="1" dirty="0" err="1"/>
              <a:t>الزيادة</a:t>
            </a:r>
            <a:r>
              <a:rPr lang="en-US" sz="2000" b="1" dirty="0"/>
              <a:t> و </a:t>
            </a:r>
            <a:r>
              <a:rPr lang="en-US" sz="2000" b="1" dirty="0" err="1"/>
              <a:t>بهذا</a:t>
            </a:r>
            <a:r>
              <a:rPr lang="en-US" sz="2000" b="1" dirty="0"/>
              <a:t> </a:t>
            </a:r>
            <a:r>
              <a:rPr lang="en-US" sz="2000" b="1" dirty="0" err="1"/>
              <a:t>يصبح</a:t>
            </a:r>
            <a:r>
              <a:rPr lang="en-US" sz="2000" b="1" dirty="0"/>
              <a:t> </a:t>
            </a:r>
            <a:r>
              <a:rPr lang="en-US" sz="2000" b="1" dirty="0" err="1"/>
              <a:t>هذا</a:t>
            </a:r>
            <a:r>
              <a:rPr lang="en-US" sz="2000" b="1" dirty="0"/>
              <a:t> </a:t>
            </a:r>
            <a:r>
              <a:rPr lang="en-US" sz="2000" b="1" dirty="0" err="1"/>
              <a:t>التحديد</a:t>
            </a:r>
            <a:r>
              <a:rPr lang="en-US" sz="2000" b="1" dirty="0"/>
              <a:t> </a:t>
            </a:r>
            <a:r>
              <a:rPr lang="en-US" sz="2000" b="1" dirty="0" err="1"/>
              <a:t>غير</a:t>
            </a:r>
            <a:r>
              <a:rPr lang="en-US" sz="2000" b="1" dirty="0"/>
              <a:t> </a:t>
            </a:r>
            <a:r>
              <a:rPr lang="en-US" sz="2000" b="1" dirty="0" err="1"/>
              <a:t>معترف</a:t>
            </a:r>
            <a:r>
              <a:rPr lang="en-US" sz="2000" b="1" dirty="0"/>
              <a:t> </a:t>
            </a:r>
            <a:r>
              <a:rPr lang="en-US" sz="2000" b="1" dirty="0" err="1"/>
              <a:t>به</a:t>
            </a:r>
            <a:r>
              <a:rPr lang="en-US" sz="2000" b="1" dirty="0"/>
              <a:t> .</a:t>
            </a:r>
            <a:endParaRPr lang="en-US" sz="2000" dirty="0"/>
          </a:p>
          <a:p>
            <a:pPr algn="r" rtl="1"/>
            <a:r>
              <a:rPr lang="en-US" sz="2000" b="1" dirty="0"/>
              <a:t>3-عدم </a:t>
            </a:r>
            <a:r>
              <a:rPr lang="en-US" sz="2000" b="1" dirty="0" err="1"/>
              <a:t>انتقال</a:t>
            </a:r>
            <a:r>
              <a:rPr lang="en-US" sz="2000" b="1" dirty="0"/>
              <a:t>  </a:t>
            </a:r>
            <a:r>
              <a:rPr lang="en-US" sz="2000" b="1" dirty="0" err="1"/>
              <a:t>القوات</a:t>
            </a:r>
            <a:r>
              <a:rPr lang="en-US" sz="2000" b="1" dirty="0"/>
              <a:t> </a:t>
            </a:r>
            <a:r>
              <a:rPr lang="en-US" sz="2000" b="1" dirty="0" err="1"/>
              <a:t>البريطانية</a:t>
            </a:r>
            <a:r>
              <a:rPr lang="en-US" sz="2000" b="1" dirty="0"/>
              <a:t> </a:t>
            </a:r>
            <a:r>
              <a:rPr lang="en-US" sz="2000" b="1" dirty="0" err="1"/>
              <a:t>للمناطق</a:t>
            </a:r>
            <a:r>
              <a:rPr lang="en-US" sz="2000" b="1" dirty="0"/>
              <a:t> </a:t>
            </a:r>
            <a:r>
              <a:rPr lang="en-US" sz="2000" b="1" dirty="0" err="1"/>
              <a:t>الجديدة</a:t>
            </a:r>
            <a:r>
              <a:rPr lang="en-US" sz="2000" b="1" dirty="0"/>
              <a:t> </a:t>
            </a:r>
            <a:r>
              <a:rPr lang="en-US" sz="2000" b="1" dirty="0" err="1"/>
              <a:t>إلا</a:t>
            </a:r>
            <a:r>
              <a:rPr lang="en-US" sz="2000" b="1" dirty="0"/>
              <a:t> </a:t>
            </a:r>
            <a:r>
              <a:rPr lang="en-US" sz="2000" b="1" dirty="0" err="1"/>
              <a:t>بعد</a:t>
            </a:r>
            <a:r>
              <a:rPr lang="en-US" sz="2000" b="1" dirty="0"/>
              <a:t> </a:t>
            </a:r>
            <a:r>
              <a:rPr lang="en-US" sz="2000" b="1" dirty="0" err="1"/>
              <a:t>أن</a:t>
            </a:r>
            <a:r>
              <a:rPr lang="en-US" sz="2000" b="1" dirty="0"/>
              <a:t> </a:t>
            </a:r>
            <a:r>
              <a:rPr lang="en-US" sz="2000" b="1" dirty="0" err="1"/>
              <a:t>تقوم</a:t>
            </a:r>
            <a:r>
              <a:rPr lang="en-US" sz="2000" b="1" dirty="0"/>
              <a:t> </a:t>
            </a:r>
            <a:r>
              <a:rPr lang="en-US" sz="2000" b="1" dirty="0" err="1"/>
              <a:t>مصر</a:t>
            </a:r>
            <a:r>
              <a:rPr lang="en-US" sz="2000" b="1" dirty="0"/>
              <a:t> </a:t>
            </a:r>
            <a:r>
              <a:rPr lang="en-US" sz="2000" b="1" dirty="0" err="1"/>
              <a:t>ببناء</a:t>
            </a:r>
            <a:r>
              <a:rPr lang="en-US" sz="2000" b="1" dirty="0"/>
              <a:t> </a:t>
            </a:r>
            <a:r>
              <a:rPr lang="en-US" sz="2000" b="1" dirty="0" err="1"/>
              <a:t>الثكنات</a:t>
            </a:r>
            <a:r>
              <a:rPr lang="en-US" sz="2000" b="1" dirty="0"/>
              <a:t> </a:t>
            </a:r>
            <a:r>
              <a:rPr lang="en-US" sz="2000" b="1" dirty="0" err="1"/>
              <a:t>وفقا</a:t>
            </a:r>
            <a:r>
              <a:rPr lang="en-US" sz="2000" b="1" dirty="0"/>
              <a:t> </a:t>
            </a:r>
            <a:r>
              <a:rPr lang="en-US" sz="2000" b="1" dirty="0" err="1"/>
              <a:t>لأحدث</a:t>
            </a:r>
            <a:r>
              <a:rPr lang="en-US" sz="2000" b="1" dirty="0"/>
              <a:t> </a:t>
            </a:r>
            <a:r>
              <a:rPr lang="en-US" sz="2000" b="1" dirty="0" err="1"/>
              <a:t>النظم</a:t>
            </a:r>
            <a:r>
              <a:rPr lang="en-US" sz="2000" b="1" dirty="0"/>
              <a:t> .</a:t>
            </a:r>
            <a:endParaRPr lang="en-US" sz="2000" dirty="0"/>
          </a:p>
          <a:p>
            <a:pPr algn="r" rtl="1"/>
            <a:r>
              <a:rPr lang="ar-SA" sz="2000" b="1" dirty="0"/>
              <a:t>4-</a:t>
            </a:r>
            <a:r>
              <a:rPr lang="en-US" sz="2000" b="1" dirty="0" err="1"/>
              <a:t>تبقى</a:t>
            </a:r>
            <a:r>
              <a:rPr lang="en-US" sz="2000" b="1" dirty="0"/>
              <a:t> </a:t>
            </a:r>
            <a:r>
              <a:rPr lang="en-US" sz="2000" b="1" dirty="0" err="1"/>
              <a:t>القوات</a:t>
            </a:r>
            <a:r>
              <a:rPr lang="en-US" sz="2000" b="1" dirty="0"/>
              <a:t> </a:t>
            </a:r>
            <a:r>
              <a:rPr lang="en-US" sz="2000" b="1" dirty="0" err="1"/>
              <a:t>البريطانية</a:t>
            </a:r>
            <a:r>
              <a:rPr lang="en-US" sz="2000" b="1" dirty="0"/>
              <a:t> </a:t>
            </a:r>
            <a:r>
              <a:rPr lang="en-US" sz="2000" b="1" dirty="0" err="1"/>
              <a:t>في</a:t>
            </a:r>
            <a:r>
              <a:rPr lang="en-US" sz="2000" b="1" dirty="0"/>
              <a:t> </a:t>
            </a:r>
            <a:r>
              <a:rPr lang="en-US" sz="2000" b="1" dirty="0" err="1"/>
              <a:t>الإسكندرية</a:t>
            </a:r>
            <a:r>
              <a:rPr lang="en-US" sz="2000" b="1" dirty="0"/>
              <a:t> 8 </a:t>
            </a:r>
            <a:r>
              <a:rPr lang="en-US" sz="2000" b="1" dirty="0" err="1"/>
              <a:t>سنوات</a:t>
            </a:r>
            <a:r>
              <a:rPr lang="en-US" sz="2000" b="1" dirty="0"/>
              <a:t> </a:t>
            </a:r>
            <a:r>
              <a:rPr lang="en-US" sz="2000" b="1" dirty="0" err="1"/>
              <a:t>من</a:t>
            </a:r>
            <a:r>
              <a:rPr lang="en-US" sz="2000" b="1" dirty="0"/>
              <a:t> </a:t>
            </a:r>
            <a:r>
              <a:rPr lang="en-US" sz="2000" b="1" dirty="0" err="1"/>
              <a:t>تاريخ</a:t>
            </a:r>
            <a:r>
              <a:rPr lang="en-US" sz="2000" b="1" dirty="0"/>
              <a:t> </a:t>
            </a:r>
            <a:r>
              <a:rPr lang="en-US" sz="2000" b="1" dirty="0" err="1"/>
              <a:t>بدء</a:t>
            </a:r>
            <a:r>
              <a:rPr lang="en-US" sz="2000" b="1" dirty="0"/>
              <a:t> </a:t>
            </a:r>
            <a:r>
              <a:rPr lang="en-US" sz="2000" b="1" dirty="0" err="1"/>
              <a:t>المعاهدة</a:t>
            </a:r>
            <a:r>
              <a:rPr lang="en-US" sz="2000" b="1" dirty="0"/>
              <a:t> .</a:t>
            </a:r>
            <a:endParaRPr lang="en-US" sz="2000" dirty="0"/>
          </a:p>
          <a:p>
            <a:pPr algn="r" rtl="1"/>
            <a:r>
              <a:rPr lang="ar-SA" sz="2000" b="1" dirty="0"/>
              <a:t>5-</a:t>
            </a:r>
            <a:r>
              <a:rPr lang="en-US" sz="2000" b="1" dirty="0" err="1"/>
              <a:t>تظل</a:t>
            </a:r>
            <a:r>
              <a:rPr lang="en-US" sz="2000" b="1" dirty="0"/>
              <a:t> </a:t>
            </a:r>
            <a:r>
              <a:rPr lang="en-US" sz="2000" b="1" dirty="0" err="1"/>
              <a:t>القوات</a:t>
            </a:r>
            <a:r>
              <a:rPr lang="en-US" sz="2000" b="1" dirty="0"/>
              <a:t> </a:t>
            </a:r>
            <a:r>
              <a:rPr lang="en-US" sz="2000" b="1" dirty="0" err="1"/>
              <a:t>البريطانية</a:t>
            </a:r>
            <a:r>
              <a:rPr lang="en-US" sz="2000" b="1" dirty="0"/>
              <a:t> </a:t>
            </a:r>
            <a:r>
              <a:rPr lang="en-US" sz="2000" b="1" dirty="0" err="1"/>
              <a:t>الجوية</a:t>
            </a:r>
            <a:r>
              <a:rPr lang="en-US" sz="2000" b="1" dirty="0"/>
              <a:t> </a:t>
            </a:r>
            <a:r>
              <a:rPr lang="en-US" sz="2000" b="1" dirty="0" err="1"/>
              <a:t>في</a:t>
            </a:r>
            <a:r>
              <a:rPr lang="en-US" sz="2000" b="1" dirty="0"/>
              <a:t> </a:t>
            </a:r>
            <a:r>
              <a:rPr lang="en-US" sz="2000" b="1" dirty="0" err="1"/>
              <a:t>معسكرها</a:t>
            </a:r>
            <a:r>
              <a:rPr lang="en-US" sz="2000" b="1" dirty="0"/>
              <a:t> </a:t>
            </a:r>
            <a:r>
              <a:rPr lang="en-US" sz="2000" b="1" dirty="0" err="1"/>
              <a:t>في</a:t>
            </a:r>
            <a:r>
              <a:rPr lang="en-US" sz="2000" b="1" dirty="0"/>
              <a:t> </a:t>
            </a:r>
            <a:r>
              <a:rPr lang="en-US" sz="2000" b="1" dirty="0" err="1"/>
              <a:t>منطقة</a:t>
            </a:r>
            <a:r>
              <a:rPr lang="en-US" sz="2000" b="1" dirty="0"/>
              <a:t> </a:t>
            </a:r>
            <a:r>
              <a:rPr lang="en-US" sz="2000" b="1" dirty="0" err="1"/>
              <a:t>القنال</a:t>
            </a:r>
            <a:r>
              <a:rPr lang="en-US" sz="2000" b="1" dirty="0"/>
              <a:t> و </a:t>
            </a:r>
            <a:r>
              <a:rPr lang="en-US" sz="2000" b="1" dirty="0" err="1"/>
              <a:t>من</a:t>
            </a:r>
            <a:r>
              <a:rPr lang="en-US" sz="2000" b="1" dirty="0"/>
              <a:t> </a:t>
            </a:r>
            <a:r>
              <a:rPr lang="en-US" sz="2000" b="1" dirty="0" err="1"/>
              <a:t>حقها</a:t>
            </a:r>
            <a:r>
              <a:rPr lang="en-US" sz="2000" b="1" dirty="0"/>
              <a:t> </a:t>
            </a:r>
            <a:r>
              <a:rPr lang="en-US" sz="2000" b="1" dirty="0" err="1"/>
              <a:t>التحليق</a:t>
            </a:r>
            <a:r>
              <a:rPr lang="en-US" sz="2000" b="1" dirty="0"/>
              <a:t> </a:t>
            </a:r>
            <a:r>
              <a:rPr lang="en-US" sz="2000" b="1" dirty="0" err="1"/>
              <a:t>في</a:t>
            </a:r>
            <a:r>
              <a:rPr lang="en-US" sz="2000" b="1" dirty="0"/>
              <a:t> </a:t>
            </a:r>
            <a:r>
              <a:rPr lang="en-US" sz="2000" b="1" dirty="0" err="1"/>
              <a:t>السماء</a:t>
            </a:r>
            <a:r>
              <a:rPr lang="en-US" sz="2000" b="1" dirty="0"/>
              <a:t> </a:t>
            </a:r>
            <a:r>
              <a:rPr lang="en-US" sz="2000" b="1" dirty="0" err="1"/>
              <a:t>المصرية</a:t>
            </a:r>
            <a:r>
              <a:rPr lang="en-US" sz="2000" b="1" dirty="0"/>
              <a:t> و </a:t>
            </a:r>
            <a:r>
              <a:rPr lang="en-US" sz="2000" b="1" dirty="0" err="1"/>
              <a:t>نفس</a:t>
            </a:r>
            <a:r>
              <a:rPr lang="en-US" sz="2000" b="1" dirty="0"/>
              <a:t> </a:t>
            </a:r>
            <a:r>
              <a:rPr lang="en-US" sz="2000" b="1" dirty="0" err="1"/>
              <a:t>الحق</a:t>
            </a:r>
            <a:r>
              <a:rPr lang="en-US" sz="2000" b="1" dirty="0"/>
              <a:t> </a:t>
            </a:r>
            <a:r>
              <a:rPr lang="en-US" sz="2000" b="1" dirty="0" err="1"/>
              <a:t>للطائرات</a:t>
            </a:r>
            <a:r>
              <a:rPr lang="en-US" sz="2000" b="1" dirty="0"/>
              <a:t> </a:t>
            </a:r>
            <a:r>
              <a:rPr lang="en-US" sz="2000" b="1" dirty="0" err="1"/>
              <a:t>المصرية</a:t>
            </a:r>
            <a:r>
              <a:rPr lang="en-US" sz="2000" b="1" dirty="0"/>
              <a:t> .</a:t>
            </a:r>
            <a:endParaRPr lang="en-US" sz="2000" dirty="0"/>
          </a:p>
          <a:p>
            <a:pPr algn="r" rtl="1"/>
            <a:r>
              <a:rPr lang="ar-SA" sz="2000" b="1" dirty="0"/>
              <a:t>6-</a:t>
            </a:r>
            <a:r>
              <a:rPr lang="en-US" sz="2000" b="1" dirty="0" err="1"/>
              <a:t>في</a:t>
            </a:r>
            <a:r>
              <a:rPr lang="en-US" sz="2000" b="1" dirty="0"/>
              <a:t> </a:t>
            </a:r>
            <a:r>
              <a:rPr lang="en-US" sz="2000" b="1" dirty="0" err="1"/>
              <a:t>حالة</a:t>
            </a:r>
            <a:r>
              <a:rPr lang="en-US" sz="2000" b="1" dirty="0"/>
              <a:t> </a:t>
            </a:r>
            <a:r>
              <a:rPr lang="en-US" sz="2000" b="1" dirty="0" err="1"/>
              <a:t>الحرب</a:t>
            </a:r>
            <a:r>
              <a:rPr lang="en-US" sz="2000" b="1" dirty="0"/>
              <a:t> </a:t>
            </a:r>
            <a:r>
              <a:rPr lang="en-US" sz="2000" b="1" dirty="0" err="1"/>
              <a:t>تلتزم</a:t>
            </a:r>
            <a:r>
              <a:rPr lang="en-US" sz="2000" b="1" dirty="0"/>
              <a:t> </a:t>
            </a:r>
            <a:r>
              <a:rPr lang="en-US" sz="2000" b="1" dirty="0" err="1"/>
              <a:t>الحكومة</a:t>
            </a:r>
            <a:r>
              <a:rPr lang="en-US" sz="2000" b="1" dirty="0"/>
              <a:t> </a:t>
            </a:r>
            <a:r>
              <a:rPr lang="en-US" sz="2000" b="1" dirty="0" err="1"/>
              <a:t>المصرية</a:t>
            </a:r>
            <a:r>
              <a:rPr lang="en-US" sz="2000" b="1" dirty="0"/>
              <a:t> </a:t>
            </a:r>
            <a:r>
              <a:rPr lang="en-US" sz="2000" b="1" dirty="0" err="1"/>
              <a:t>بتقديم</a:t>
            </a:r>
            <a:r>
              <a:rPr lang="en-US" sz="2000" b="1" dirty="0"/>
              <a:t> </a:t>
            </a:r>
            <a:r>
              <a:rPr lang="en-US" sz="2000" b="1" dirty="0" err="1"/>
              <a:t>كل</a:t>
            </a:r>
            <a:r>
              <a:rPr lang="en-US" sz="2000" b="1" dirty="0"/>
              <a:t> </a:t>
            </a:r>
            <a:r>
              <a:rPr lang="en-US" sz="2000" b="1" dirty="0" err="1"/>
              <a:t>التسهيلات</a:t>
            </a:r>
            <a:r>
              <a:rPr lang="en-US" sz="2000" b="1" dirty="0"/>
              <a:t> و </a:t>
            </a:r>
            <a:r>
              <a:rPr lang="en-US" sz="2000" b="1" dirty="0" err="1"/>
              <a:t>المساعدات</a:t>
            </a:r>
            <a:r>
              <a:rPr lang="en-US" sz="2000" b="1" dirty="0"/>
              <a:t> </a:t>
            </a:r>
            <a:r>
              <a:rPr lang="en-US" sz="2000" b="1" dirty="0" err="1"/>
              <a:t>للقوات</a:t>
            </a:r>
            <a:r>
              <a:rPr lang="en-US" sz="2000" b="1" dirty="0"/>
              <a:t> </a:t>
            </a:r>
            <a:r>
              <a:rPr lang="en-US" sz="2000" b="1" dirty="0" err="1"/>
              <a:t>البريطانية</a:t>
            </a:r>
            <a:r>
              <a:rPr lang="en-US" sz="2000" b="1" dirty="0"/>
              <a:t> و </a:t>
            </a:r>
            <a:r>
              <a:rPr lang="en-US" sz="2000" b="1" dirty="0" err="1"/>
              <a:t>للبريطانيين</a:t>
            </a:r>
            <a:r>
              <a:rPr lang="en-US" sz="2000" b="1" dirty="0"/>
              <a:t> </a:t>
            </a:r>
            <a:r>
              <a:rPr lang="en-US" sz="2000" b="1" dirty="0" err="1"/>
              <a:t>حق</a:t>
            </a:r>
            <a:r>
              <a:rPr lang="en-US" sz="2000" b="1" dirty="0"/>
              <a:t> </a:t>
            </a:r>
            <a:r>
              <a:rPr lang="en-US" sz="2000" b="1" dirty="0" err="1"/>
              <a:t>استخدام</a:t>
            </a:r>
            <a:r>
              <a:rPr lang="en-US" sz="2000" b="1" dirty="0"/>
              <a:t> </a:t>
            </a:r>
            <a:r>
              <a:rPr lang="en-US" sz="2000" b="1" dirty="0" err="1"/>
              <a:t>مواني</a:t>
            </a:r>
            <a:r>
              <a:rPr lang="en-US" sz="2000" b="1" dirty="0"/>
              <a:t> </a:t>
            </a:r>
            <a:r>
              <a:rPr lang="en-US" sz="2000" b="1" dirty="0" err="1"/>
              <a:t>مصر</a:t>
            </a:r>
            <a:r>
              <a:rPr lang="en-US" sz="2000" b="1" dirty="0"/>
              <a:t> و </a:t>
            </a:r>
            <a:r>
              <a:rPr lang="en-US" sz="2000" b="1" dirty="0" err="1"/>
              <a:t>مطاراتها</a:t>
            </a:r>
            <a:r>
              <a:rPr lang="en-US" sz="2000" b="1" dirty="0"/>
              <a:t> و </a:t>
            </a:r>
            <a:r>
              <a:rPr lang="en-US" sz="2000" b="1" dirty="0" err="1"/>
              <a:t>طرق</a:t>
            </a:r>
            <a:r>
              <a:rPr lang="en-US" sz="2000" b="1" dirty="0"/>
              <a:t> </a:t>
            </a:r>
            <a:r>
              <a:rPr lang="en-US" sz="2000" b="1" dirty="0" err="1"/>
              <a:t>المواصلات</a:t>
            </a:r>
            <a:r>
              <a:rPr lang="en-US" sz="2000" b="1" dirty="0"/>
              <a:t> </a:t>
            </a:r>
            <a:r>
              <a:rPr lang="en-US" sz="2000" b="1" dirty="0" err="1"/>
              <a:t>بها</a:t>
            </a:r>
            <a:r>
              <a:rPr lang="en-US" sz="2000" b="1" dirty="0"/>
              <a:t> .</a:t>
            </a:r>
            <a:endParaRPr lang="en-US" sz="2000" dirty="0"/>
          </a:p>
          <a:p>
            <a:pPr algn="r" rtl="1"/>
            <a:r>
              <a:rPr lang="ar-SA" sz="2000" b="1" dirty="0"/>
              <a:t>7-</a:t>
            </a:r>
            <a:r>
              <a:rPr lang="en-US" sz="2000" b="1" dirty="0" err="1"/>
              <a:t>بعد</a:t>
            </a:r>
            <a:r>
              <a:rPr lang="en-US" sz="2000" b="1" dirty="0"/>
              <a:t> </a:t>
            </a:r>
            <a:r>
              <a:rPr lang="en-US" sz="2000" b="1" dirty="0" err="1"/>
              <a:t>مرور</a:t>
            </a:r>
            <a:r>
              <a:rPr lang="en-US" sz="2000" b="1" dirty="0"/>
              <a:t> 20 </a:t>
            </a:r>
            <a:r>
              <a:rPr lang="en-US" sz="2000" b="1" dirty="0" err="1"/>
              <a:t>عام</a:t>
            </a:r>
            <a:r>
              <a:rPr lang="en-US" sz="2000" b="1" dirty="0"/>
              <a:t> </a:t>
            </a:r>
            <a:r>
              <a:rPr lang="en-US" sz="2000" b="1" dirty="0" err="1"/>
              <a:t>من</a:t>
            </a:r>
            <a:r>
              <a:rPr lang="en-US" sz="2000" b="1" dirty="0"/>
              <a:t> </a:t>
            </a:r>
            <a:r>
              <a:rPr lang="en-US" sz="2000" b="1" dirty="0" err="1"/>
              <a:t>التنفيذ</a:t>
            </a:r>
            <a:r>
              <a:rPr lang="en-US" sz="2000" b="1" dirty="0"/>
              <a:t> </a:t>
            </a:r>
            <a:r>
              <a:rPr lang="en-US" sz="2000" b="1" dirty="0" err="1"/>
              <a:t>للمعاهدة</a:t>
            </a:r>
            <a:r>
              <a:rPr lang="en-US" sz="2000" b="1" dirty="0"/>
              <a:t> </a:t>
            </a:r>
            <a:r>
              <a:rPr lang="en-US" sz="2000" b="1" dirty="0" err="1"/>
              <a:t>يبحث</a:t>
            </a:r>
            <a:r>
              <a:rPr lang="en-US" sz="2000" b="1" dirty="0"/>
              <a:t> </a:t>
            </a:r>
            <a:r>
              <a:rPr lang="en-US" sz="2000" b="1" dirty="0" err="1"/>
              <a:t>الطرفان</a:t>
            </a:r>
            <a:r>
              <a:rPr lang="en-US" sz="2000" b="1" dirty="0"/>
              <a:t> </a:t>
            </a:r>
            <a:r>
              <a:rPr lang="en-US" sz="2000" b="1" dirty="0" err="1"/>
              <a:t>فيما</a:t>
            </a:r>
            <a:r>
              <a:rPr lang="en-US" sz="2000" b="1" dirty="0"/>
              <a:t> </a:t>
            </a:r>
            <a:r>
              <a:rPr lang="en-US" sz="2000" b="1" dirty="0" err="1"/>
              <a:t>إذا</a:t>
            </a:r>
            <a:r>
              <a:rPr lang="en-US" sz="2000" b="1" dirty="0"/>
              <a:t> </a:t>
            </a:r>
            <a:r>
              <a:rPr lang="en-US" sz="2000" b="1" dirty="0" err="1"/>
              <a:t>كان</a:t>
            </a:r>
            <a:r>
              <a:rPr lang="en-US" sz="2000" b="1" dirty="0"/>
              <a:t> </a:t>
            </a:r>
            <a:r>
              <a:rPr lang="en-US" sz="2000" b="1" dirty="0" err="1"/>
              <a:t>وجود</a:t>
            </a:r>
            <a:r>
              <a:rPr lang="en-US" sz="2000" b="1" dirty="0"/>
              <a:t> </a:t>
            </a:r>
            <a:r>
              <a:rPr lang="en-US" sz="2000" b="1" dirty="0" err="1"/>
              <a:t>القوات</a:t>
            </a:r>
            <a:r>
              <a:rPr lang="en-US" sz="2000" b="1" dirty="0"/>
              <a:t> </a:t>
            </a:r>
            <a:r>
              <a:rPr lang="en-US" sz="2000" b="1" dirty="0" err="1"/>
              <a:t>البريطانية</a:t>
            </a:r>
            <a:r>
              <a:rPr lang="en-US" sz="2000" b="1" dirty="0"/>
              <a:t> </a:t>
            </a:r>
            <a:r>
              <a:rPr lang="en-US" sz="2000" b="1" dirty="0" err="1"/>
              <a:t>ضروريا</a:t>
            </a:r>
            <a:r>
              <a:rPr lang="en-US" sz="2000" b="1" dirty="0"/>
              <a:t> </a:t>
            </a:r>
            <a:r>
              <a:rPr lang="en-US" sz="2000" b="1" dirty="0" err="1"/>
              <a:t>لان</a:t>
            </a:r>
            <a:r>
              <a:rPr lang="en-US" sz="2000" b="1" dirty="0"/>
              <a:t> </a:t>
            </a:r>
            <a:r>
              <a:rPr lang="en-US" sz="2000" b="1" dirty="0" err="1"/>
              <a:t>الجيش</a:t>
            </a:r>
            <a:r>
              <a:rPr lang="en-US" sz="2000" b="1" dirty="0"/>
              <a:t> </a:t>
            </a:r>
            <a:r>
              <a:rPr lang="en-US" sz="2000" b="1" dirty="0" err="1"/>
              <a:t>المصري</a:t>
            </a:r>
            <a:r>
              <a:rPr lang="en-US" sz="2000" b="1" dirty="0"/>
              <a:t> </a:t>
            </a:r>
            <a:r>
              <a:rPr lang="en-US" sz="2000" b="1" dirty="0" err="1"/>
              <a:t>أصبح</a:t>
            </a:r>
            <a:r>
              <a:rPr lang="en-US" sz="2000" b="1" dirty="0"/>
              <a:t> </a:t>
            </a:r>
            <a:r>
              <a:rPr lang="en-US" sz="2000" b="1" dirty="0" err="1"/>
              <a:t>قادرا</a:t>
            </a:r>
            <a:r>
              <a:rPr lang="en-US" sz="2000" b="1" dirty="0"/>
              <a:t> </a:t>
            </a:r>
            <a:r>
              <a:rPr lang="en-US" sz="2000" b="1" dirty="0" err="1"/>
              <a:t>على</a:t>
            </a:r>
            <a:r>
              <a:rPr lang="en-US" sz="2000" b="1" dirty="0"/>
              <a:t> </a:t>
            </a:r>
            <a:r>
              <a:rPr lang="en-US" sz="2000" b="1" dirty="0" err="1"/>
              <a:t>حرية</a:t>
            </a:r>
            <a:r>
              <a:rPr lang="en-US" sz="2000" b="1" dirty="0"/>
              <a:t> </a:t>
            </a:r>
            <a:r>
              <a:rPr lang="en-US" sz="2000" b="1" dirty="0" err="1"/>
              <a:t>الملاحة</a:t>
            </a:r>
            <a:r>
              <a:rPr lang="en-US" sz="2000" b="1" dirty="0"/>
              <a:t> </a:t>
            </a:r>
            <a:r>
              <a:rPr lang="en-US" sz="2000" b="1" dirty="0" err="1"/>
              <a:t>في</a:t>
            </a:r>
            <a:r>
              <a:rPr lang="en-US" sz="2000" b="1" dirty="0"/>
              <a:t> </a:t>
            </a:r>
            <a:r>
              <a:rPr lang="en-US" sz="2000" b="1" dirty="0" err="1"/>
              <a:t>قناة</a:t>
            </a:r>
            <a:r>
              <a:rPr lang="en-US" sz="2000" b="1" dirty="0"/>
              <a:t> </a:t>
            </a:r>
            <a:r>
              <a:rPr lang="en-US" sz="2000" b="1" dirty="0" err="1"/>
              <a:t>السويس</a:t>
            </a:r>
            <a:r>
              <a:rPr lang="en-US" sz="2000" b="1" dirty="0"/>
              <a:t> و </a:t>
            </a:r>
            <a:r>
              <a:rPr lang="en-US" sz="2000" b="1" dirty="0" err="1"/>
              <a:t>سلامتها</a:t>
            </a:r>
            <a:r>
              <a:rPr lang="en-US" sz="2000" b="1" dirty="0"/>
              <a:t> </a:t>
            </a:r>
            <a:r>
              <a:rPr lang="en-US" sz="2000" b="1" dirty="0" err="1"/>
              <a:t>فإذا</a:t>
            </a:r>
            <a:r>
              <a:rPr lang="en-US" sz="2000" b="1" dirty="0"/>
              <a:t> </a:t>
            </a:r>
            <a:r>
              <a:rPr lang="en-US" sz="2000" b="1" dirty="0" err="1"/>
              <a:t>قام</a:t>
            </a:r>
            <a:r>
              <a:rPr lang="en-US" sz="2000" b="1" dirty="0"/>
              <a:t> </a:t>
            </a:r>
            <a:r>
              <a:rPr lang="en-US" sz="2000" b="1" dirty="0" err="1"/>
              <a:t>خلاف</a:t>
            </a:r>
            <a:r>
              <a:rPr lang="en-US" sz="2000" b="1" dirty="0"/>
              <a:t> </a:t>
            </a:r>
            <a:r>
              <a:rPr lang="en-US" sz="2000" b="1" dirty="0" err="1"/>
              <a:t>بينهما</a:t>
            </a:r>
            <a:r>
              <a:rPr lang="en-US" sz="2000" b="1" dirty="0"/>
              <a:t> </a:t>
            </a:r>
            <a:r>
              <a:rPr lang="en-US" sz="2000" b="1" dirty="0" err="1"/>
              <a:t>فيجوز</a:t>
            </a:r>
            <a:r>
              <a:rPr lang="en-US" sz="2000" b="1" dirty="0"/>
              <a:t> </a:t>
            </a:r>
            <a:r>
              <a:rPr lang="en-US" sz="2000" b="1" dirty="0" err="1"/>
              <a:t>عرضة</a:t>
            </a:r>
            <a:r>
              <a:rPr lang="en-US" sz="2000" b="1" dirty="0"/>
              <a:t> </a:t>
            </a:r>
            <a:r>
              <a:rPr lang="en-US" sz="2000" b="1" dirty="0" err="1"/>
              <a:t>على</a:t>
            </a:r>
            <a:r>
              <a:rPr lang="en-US" sz="2000" b="1" dirty="0"/>
              <a:t> </a:t>
            </a:r>
            <a:r>
              <a:rPr lang="en-US" sz="2000" b="1" dirty="0" err="1"/>
              <a:t>عصبة</a:t>
            </a:r>
            <a:r>
              <a:rPr lang="en-US" sz="2000" b="1" dirty="0"/>
              <a:t> </a:t>
            </a:r>
            <a:r>
              <a:rPr lang="en-US" sz="2000" b="1" dirty="0" err="1"/>
              <a:t>الأمم</a:t>
            </a:r>
            <a:r>
              <a:rPr lang="en-US" sz="2000" b="1" dirty="0"/>
              <a:t> .</a:t>
            </a:r>
            <a:endParaRPr lang="en-US" sz="2000" dirty="0"/>
          </a:p>
          <a:p>
            <a:pPr algn="r" rtl="1"/>
            <a:r>
              <a:rPr lang="en-US" sz="2000" b="1" dirty="0"/>
              <a:t>8-حق </a:t>
            </a:r>
            <a:r>
              <a:rPr lang="en-US" sz="2000" b="1" dirty="0" err="1"/>
              <a:t>مصر</a:t>
            </a:r>
            <a:r>
              <a:rPr lang="en-US" sz="2000" b="1" dirty="0"/>
              <a:t> </a:t>
            </a:r>
            <a:r>
              <a:rPr lang="en-US" sz="2000" b="1" dirty="0" err="1"/>
              <a:t>في</a:t>
            </a:r>
            <a:r>
              <a:rPr lang="en-US" sz="2000" b="1" dirty="0"/>
              <a:t> </a:t>
            </a:r>
            <a:r>
              <a:rPr lang="en-US" sz="2000" b="1" dirty="0" err="1"/>
              <a:t>المطالبة</a:t>
            </a:r>
            <a:r>
              <a:rPr lang="en-US" sz="2000" b="1" dirty="0"/>
              <a:t> </a:t>
            </a:r>
            <a:r>
              <a:rPr lang="en-US" sz="2000" b="1" dirty="0" err="1"/>
              <a:t>بإلغاء</a:t>
            </a:r>
            <a:r>
              <a:rPr lang="en-US" sz="2000" b="1" dirty="0"/>
              <a:t> </a:t>
            </a:r>
            <a:r>
              <a:rPr lang="en-US" sz="2000" b="1" dirty="0" err="1"/>
              <a:t>الامتيازات</a:t>
            </a:r>
            <a:r>
              <a:rPr lang="en-US" sz="2000" b="1" dirty="0"/>
              <a:t> </a:t>
            </a:r>
            <a:r>
              <a:rPr lang="en-US" sz="2000" b="1" dirty="0" err="1"/>
              <a:t>الأجنبية</a:t>
            </a:r>
            <a:r>
              <a:rPr lang="en-US" sz="2000" b="1" dirty="0"/>
              <a:t> .</a:t>
            </a:r>
            <a:endParaRPr lang="en-US" sz="2000" dirty="0"/>
          </a:p>
          <a:p>
            <a:pPr algn="r" rtl="1"/>
            <a:r>
              <a:rPr lang="ar-SA" sz="2000" b="1" dirty="0"/>
              <a:t>9-</a:t>
            </a:r>
            <a:r>
              <a:rPr lang="en-US" sz="2000" b="1" dirty="0" err="1"/>
              <a:t>إلغاء</a:t>
            </a:r>
            <a:r>
              <a:rPr lang="en-US" sz="2000" b="1" dirty="0"/>
              <a:t> </a:t>
            </a:r>
            <a:r>
              <a:rPr lang="en-US" sz="2000" b="1" dirty="0" err="1"/>
              <a:t>جميع</a:t>
            </a:r>
            <a:r>
              <a:rPr lang="en-US" sz="2000" b="1" dirty="0"/>
              <a:t> </a:t>
            </a:r>
            <a:r>
              <a:rPr lang="en-US" sz="2000" b="1" dirty="0" err="1"/>
              <a:t>الاتفاقيات</a:t>
            </a:r>
            <a:r>
              <a:rPr lang="en-US" sz="2000" b="1" dirty="0"/>
              <a:t> و </a:t>
            </a:r>
            <a:r>
              <a:rPr lang="en-US" sz="2000" b="1" dirty="0" err="1"/>
              <a:t>الوثائق</a:t>
            </a:r>
            <a:r>
              <a:rPr lang="en-US" sz="2000" b="1" dirty="0"/>
              <a:t> </a:t>
            </a:r>
            <a:r>
              <a:rPr lang="en-US" sz="2000" b="1" dirty="0" err="1"/>
              <a:t>المنافية</a:t>
            </a:r>
            <a:r>
              <a:rPr lang="en-US" sz="2000" b="1" dirty="0"/>
              <a:t> </a:t>
            </a:r>
            <a:r>
              <a:rPr lang="en-US" sz="2000" b="1" dirty="0" err="1"/>
              <a:t>لأحكام</a:t>
            </a:r>
            <a:r>
              <a:rPr lang="en-US" sz="2000" b="1" dirty="0"/>
              <a:t> </a:t>
            </a:r>
            <a:r>
              <a:rPr lang="en-US" sz="2000" b="1" dirty="0" err="1"/>
              <a:t>هذه</a:t>
            </a:r>
            <a:r>
              <a:rPr lang="en-US" sz="2000" b="1" dirty="0"/>
              <a:t> </a:t>
            </a:r>
            <a:r>
              <a:rPr lang="en-US" sz="2000" b="1" dirty="0" err="1"/>
              <a:t>المعاهدة</a:t>
            </a:r>
            <a:r>
              <a:rPr lang="en-US" sz="2000" b="1" dirty="0"/>
              <a:t> و </a:t>
            </a:r>
            <a:r>
              <a:rPr lang="en-US" sz="2000" b="1" dirty="0" err="1"/>
              <a:t>منها</a:t>
            </a:r>
            <a:r>
              <a:rPr lang="en-US" sz="2000" b="1" dirty="0"/>
              <a:t> </a:t>
            </a:r>
            <a:r>
              <a:rPr lang="en-US" sz="2000" b="1" dirty="0" err="1"/>
              <a:t>تصريح</a:t>
            </a:r>
            <a:r>
              <a:rPr lang="en-US" sz="2000" b="1" dirty="0"/>
              <a:t> 28 </a:t>
            </a:r>
            <a:r>
              <a:rPr lang="en-US" sz="2000" b="1" dirty="0" err="1"/>
              <a:t>فبراير</a:t>
            </a:r>
            <a:r>
              <a:rPr lang="en-US" sz="2000" b="1" dirty="0"/>
              <a:t> </a:t>
            </a:r>
            <a:r>
              <a:rPr lang="en-US" sz="2000" b="1" dirty="0" err="1"/>
              <a:t>بتحفظاته</a:t>
            </a:r>
            <a:r>
              <a:rPr lang="en-US" sz="2000" b="1" dirty="0"/>
              <a:t> </a:t>
            </a:r>
            <a:r>
              <a:rPr lang="en-US" sz="2000" b="1" dirty="0" err="1"/>
              <a:t>الأربعة</a:t>
            </a:r>
            <a:r>
              <a:rPr lang="en-US" sz="2000" b="1" dirty="0"/>
              <a:t> .</a:t>
            </a:r>
            <a:endParaRPr lang="en-US" sz="2000" dirty="0"/>
          </a:p>
          <a:p>
            <a:pPr algn="r" rtl="1"/>
            <a:r>
              <a:rPr lang="ar-SA" sz="2000" b="1" dirty="0"/>
              <a:t>10-</a:t>
            </a:r>
            <a:r>
              <a:rPr lang="en-US" sz="2000" b="1" dirty="0" err="1"/>
              <a:t>تحويل</a:t>
            </a:r>
            <a:r>
              <a:rPr lang="en-US" sz="2000" b="1" dirty="0"/>
              <a:t> </a:t>
            </a:r>
            <a:r>
              <a:rPr lang="en-US" sz="2000" b="1" dirty="0" err="1"/>
              <a:t>إرجاع</a:t>
            </a:r>
            <a:r>
              <a:rPr lang="en-US" sz="2000" b="1" dirty="0"/>
              <a:t> </a:t>
            </a:r>
            <a:r>
              <a:rPr lang="en-US" sz="2000" b="1" dirty="0" err="1"/>
              <a:t>الجيش</a:t>
            </a:r>
            <a:r>
              <a:rPr lang="en-US" sz="2000" b="1" dirty="0"/>
              <a:t> </a:t>
            </a:r>
            <a:r>
              <a:rPr lang="en-US" sz="2000" b="1" dirty="0" err="1"/>
              <a:t>المصري</a:t>
            </a:r>
            <a:r>
              <a:rPr lang="en-US" sz="2000" b="1" dirty="0"/>
              <a:t> </a:t>
            </a:r>
            <a:r>
              <a:rPr lang="en-US" sz="2000" b="1" dirty="0" err="1"/>
              <a:t>للسودان</a:t>
            </a:r>
            <a:r>
              <a:rPr lang="en-US" sz="2000" b="1" dirty="0"/>
              <a:t> و </a:t>
            </a:r>
            <a:r>
              <a:rPr lang="en-US" sz="2000" b="1" dirty="0" err="1"/>
              <a:t>الاعتراف</a:t>
            </a:r>
            <a:r>
              <a:rPr lang="en-US" sz="2000" b="1" dirty="0"/>
              <a:t> </a:t>
            </a:r>
            <a:r>
              <a:rPr lang="en-US" sz="2000" b="1" dirty="0" err="1"/>
              <a:t>بالإدارة</a:t>
            </a:r>
            <a:r>
              <a:rPr lang="en-US" sz="2000" b="1" dirty="0"/>
              <a:t> </a:t>
            </a:r>
            <a:r>
              <a:rPr lang="en-US" sz="2000" b="1" dirty="0" err="1"/>
              <a:t>المشتركة</a:t>
            </a:r>
            <a:r>
              <a:rPr lang="en-US" sz="2000" b="1" dirty="0"/>
              <a:t> </a:t>
            </a:r>
            <a:r>
              <a:rPr lang="en-US" sz="2000" b="1" dirty="0" err="1"/>
              <a:t>مع</a:t>
            </a:r>
            <a:r>
              <a:rPr lang="en-US" sz="2000" b="1" dirty="0"/>
              <a:t> </a:t>
            </a:r>
            <a:r>
              <a:rPr lang="en-US" sz="2000" b="1" dirty="0" err="1"/>
              <a:t>بريطانيا</a:t>
            </a:r>
            <a:r>
              <a:rPr lang="en-US" sz="2000" b="1" dirty="0"/>
              <a:t> .</a:t>
            </a:r>
            <a:endParaRPr lang="en-US" sz="2000" dirty="0"/>
          </a:p>
          <a:p>
            <a:pPr algn="r" rtl="1"/>
            <a:r>
              <a:rPr lang="ar-SA" sz="2000" b="1" dirty="0"/>
              <a:t>11-</a:t>
            </a:r>
            <a:r>
              <a:rPr lang="en-US" sz="2000" b="1" dirty="0" err="1"/>
              <a:t>حرية</a:t>
            </a:r>
            <a:r>
              <a:rPr lang="en-US" sz="2000" b="1" dirty="0"/>
              <a:t> </a:t>
            </a:r>
            <a:r>
              <a:rPr lang="en-US" sz="2000" b="1" dirty="0" err="1"/>
              <a:t>مصر</a:t>
            </a:r>
            <a:r>
              <a:rPr lang="en-US" sz="2000" b="1" dirty="0"/>
              <a:t> </a:t>
            </a:r>
            <a:r>
              <a:rPr lang="en-US" sz="2000" b="1" dirty="0" err="1"/>
              <a:t>في</a:t>
            </a:r>
            <a:r>
              <a:rPr lang="en-US" sz="2000" b="1" dirty="0"/>
              <a:t> </a:t>
            </a:r>
            <a:r>
              <a:rPr lang="en-US" sz="2000" b="1" dirty="0" err="1"/>
              <a:t>عقد</a:t>
            </a:r>
            <a:r>
              <a:rPr lang="en-US" sz="2000" b="1" dirty="0"/>
              <a:t> </a:t>
            </a:r>
            <a:r>
              <a:rPr lang="en-US" sz="2000" b="1" dirty="0" err="1"/>
              <a:t>المعاهدات</a:t>
            </a:r>
            <a:r>
              <a:rPr lang="en-US" sz="2000" b="1" dirty="0"/>
              <a:t> </a:t>
            </a:r>
            <a:r>
              <a:rPr lang="en-US" sz="2000" b="1" dirty="0" err="1"/>
              <a:t>السياسية</a:t>
            </a:r>
            <a:r>
              <a:rPr lang="en-US" sz="2000" b="1" dirty="0"/>
              <a:t> </a:t>
            </a:r>
            <a:r>
              <a:rPr lang="en-US" sz="2000" b="1" dirty="0" err="1"/>
              <a:t>مع</a:t>
            </a:r>
            <a:r>
              <a:rPr lang="en-US" sz="2000" b="1" dirty="0"/>
              <a:t> </a:t>
            </a:r>
            <a:r>
              <a:rPr lang="en-US" sz="2000" b="1" dirty="0" err="1"/>
              <a:t>الدول</a:t>
            </a:r>
            <a:r>
              <a:rPr lang="en-US" sz="2000" b="1" dirty="0"/>
              <a:t> </a:t>
            </a:r>
            <a:r>
              <a:rPr lang="en-US" sz="2000" b="1" dirty="0" err="1"/>
              <a:t>الأجنبية</a:t>
            </a:r>
            <a:r>
              <a:rPr lang="en-US" sz="2000" b="1" dirty="0"/>
              <a:t> </a:t>
            </a:r>
            <a:r>
              <a:rPr lang="en-US" sz="2000" b="1" dirty="0" err="1"/>
              <a:t>بشرط</a:t>
            </a:r>
            <a:r>
              <a:rPr lang="en-US" sz="2000" b="1" dirty="0"/>
              <a:t> </a:t>
            </a:r>
            <a:r>
              <a:rPr lang="en-US" sz="2000" b="1" dirty="0" err="1"/>
              <a:t>إلا</a:t>
            </a:r>
            <a:r>
              <a:rPr lang="en-US" sz="2000" b="1" dirty="0"/>
              <a:t> </a:t>
            </a:r>
            <a:r>
              <a:rPr lang="en-US" sz="2000" b="1" dirty="0" err="1"/>
              <a:t>تتعارض</a:t>
            </a:r>
            <a:r>
              <a:rPr lang="en-US" sz="2000" b="1" dirty="0"/>
              <a:t> </a:t>
            </a:r>
            <a:r>
              <a:rPr lang="en-US" sz="2000" b="1" dirty="0" err="1"/>
              <a:t>مع</a:t>
            </a:r>
            <a:r>
              <a:rPr lang="en-US" sz="2000" b="1" dirty="0"/>
              <a:t> </a:t>
            </a:r>
            <a:r>
              <a:rPr lang="en-US" sz="2000" b="1" dirty="0" err="1"/>
              <a:t>أحكام</a:t>
            </a:r>
            <a:r>
              <a:rPr lang="en-US" sz="2000" b="1" dirty="0"/>
              <a:t> </a:t>
            </a:r>
            <a:r>
              <a:rPr lang="en-US" sz="2000" b="1" dirty="0" err="1"/>
              <a:t>هذه</a:t>
            </a:r>
            <a:r>
              <a:rPr lang="en-US" sz="2000" b="1" dirty="0"/>
              <a:t> </a:t>
            </a:r>
            <a:r>
              <a:rPr lang="en-US" sz="2000" b="1" dirty="0" err="1"/>
              <a:t>المعاهدة</a:t>
            </a:r>
            <a:r>
              <a:rPr lang="en-US" sz="2000" b="1" dirty="0"/>
              <a:t> .</a:t>
            </a:r>
            <a:endParaRPr lang="en-US" sz="2000" dirty="0"/>
          </a:p>
          <a:p>
            <a:pPr algn="r" rtl="1"/>
            <a:r>
              <a:rPr lang="en-US" sz="2000" b="1" dirty="0"/>
              <a:t>12-تبادل </a:t>
            </a:r>
            <a:r>
              <a:rPr lang="en-US" sz="2000" b="1" dirty="0" err="1"/>
              <a:t>السفراء</a:t>
            </a:r>
            <a:r>
              <a:rPr lang="en-US" sz="2000" b="1" dirty="0"/>
              <a:t> </a:t>
            </a:r>
            <a:r>
              <a:rPr lang="en-US" sz="2000" b="1" dirty="0" err="1"/>
              <a:t>مع</a:t>
            </a:r>
            <a:r>
              <a:rPr lang="en-US" sz="2000" b="1" dirty="0"/>
              <a:t> </a:t>
            </a:r>
            <a:r>
              <a:rPr lang="en-US" sz="2000" b="1" dirty="0" err="1"/>
              <a:t>بريطانيا</a:t>
            </a:r>
            <a:r>
              <a:rPr lang="en-US" sz="2000" b="1" dirty="0"/>
              <a:t> </a:t>
            </a:r>
            <a:r>
              <a:rPr lang="en-US" sz="2000" b="1" dirty="0" err="1"/>
              <a:t>العظمى</a:t>
            </a:r>
            <a:r>
              <a:rPr lang="en-US" sz="2000" b="1" dirty="0"/>
              <a:t> . </a:t>
            </a:r>
            <a:endParaRPr lang="en-US" sz="2000" dirty="0"/>
          </a:p>
          <a:p>
            <a:pPr algn="r" rtl="1"/>
            <a:r>
              <a:rPr lang="en-US" sz="2000" b="1" dirty="0"/>
              <a:t> </a:t>
            </a:r>
            <a:endParaRPr lang="en-US" sz="2000" dirty="0"/>
          </a:p>
        </p:txBody>
      </p:sp>
    </p:spTree>
    <p:extLst>
      <p:ext uri="{BB962C8B-B14F-4D97-AF65-F5344CB8AC3E}">
        <p14:creationId xmlns:p14="http://schemas.microsoft.com/office/powerpoint/2010/main" val="4093532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6AEFDA-6F3B-4DFF-B672-6C4523226B83}"/>
              </a:ext>
            </a:extLst>
          </p:cNvPr>
          <p:cNvSpPr txBox="1"/>
          <p:nvPr/>
        </p:nvSpPr>
        <p:spPr>
          <a:xfrm>
            <a:off x="221673" y="1524000"/>
            <a:ext cx="11457709" cy="4154984"/>
          </a:xfrm>
          <a:prstGeom prst="rect">
            <a:avLst/>
          </a:prstGeom>
          <a:noFill/>
        </p:spPr>
        <p:txBody>
          <a:bodyPr wrap="square" rtlCol="0">
            <a:spAutoFit/>
          </a:bodyPr>
          <a:lstStyle/>
          <a:p>
            <a:pPr algn="r" rtl="1"/>
            <a:r>
              <a:rPr lang="en-US" sz="2400" b="1" dirty="0" err="1">
                <a:solidFill>
                  <a:srgbClr val="FF0000"/>
                </a:solidFill>
              </a:rPr>
              <a:t>الغاء</a:t>
            </a:r>
            <a:r>
              <a:rPr lang="en-US" sz="2400" b="1" dirty="0">
                <a:solidFill>
                  <a:srgbClr val="FF0000"/>
                </a:solidFill>
              </a:rPr>
              <a:t> </a:t>
            </a:r>
            <a:r>
              <a:rPr lang="en-US" sz="2400" b="1" dirty="0" err="1">
                <a:solidFill>
                  <a:srgbClr val="FF0000"/>
                </a:solidFill>
              </a:rPr>
              <a:t>المعاهدة</a:t>
            </a:r>
            <a:r>
              <a:rPr lang="en-US" sz="2400" b="1" dirty="0">
                <a:solidFill>
                  <a:srgbClr val="FF0000"/>
                </a:solidFill>
              </a:rPr>
              <a:t> </a:t>
            </a:r>
            <a:endParaRPr lang="en-US" sz="2400" dirty="0">
              <a:solidFill>
                <a:srgbClr val="FF0000"/>
              </a:solidFill>
            </a:endParaRPr>
          </a:p>
          <a:p>
            <a:pPr algn="r" rtl="1"/>
            <a:r>
              <a:rPr lang="ar-SA" sz="2400" b="1" dirty="0"/>
              <a:t> </a:t>
            </a:r>
            <a:endParaRPr lang="en-US" sz="2400" dirty="0"/>
          </a:p>
          <a:p>
            <a:pPr algn="r" rtl="1"/>
            <a:r>
              <a:rPr lang="en-US" sz="2400" b="1" dirty="0" err="1"/>
              <a:t>شملت</a:t>
            </a:r>
            <a:r>
              <a:rPr lang="en-US" sz="2400" b="1" dirty="0"/>
              <a:t> </a:t>
            </a:r>
            <a:r>
              <a:rPr lang="en-US" sz="2400" b="1" dirty="0" err="1"/>
              <a:t>المعاهدة</a:t>
            </a:r>
            <a:r>
              <a:rPr lang="en-US" sz="2400" b="1" dirty="0"/>
              <a:t> </a:t>
            </a:r>
            <a:r>
              <a:rPr lang="en-US" sz="2400" b="1" dirty="0" err="1"/>
              <a:t>على</a:t>
            </a:r>
            <a:r>
              <a:rPr lang="en-US" sz="2400" b="1" dirty="0"/>
              <a:t> </a:t>
            </a:r>
            <a:r>
              <a:rPr lang="en-US" sz="2400" b="1" dirty="0" err="1"/>
              <a:t>العديد</a:t>
            </a:r>
            <a:r>
              <a:rPr lang="en-US" sz="2400" b="1" dirty="0"/>
              <a:t>  </a:t>
            </a:r>
            <a:r>
              <a:rPr lang="en-US" sz="2400" b="1" dirty="0" err="1"/>
              <a:t>من</a:t>
            </a:r>
            <a:r>
              <a:rPr lang="en-US" sz="2400" b="1" dirty="0"/>
              <a:t> </a:t>
            </a:r>
            <a:r>
              <a:rPr lang="en-US" sz="2400" b="1" dirty="0" err="1"/>
              <a:t>الايجابيات</a:t>
            </a:r>
            <a:r>
              <a:rPr lang="en-US" sz="2400" b="1" dirty="0"/>
              <a:t> </a:t>
            </a:r>
            <a:r>
              <a:rPr lang="en-US" sz="2400" b="1" dirty="0" err="1"/>
              <a:t>التي</a:t>
            </a:r>
            <a:r>
              <a:rPr lang="en-US" sz="2400" b="1" dirty="0"/>
              <a:t> </a:t>
            </a:r>
            <a:r>
              <a:rPr lang="en-US" sz="2400" b="1" dirty="0" err="1"/>
              <a:t>تضمنتها</a:t>
            </a:r>
            <a:r>
              <a:rPr lang="en-US" sz="2400" b="1" dirty="0"/>
              <a:t> و </a:t>
            </a:r>
            <a:r>
              <a:rPr lang="en-US" sz="2400" b="1" dirty="0" err="1"/>
              <a:t>الاعتراف</a:t>
            </a:r>
            <a:r>
              <a:rPr lang="en-US" sz="2400" b="1" dirty="0"/>
              <a:t> </a:t>
            </a:r>
            <a:r>
              <a:rPr lang="en-US" sz="2400" b="1" dirty="0" err="1"/>
              <a:t>باستقلال</a:t>
            </a:r>
            <a:r>
              <a:rPr lang="en-US" sz="2400" b="1" dirty="0"/>
              <a:t> </a:t>
            </a:r>
            <a:r>
              <a:rPr lang="en-US" sz="2400" b="1" dirty="0" err="1"/>
              <a:t>مصر</a:t>
            </a:r>
            <a:r>
              <a:rPr lang="en-US" sz="2400" b="1" dirty="0"/>
              <a:t> </a:t>
            </a:r>
            <a:r>
              <a:rPr lang="en-US" sz="2400" b="1" dirty="0" err="1"/>
              <a:t>إلا</a:t>
            </a:r>
            <a:r>
              <a:rPr lang="en-US" sz="2400" b="1" dirty="0"/>
              <a:t> </a:t>
            </a:r>
            <a:r>
              <a:rPr lang="en-US" sz="2400" b="1" dirty="0" err="1"/>
              <a:t>أنها</a:t>
            </a:r>
            <a:r>
              <a:rPr lang="en-US" sz="2400" b="1" dirty="0"/>
              <a:t> </a:t>
            </a:r>
            <a:r>
              <a:rPr lang="en-US" sz="2400" b="1" dirty="0" err="1"/>
              <a:t>لم</a:t>
            </a:r>
            <a:r>
              <a:rPr lang="en-US" sz="2400" b="1" dirty="0"/>
              <a:t> </a:t>
            </a:r>
            <a:r>
              <a:rPr lang="en-US" sz="2400" b="1" dirty="0" err="1"/>
              <a:t>تحقق</a:t>
            </a:r>
            <a:r>
              <a:rPr lang="en-US" sz="2400" b="1" dirty="0"/>
              <a:t> </a:t>
            </a:r>
            <a:r>
              <a:rPr lang="en-US" sz="2400" b="1" dirty="0" err="1"/>
              <a:t>الاستقلال</a:t>
            </a:r>
            <a:r>
              <a:rPr lang="en-US" sz="2400" b="1" dirty="0"/>
              <a:t> </a:t>
            </a:r>
            <a:r>
              <a:rPr lang="en-US" sz="2400" b="1" dirty="0" err="1"/>
              <a:t>المطلوب</a:t>
            </a:r>
            <a:r>
              <a:rPr lang="en-US" sz="2400" b="1" dirty="0"/>
              <a:t> </a:t>
            </a:r>
            <a:r>
              <a:rPr lang="en-US" sz="2400" b="1" dirty="0" err="1"/>
              <a:t>حيث</a:t>
            </a:r>
            <a:r>
              <a:rPr lang="en-US" sz="2400" b="1" dirty="0"/>
              <a:t> </a:t>
            </a:r>
            <a:r>
              <a:rPr lang="en-US" sz="2400" b="1" dirty="0" err="1"/>
              <a:t>تضمنت</a:t>
            </a:r>
            <a:r>
              <a:rPr lang="en-US" sz="2400" b="1" dirty="0"/>
              <a:t>  </a:t>
            </a:r>
            <a:r>
              <a:rPr lang="en-US" sz="2400" b="1" dirty="0" err="1"/>
              <a:t>بعض</a:t>
            </a:r>
            <a:r>
              <a:rPr lang="en-US" sz="2400" b="1" dirty="0"/>
              <a:t> </a:t>
            </a:r>
            <a:r>
              <a:rPr lang="en-US" sz="2400" b="1" dirty="0" err="1"/>
              <a:t>أنواع</a:t>
            </a:r>
            <a:r>
              <a:rPr lang="en-US" sz="2400" b="1" dirty="0"/>
              <a:t> </a:t>
            </a:r>
            <a:r>
              <a:rPr lang="en-US" sz="2400" b="1" dirty="0" err="1"/>
              <a:t>السيادة</a:t>
            </a:r>
            <a:r>
              <a:rPr lang="en-US" sz="2400" b="1" dirty="0"/>
              <a:t> </a:t>
            </a:r>
            <a:r>
              <a:rPr lang="en-US" sz="2400" b="1" dirty="0" err="1"/>
              <a:t>البريطانية</a:t>
            </a:r>
            <a:r>
              <a:rPr lang="en-US" sz="2400" b="1" dirty="0"/>
              <a:t> </a:t>
            </a:r>
            <a:r>
              <a:rPr lang="en-US" sz="2400" b="1" dirty="0" err="1"/>
              <a:t>حيث</a:t>
            </a:r>
            <a:r>
              <a:rPr lang="en-US" sz="2400" b="1" dirty="0"/>
              <a:t> </a:t>
            </a:r>
            <a:r>
              <a:rPr lang="en-US" sz="2400" b="1" dirty="0" err="1"/>
              <a:t>اجبرت</a:t>
            </a:r>
            <a:r>
              <a:rPr lang="en-US" sz="2400" b="1" dirty="0"/>
              <a:t> </a:t>
            </a:r>
            <a:r>
              <a:rPr lang="en-US" sz="2400" b="1" dirty="0" err="1"/>
              <a:t>مصر</a:t>
            </a:r>
            <a:r>
              <a:rPr lang="en-US" sz="2400" b="1" dirty="0"/>
              <a:t> </a:t>
            </a:r>
            <a:r>
              <a:rPr lang="en-US" sz="2400" b="1" dirty="0" err="1"/>
              <a:t>بتقديم</a:t>
            </a:r>
            <a:r>
              <a:rPr lang="en-US" sz="2400" b="1" dirty="0"/>
              <a:t> </a:t>
            </a:r>
            <a:r>
              <a:rPr lang="en-US" sz="2400" b="1" dirty="0" err="1"/>
              <a:t>المساعدات</a:t>
            </a:r>
            <a:r>
              <a:rPr lang="en-US" sz="2400" b="1" dirty="0"/>
              <a:t> </a:t>
            </a:r>
            <a:r>
              <a:rPr lang="en-US" sz="2400" b="1" dirty="0" err="1"/>
              <a:t>في</a:t>
            </a:r>
            <a:r>
              <a:rPr lang="en-US" sz="2400" b="1" dirty="0"/>
              <a:t> </a:t>
            </a:r>
            <a:r>
              <a:rPr lang="en-US" sz="2400" b="1" dirty="0" err="1"/>
              <a:t>حالة</a:t>
            </a:r>
            <a:r>
              <a:rPr lang="en-US" sz="2400" b="1" dirty="0"/>
              <a:t> </a:t>
            </a:r>
            <a:r>
              <a:rPr lang="en-US" sz="2400" b="1" dirty="0" err="1"/>
              <a:t>الحرب</a:t>
            </a:r>
            <a:r>
              <a:rPr lang="en-US" sz="2400" b="1" dirty="0"/>
              <a:t> و </a:t>
            </a:r>
            <a:r>
              <a:rPr lang="en-US" sz="2400" b="1" dirty="0" err="1"/>
              <a:t>إنشاء</a:t>
            </a:r>
            <a:r>
              <a:rPr lang="en-US" sz="2400" b="1" dirty="0"/>
              <a:t> </a:t>
            </a:r>
            <a:r>
              <a:rPr lang="en-US" sz="2400" b="1" dirty="0" err="1"/>
              <a:t>الثكنات</a:t>
            </a:r>
            <a:r>
              <a:rPr lang="en-US" sz="2400" b="1" dirty="0"/>
              <a:t> </a:t>
            </a:r>
            <a:r>
              <a:rPr lang="en-US" sz="2400" b="1" dirty="0" err="1"/>
              <a:t>التي</a:t>
            </a:r>
            <a:r>
              <a:rPr lang="en-US" sz="2400" b="1" dirty="0"/>
              <a:t> </a:t>
            </a:r>
            <a:r>
              <a:rPr lang="en-US" sz="2400" b="1" dirty="0" err="1"/>
              <a:t>فرضت</a:t>
            </a:r>
            <a:r>
              <a:rPr lang="en-US" sz="2400" b="1" dirty="0"/>
              <a:t> </a:t>
            </a:r>
            <a:r>
              <a:rPr lang="en-US" sz="2400" b="1" dirty="0" err="1"/>
              <a:t>أعباء</a:t>
            </a:r>
            <a:r>
              <a:rPr lang="en-US" sz="2400" b="1" dirty="0"/>
              <a:t> </a:t>
            </a:r>
            <a:r>
              <a:rPr lang="en-US" sz="2400" b="1" dirty="0" err="1"/>
              <a:t>مالية</a:t>
            </a:r>
            <a:r>
              <a:rPr lang="en-US" sz="2400" b="1" dirty="0"/>
              <a:t> </a:t>
            </a:r>
            <a:r>
              <a:rPr lang="en-US" sz="2400" b="1" dirty="0" err="1"/>
              <a:t>جسيمة</a:t>
            </a:r>
            <a:r>
              <a:rPr lang="en-US" sz="2400" b="1" dirty="0"/>
              <a:t> </a:t>
            </a:r>
            <a:r>
              <a:rPr lang="en-US" sz="2400" b="1" dirty="0" err="1"/>
              <a:t>مما</a:t>
            </a:r>
            <a:r>
              <a:rPr lang="en-US" sz="2400" b="1" dirty="0"/>
              <a:t> </a:t>
            </a:r>
            <a:r>
              <a:rPr lang="en-US" sz="2400" b="1" dirty="0" err="1"/>
              <a:t>يؤخر</a:t>
            </a:r>
            <a:r>
              <a:rPr lang="en-US" sz="2400" b="1" dirty="0"/>
              <a:t> </a:t>
            </a:r>
            <a:r>
              <a:rPr lang="en-US" sz="2400" b="1" dirty="0" err="1"/>
              <a:t>الجيش</a:t>
            </a:r>
            <a:r>
              <a:rPr lang="en-US" sz="2400" b="1" dirty="0"/>
              <a:t> </a:t>
            </a:r>
            <a:r>
              <a:rPr lang="en-US" sz="2400" b="1" dirty="0" err="1"/>
              <a:t>المصري</a:t>
            </a:r>
            <a:r>
              <a:rPr lang="en-US" sz="2400" b="1" dirty="0"/>
              <a:t> و </a:t>
            </a:r>
            <a:r>
              <a:rPr lang="en-US" sz="2400" b="1" dirty="0" err="1"/>
              <a:t>اعدادة</a:t>
            </a:r>
            <a:r>
              <a:rPr lang="en-US" sz="2400" b="1" dirty="0"/>
              <a:t> </a:t>
            </a:r>
            <a:r>
              <a:rPr lang="en-US" sz="2400" b="1" dirty="0" err="1"/>
              <a:t>ليكون</a:t>
            </a:r>
            <a:r>
              <a:rPr lang="en-US" sz="2400" b="1" dirty="0"/>
              <a:t> </a:t>
            </a:r>
            <a:r>
              <a:rPr lang="en-US" sz="2400" b="1" dirty="0" err="1"/>
              <a:t>أداة</a:t>
            </a:r>
            <a:r>
              <a:rPr lang="en-US" sz="2400" b="1" dirty="0"/>
              <a:t> </a:t>
            </a:r>
            <a:r>
              <a:rPr lang="en-US" sz="2400" b="1" dirty="0" err="1"/>
              <a:t>صالحة</a:t>
            </a:r>
            <a:r>
              <a:rPr lang="en-US" sz="2400" b="1" dirty="0"/>
              <a:t> </a:t>
            </a:r>
            <a:r>
              <a:rPr lang="en-US" sz="2400" b="1" dirty="0" err="1"/>
              <a:t>للدفاع</a:t>
            </a:r>
            <a:r>
              <a:rPr lang="en-US" sz="2400" b="1" dirty="0"/>
              <a:t> </a:t>
            </a:r>
            <a:r>
              <a:rPr lang="en-US" sz="2400" b="1" dirty="0" err="1"/>
              <a:t>عنها</a:t>
            </a:r>
            <a:r>
              <a:rPr lang="en-US" sz="2400" b="1" dirty="0"/>
              <a:t> ، </a:t>
            </a:r>
            <a:r>
              <a:rPr lang="en-US" sz="2400" b="1" dirty="0" err="1"/>
              <a:t>كما</a:t>
            </a:r>
            <a:r>
              <a:rPr lang="en-US" sz="2400" b="1" dirty="0"/>
              <a:t> </a:t>
            </a:r>
            <a:r>
              <a:rPr lang="en-US" sz="2400" b="1" dirty="0" err="1"/>
              <a:t>أنة</a:t>
            </a:r>
            <a:r>
              <a:rPr lang="en-US" sz="2400" b="1" dirty="0"/>
              <a:t> </a:t>
            </a:r>
            <a:r>
              <a:rPr lang="en-US" sz="2400" b="1" dirty="0" err="1"/>
              <a:t>بموجب</a:t>
            </a:r>
            <a:r>
              <a:rPr lang="en-US" sz="2400" b="1" dirty="0"/>
              <a:t> </a:t>
            </a:r>
            <a:r>
              <a:rPr lang="en-US" sz="2400" b="1" dirty="0" err="1"/>
              <a:t>هذه</a:t>
            </a:r>
            <a:r>
              <a:rPr lang="en-US" sz="2400" b="1" dirty="0"/>
              <a:t> </a:t>
            </a:r>
            <a:r>
              <a:rPr lang="en-US" sz="2400" b="1" dirty="0" err="1"/>
              <a:t>المعاهدة</a:t>
            </a:r>
            <a:r>
              <a:rPr lang="en-US" sz="2400" b="1" dirty="0"/>
              <a:t> </a:t>
            </a:r>
            <a:r>
              <a:rPr lang="en-US" sz="2400" b="1" dirty="0" err="1"/>
              <a:t>تصبح</a:t>
            </a:r>
            <a:r>
              <a:rPr lang="en-US" sz="2400" b="1" dirty="0"/>
              <a:t> </a:t>
            </a:r>
            <a:r>
              <a:rPr lang="en-US" sz="2400" b="1" dirty="0" err="1"/>
              <a:t>السودان</a:t>
            </a:r>
            <a:r>
              <a:rPr lang="en-US" sz="2400" b="1" dirty="0"/>
              <a:t> </a:t>
            </a:r>
            <a:r>
              <a:rPr lang="en-US" sz="2400" b="1" dirty="0" err="1"/>
              <a:t>مستعمرة</a:t>
            </a:r>
            <a:r>
              <a:rPr lang="en-US" sz="2400" b="1" dirty="0"/>
              <a:t> </a:t>
            </a:r>
            <a:r>
              <a:rPr lang="en-US" sz="2400" b="1" dirty="0" err="1"/>
              <a:t>بريطانية</a:t>
            </a:r>
            <a:r>
              <a:rPr lang="en-US" sz="2400" b="1" dirty="0"/>
              <a:t> </a:t>
            </a:r>
            <a:r>
              <a:rPr lang="en-US" sz="2400" b="1" dirty="0" err="1"/>
              <a:t>يحرسها</a:t>
            </a:r>
            <a:r>
              <a:rPr lang="en-US" sz="2400" b="1" dirty="0"/>
              <a:t> </a:t>
            </a:r>
            <a:r>
              <a:rPr lang="en-US" sz="2400" b="1" dirty="0" err="1"/>
              <a:t>جنود</a:t>
            </a:r>
            <a:r>
              <a:rPr lang="en-US" sz="2400" b="1" dirty="0"/>
              <a:t> </a:t>
            </a:r>
            <a:r>
              <a:rPr lang="en-US" sz="2400" b="1" dirty="0" err="1"/>
              <a:t>مصريون</a:t>
            </a:r>
            <a:r>
              <a:rPr lang="en-US" sz="2400" b="1" dirty="0"/>
              <a:t> ، </a:t>
            </a:r>
            <a:r>
              <a:rPr lang="en-US" sz="2400" b="1" dirty="0" err="1"/>
              <a:t>لذلك</a:t>
            </a:r>
            <a:r>
              <a:rPr lang="en-US" sz="2400" b="1" dirty="0"/>
              <a:t> </a:t>
            </a:r>
            <a:r>
              <a:rPr lang="en-US" sz="2400" b="1" dirty="0" err="1"/>
              <a:t>طالبت</a:t>
            </a:r>
            <a:r>
              <a:rPr lang="en-US" sz="2400" b="1" dirty="0"/>
              <a:t> </a:t>
            </a:r>
            <a:r>
              <a:rPr lang="en-US" sz="2400" b="1" dirty="0" err="1"/>
              <a:t>وزارة</a:t>
            </a:r>
            <a:r>
              <a:rPr lang="en-US" sz="2400" b="1" dirty="0"/>
              <a:t> </a:t>
            </a:r>
            <a:r>
              <a:rPr lang="en-US" sz="2400" b="1" dirty="0" err="1"/>
              <a:t>النحاس</a:t>
            </a:r>
            <a:r>
              <a:rPr lang="en-US" sz="2400" b="1" dirty="0"/>
              <a:t> </a:t>
            </a:r>
            <a:r>
              <a:rPr lang="en-US" sz="2400" b="1" dirty="0" err="1"/>
              <a:t>في</a:t>
            </a:r>
            <a:r>
              <a:rPr lang="en-US" sz="2400" b="1" dirty="0"/>
              <a:t> </a:t>
            </a:r>
            <a:r>
              <a:rPr lang="en-US" sz="2400" b="1" dirty="0" err="1"/>
              <a:t>مارس</a:t>
            </a:r>
            <a:r>
              <a:rPr lang="en-US" sz="2400" b="1" dirty="0"/>
              <a:t> 1950 </a:t>
            </a:r>
            <a:r>
              <a:rPr lang="en-US" sz="2400" b="1" dirty="0" err="1"/>
              <a:t>الدخول</a:t>
            </a:r>
            <a:r>
              <a:rPr lang="en-US" sz="2400" b="1" dirty="0"/>
              <a:t> </a:t>
            </a:r>
            <a:r>
              <a:rPr lang="en-US" sz="2400" b="1" dirty="0" err="1"/>
              <a:t>في</a:t>
            </a:r>
            <a:r>
              <a:rPr lang="en-US" sz="2400" b="1" dirty="0"/>
              <a:t> </a:t>
            </a:r>
            <a:r>
              <a:rPr lang="en-US" sz="2400" b="1" dirty="0" err="1"/>
              <a:t>مفاوضات</a:t>
            </a:r>
            <a:r>
              <a:rPr lang="en-US" sz="2400" b="1" dirty="0"/>
              <a:t> </a:t>
            </a:r>
            <a:r>
              <a:rPr lang="en-US" sz="2400" b="1" dirty="0" err="1"/>
              <a:t>جديدة</a:t>
            </a:r>
            <a:r>
              <a:rPr lang="en-US" sz="2400" b="1" dirty="0"/>
              <a:t> </a:t>
            </a:r>
            <a:r>
              <a:rPr lang="en-US" sz="2400" b="1" dirty="0" err="1"/>
              <a:t>مع</a:t>
            </a:r>
            <a:r>
              <a:rPr lang="en-US" sz="2400" b="1" dirty="0"/>
              <a:t> </a:t>
            </a:r>
            <a:r>
              <a:rPr lang="en-US" sz="2400" b="1" dirty="0" err="1"/>
              <a:t>الحكومة</a:t>
            </a:r>
            <a:r>
              <a:rPr lang="en-US" sz="2400" b="1" dirty="0"/>
              <a:t> </a:t>
            </a:r>
            <a:r>
              <a:rPr lang="en-US" sz="2400" b="1" dirty="0" err="1"/>
              <a:t>البريطانية</a:t>
            </a:r>
            <a:r>
              <a:rPr lang="en-US" sz="2400" b="1" dirty="0"/>
              <a:t> و </a:t>
            </a:r>
            <a:r>
              <a:rPr lang="en-US" sz="2400" b="1" dirty="0" err="1"/>
              <a:t>استمرت</a:t>
            </a:r>
            <a:r>
              <a:rPr lang="en-US" sz="2400" b="1" dirty="0"/>
              <a:t> </a:t>
            </a:r>
            <a:r>
              <a:rPr lang="en-US" sz="2400" b="1" dirty="0" err="1"/>
              <a:t>هذه</a:t>
            </a:r>
            <a:r>
              <a:rPr lang="en-US" sz="2400" b="1" dirty="0"/>
              <a:t> </a:t>
            </a:r>
            <a:r>
              <a:rPr lang="en-US" sz="2400" b="1" dirty="0" err="1"/>
              <a:t>المفاوضات</a:t>
            </a:r>
            <a:r>
              <a:rPr lang="en-US" sz="2400" b="1" dirty="0"/>
              <a:t> 9 </a:t>
            </a:r>
            <a:r>
              <a:rPr lang="en-US" sz="2400" b="1" dirty="0" err="1"/>
              <a:t>شهور</a:t>
            </a:r>
            <a:r>
              <a:rPr lang="en-US" sz="2400" b="1" dirty="0"/>
              <a:t> </a:t>
            </a:r>
            <a:r>
              <a:rPr lang="en-US" sz="2400" b="1" dirty="0" err="1"/>
              <a:t>ظهر</a:t>
            </a:r>
            <a:r>
              <a:rPr lang="en-US" sz="2400" b="1" dirty="0"/>
              <a:t> </a:t>
            </a:r>
            <a:r>
              <a:rPr lang="en-US" sz="2400" b="1" dirty="0" err="1"/>
              <a:t>فيها</a:t>
            </a:r>
            <a:r>
              <a:rPr lang="en-US" sz="2400" b="1" dirty="0"/>
              <a:t> </a:t>
            </a:r>
            <a:r>
              <a:rPr lang="en-US" sz="2400" b="1" dirty="0" err="1"/>
              <a:t>تشدد</a:t>
            </a:r>
            <a:r>
              <a:rPr lang="en-US" sz="2400" b="1" dirty="0"/>
              <a:t> </a:t>
            </a:r>
            <a:r>
              <a:rPr lang="en-US" sz="2400" b="1" dirty="0" err="1"/>
              <a:t>الجانب</a:t>
            </a:r>
            <a:r>
              <a:rPr lang="en-US" sz="2400" b="1" dirty="0"/>
              <a:t> </a:t>
            </a:r>
            <a:r>
              <a:rPr lang="en-US" sz="2400" b="1" dirty="0" err="1"/>
              <a:t>البريطاني</a:t>
            </a:r>
            <a:r>
              <a:rPr lang="en-US" sz="2400" b="1" dirty="0"/>
              <a:t> </a:t>
            </a:r>
            <a:r>
              <a:rPr lang="en-US" sz="2400" b="1" dirty="0" err="1"/>
              <a:t>مما</a:t>
            </a:r>
            <a:r>
              <a:rPr lang="en-US" sz="2400" b="1" dirty="0"/>
              <a:t> </a:t>
            </a:r>
            <a:r>
              <a:rPr lang="en-US" sz="2400" b="1" dirty="0" err="1"/>
              <a:t>جعل</a:t>
            </a:r>
            <a:r>
              <a:rPr lang="en-US" sz="2400" b="1" dirty="0"/>
              <a:t> </a:t>
            </a:r>
            <a:r>
              <a:rPr lang="en-US" sz="2400" b="1" dirty="0" err="1"/>
              <a:t>النحاس</a:t>
            </a:r>
            <a:r>
              <a:rPr lang="en-US" sz="2400" b="1" dirty="0"/>
              <a:t> </a:t>
            </a:r>
            <a:r>
              <a:rPr lang="en-US" sz="2400" b="1" dirty="0" err="1"/>
              <a:t>باشا</a:t>
            </a:r>
            <a:r>
              <a:rPr lang="en-US" sz="2400" b="1" dirty="0"/>
              <a:t> </a:t>
            </a:r>
            <a:r>
              <a:rPr lang="en-US" sz="2400" b="1" dirty="0" err="1"/>
              <a:t>يعلن</a:t>
            </a:r>
            <a:r>
              <a:rPr lang="en-US" sz="2400" b="1" dirty="0"/>
              <a:t> </a:t>
            </a:r>
            <a:r>
              <a:rPr lang="en-US" sz="2400" b="1" dirty="0" err="1"/>
              <a:t>قطع</a:t>
            </a:r>
            <a:r>
              <a:rPr lang="en-US" sz="2400" b="1" dirty="0"/>
              <a:t> </a:t>
            </a:r>
            <a:r>
              <a:rPr lang="en-US" sz="2400" b="1" dirty="0" err="1"/>
              <a:t>المفاوضات</a:t>
            </a:r>
            <a:r>
              <a:rPr lang="en-US" sz="2400" b="1" dirty="0"/>
              <a:t> و </a:t>
            </a:r>
            <a:r>
              <a:rPr lang="en-US" sz="2400" b="1" dirty="0" err="1"/>
              <a:t>إلغاء</a:t>
            </a:r>
            <a:r>
              <a:rPr lang="en-US" sz="2400" b="1" dirty="0"/>
              <a:t> </a:t>
            </a:r>
            <a:r>
              <a:rPr lang="en-US" sz="2400" b="1" dirty="0" err="1"/>
              <a:t>معاهدة</a:t>
            </a:r>
            <a:r>
              <a:rPr lang="en-US" sz="2400" b="1" dirty="0"/>
              <a:t> 1936 و </a:t>
            </a:r>
            <a:r>
              <a:rPr lang="en-US" sz="2400" b="1" dirty="0" err="1"/>
              <a:t>اتفاقتى</a:t>
            </a:r>
            <a:r>
              <a:rPr lang="en-US" sz="2400" b="1" dirty="0"/>
              <a:t> </a:t>
            </a:r>
            <a:r>
              <a:rPr lang="en-US" sz="2400" b="1" dirty="0" err="1"/>
              <a:t>السودان</a:t>
            </a:r>
            <a:r>
              <a:rPr lang="en-US" sz="2400" b="1" dirty="0"/>
              <a:t> ، </a:t>
            </a:r>
            <a:r>
              <a:rPr lang="en-US" sz="2400" b="1" dirty="0" err="1"/>
              <a:t>وقدم</a:t>
            </a:r>
            <a:r>
              <a:rPr lang="en-US" sz="2400" b="1" dirty="0"/>
              <a:t> </a:t>
            </a:r>
            <a:r>
              <a:rPr lang="en-US" sz="2400" b="1" dirty="0" err="1"/>
              <a:t>للبرلمان</a:t>
            </a:r>
            <a:r>
              <a:rPr lang="en-US" sz="2400" b="1" dirty="0"/>
              <a:t> </a:t>
            </a:r>
            <a:r>
              <a:rPr lang="en-US" sz="2400" b="1" dirty="0" err="1"/>
              <a:t>مراسيم</a:t>
            </a:r>
            <a:r>
              <a:rPr lang="en-US" sz="2400" b="1" dirty="0"/>
              <a:t> </a:t>
            </a:r>
            <a:r>
              <a:rPr lang="en-US" sz="2400" b="1" dirty="0" err="1"/>
              <a:t>تتضمن</a:t>
            </a:r>
            <a:r>
              <a:rPr lang="en-US" sz="2400" b="1" dirty="0"/>
              <a:t> </a:t>
            </a:r>
            <a:r>
              <a:rPr lang="en-US" sz="2400" b="1" dirty="0" err="1"/>
              <a:t>مشروعات</a:t>
            </a:r>
            <a:r>
              <a:rPr lang="en-US" sz="2400" b="1" dirty="0"/>
              <a:t> </a:t>
            </a:r>
            <a:r>
              <a:rPr lang="en-US" sz="2400" b="1" dirty="0" err="1"/>
              <a:t>القوانين</a:t>
            </a:r>
            <a:r>
              <a:rPr lang="en-US" sz="2400" b="1" dirty="0"/>
              <a:t> </a:t>
            </a:r>
            <a:r>
              <a:rPr lang="en-US" sz="2400" b="1" dirty="0" err="1"/>
              <a:t>المتضمنة</a:t>
            </a:r>
            <a:r>
              <a:rPr lang="en-US" sz="2400" b="1" dirty="0"/>
              <a:t> </a:t>
            </a:r>
            <a:r>
              <a:rPr lang="en-US" sz="2400" b="1" dirty="0" err="1"/>
              <a:t>هذا</a:t>
            </a:r>
            <a:r>
              <a:rPr lang="en-US" sz="2400" b="1" dirty="0"/>
              <a:t> </a:t>
            </a:r>
            <a:r>
              <a:rPr lang="en-US" sz="2400" b="1" dirty="0" err="1"/>
              <a:t>الالغاء</a:t>
            </a:r>
            <a:r>
              <a:rPr lang="en-US" sz="2400" b="1" dirty="0"/>
              <a:t>  </a:t>
            </a:r>
            <a:r>
              <a:rPr lang="en-US" sz="2400" b="1" dirty="0" err="1"/>
              <a:t>فصدق</a:t>
            </a:r>
            <a:r>
              <a:rPr lang="en-US" sz="2400" b="1" dirty="0"/>
              <a:t> </a:t>
            </a:r>
            <a:r>
              <a:rPr lang="en-US" sz="2400" b="1" dirty="0" err="1"/>
              <a:t>عليها</a:t>
            </a:r>
            <a:r>
              <a:rPr lang="en-US" sz="2400" b="1" dirty="0"/>
              <a:t> </a:t>
            </a:r>
            <a:r>
              <a:rPr lang="en-US" sz="2400" b="1" dirty="0" err="1"/>
              <a:t>البرلمان</a:t>
            </a:r>
            <a:r>
              <a:rPr lang="en-US" sz="2400" b="1" dirty="0"/>
              <a:t> و </a:t>
            </a:r>
            <a:r>
              <a:rPr lang="en-US" sz="2400" b="1" dirty="0" err="1"/>
              <a:t>صدرت</a:t>
            </a:r>
            <a:r>
              <a:rPr lang="en-US" sz="2400" b="1" dirty="0"/>
              <a:t> </a:t>
            </a:r>
            <a:r>
              <a:rPr lang="en-US" sz="2400" b="1" dirty="0" err="1"/>
              <a:t>القوانين</a:t>
            </a:r>
            <a:r>
              <a:rPr lang="en-US" sz="2400" b="1" dirty="0"/>
              <a:t> </a:t>
            </a:r>
            <a:r>
              <a:rPr lang="en-US" sz="2400" b="1" dirty="0" err="1"/>
              <a:t>التي</a:t>
            </a:r>
            <a:r>
              <a:rPr lang="en-US" sz="2400" b="1" dirty="0"/>
              <a:t> </a:t>
            </a:r>
            <a:r>
              <a:rPr lang="en-US" sz="2400" b="1" dirty="0" err="1"/>
              <a:t>تؤكد</a:t>
            </a:r>
            <a:r>
              <a:rPr lang="en-US" sz="2400" b="1" dirty="0"/>
              <a:t> </a:t>
            </a:r>
            <a:r>
              <a:rPr lang="en-US" sz="2400" b="1" dirty="0" err="1"/>
              <a:t>الإلغاء</a:t>
            </a:r>
            <a:r>
              <a:rPr lang="en-US" sz="2400" b="1" dirty="0"/>
              <a:t> </a:t>
            </a:r>
            <a:r>
              <a:rPr lang="en-US" sz="2400" b="1" dirty="0" err="1"/>
              <a:t>الذي</a:t>
            </a:r>
            <a:r>
              <a:rPr lang="en-US" sz="2400" b="1" dirty="0"/>
              <a:t> </a:t>
            </a:r>
            <a:r>
              <a:rPr lang="en-US" sz="2400" b="1" dirty="0" err="1"/>
              <a:t>نتج</a:t>
            </a:r>
            <a:r>
              <a:rPr lang="en-US" sz="2400" b="1" dirty="0"/>
              <a:t> </a:t>
            </a:r>
            <a:r>
              <a:rPr lang="en-US" sz="2400" b="1" dirty="0" err="1"/>
              <a:t>عنه</a:t>
            </a:r>
            <a:r>
              <a:rPr lang="en-US" sz="2400" b="1" dirty="0"/>
              <a:t> </a:t>
            </a:r>
            <a:r>
              <a:rPr lang="en-US" sz="2400" b="1" dirty="0" err="1"/>
              <a:t>إلغاء</a:t>
            </a:r>
            <a:r>
              <a:rPr lang="en-US" sz="2400" b="1" dirty="0"/>
              <a:t> </a:t>
            </a:r>
            <a:r>
              <a:rPr lang="en-US" sz="2400" b="1" dirty="0" err="1"/>
              <a:t>التحالف</a:t>
            </a:r>
            <a:r>
              <a:rPr lang="en-US" sz="2400" b="1" dirty="0"/>
              <a:t> </a:t>
            </a:r>
            <a:r>
              <a:rPr lang="en-US" sz="2400" b="1" dirty="0" err="1"/>
              <a:t>بين</a:t>
            </a:r>
            <a:r>
              <a:rPr lang="en-US" sz="2400" b="1" dirty="0"/>
              <a:t> </a:t>
            </a:r>
            <a:r>
              <a:rPr lang="en-US" sz="2400" b="1" dirty="0" err="1"/>
              <a:t>بريطانيا</a:t>
            </a:r>
            <a:r>
              <a:rPr lang="en-US" sz="2400" b="1" dirty="0"/>
              <a:t> </a:t>
            </a:r>
            <a:r>
              <a:rPr lang="en-US" sz="2400" b="1" dirty="0" err="1"/>
              <a:t>ومصر</a:t>
            </a:r>
            <a:r>
              <a:rPr lang="en-US" sz="2400" b="1" dirty="0"/>
              <a:t> </a:t>
            </a:r>
            <a:r>
              <a:rPr lang="en-US" sz="2400" b="1" dirty="0" err="1"/>
              <a:t>واعتبرت</a:t>
            </a:r>
            <a:r>
              <a:rPr lang="en-US" sz="2400" b="1" dirty="0"/>
              <a:t> </a:t>
            </a:r>
            <a:r>
              <a:rPr lang="en-US" sz="2400" b="1" dirty="0" err="1"/>
              <a:t>القوات</a:t>
            </a:r>
            <a:r>
              <a:rPr lang="en-US" sz="2400" b="1" dirty="0"/>
              <a:t> </a:t>
            </a:r>
            <a:r>
              <a:rPr lang="en-US" sz="2400" b="1" dirty="0" err="1"/>
              <a:t>الموجود</a:t>
            </a:r>
            <a:r>
              <a:rPr lang="en-US" sz="2400" b="1" dirty="0"/>
              <a:t> </a:t>
            </a:r>
            <a:r>
              <a:rPr lang="en-US" sz="2400" b="1" dirty="0" err="1"/>
              <a:t>في</a:t>
            </a:r>
            <a:r>
              <a:rPr lang="en-US" sz="2400" b="1" dirty="0"/>
              <a:t> </a:t>
            </a:r>
            <a:r>
              <a:rPr lang="en-US" sz="2400" b="1" dirty="0" err="1"/>
              <a:t>منطقة</a:t>
            </a:r>
            <a:r>
              <a:rPr lang="en-US" sz="2400" b="1" dirty="0"/>
              <a:t> </a:t>
            </a:r>
            <a:r>
              <a:rPr lang="en-US" sz="2400" b="1" dirty="0" err="1"/>
              <a:t>القناة</a:t>
            </a:r>
            <a:r>
              <a:rPr lang="en-US" sz="2400" b="1" dirty="0"/>
              <a:t> </a:t>
            </a:r>
            <a:r>
              <a:rPr lang="en-US" sz="2400" b="1" dirty="0" err="1"/>
              <a:t>قوات</a:t>
            </a:r>
            <a:r>
              <a:rPr lang="en-US" sz="2400" b="1" dirty="0"/>
              <a:t> </a:t>
            </a:r>
            <a:r>
              <a:rPr lang="en-US" sz="2400" b="1" dirty="0" err="1"/>
              <a:t>محتلة</a:t>
            </a:r>
            <a:r>
              <a:rPr lang="en-US" sz="2400" b="1" dirty="0"/>
              <a:t> و </a:t>
            </a:r>
            <a:r>
              <a:rPr lang="en-US" sz="2400" b="1" dirty="0" err="1"/>
              <a:t>من</a:t>
            </a:r>
            <a:r>
              <a:rPr lang="en-US" sz="2400" b="1" dirty="0"/>
              <a:t> </a:t>
            </a:r>
            <a:r>
              <a:rPr lang="en-US" sz="2400" b="1" dirty="0" err="1"/>
              <a:t>هنا</a:t>
            </a:r>
            <a:r>
              <a:rPr lang="en-US" sz="2400" b="1" dirty="0"/>
              <a:t> </a:t>
            </a:r>
            <a:r>
              <a:rPr lang="en-US" sz="2400" b="1" dirty="0" err="1"/>
              <a:t>بدء</a:t>
            </a:r>
            <a:r>
              <a:rPr lang="en-US" sz="2400" b="1" dirty="0"/>
              <a:t> </a:t>
            </a:r>
            <a:r>
              <a:rPr lang="en-US" sz="2400" b="1" dirty="0" err="1"/>
              <a:t>النضال</a:t>
            </a:r>
            <a:r>
              <a:rPr lang="en-US" sz="2400" b="1" dirty="0"/>
              <a:t> </a:t>
            </a:r>
            <a:r>
              <a:rPr lang="en-US" sz="2400" b="1" dirty="0" err="1"/>
              <a:t>يشتعل</a:t>
            </a:r>
            <a:r>
              <a:rPr lang="en-US" sz="2400" b="1" dirty="0"/>
              <a:t> </a:t>
            </a:r>
            <a:r>
              <a:rPr lang="en-US" sz="2400" b="1" dirty="0" err="1"/>
              <a:t>مرة</a:t>
            </a:r>
            <a:r>
              <a:rPr lang="en-US" sz="2400" b="1" dirty="0"/>
              <a:t> </a:t>
            </a:r>
            <a:r>
              <a:rPr lang="en-US" sz="2400" b="1" dirty="0" err="1"/>
              <a:t>أخرى</a:t>
            </a:r>
            <a:r>
              <a:rPr lang="en-US" sz="2400" b="1" dirty="0"/>
              <a:t> و </a:t>
            </a:r>
            <a:r>
              <a:rPr lang="en-US" sz="2400" b="1" dirty="0" err="1"/>
              <a:t>لكن</a:t>
            </a:r>
            <a:r>
              <a:rPr lang="en-US" sz="2400" b="1" dirty="0"/>
              <a:t> </a:t>
            </a:r>
            <a:r>
              <a:rPr lang="en-US" sz="2400" b="1" dirty="0" err="1"/>
              <a:t>هذه</a:t>
            </a:r>
            <a:r>
              <a:rPr lang="en-US" sz="2400" b="1" dirty="0"/>
              <a:t> </a:t>
            </a:r>
            <a:r>
              <a:rPr lang="en-US" sz="2400" b="1" dirty="0" err="1"/>
              <a:t>المرة</a:t>
            </a:r>
            <a:r>
              <a:rPr lang="en-US" sz="2400" b="1" dirty="0"/>
              <a:t> </a:t>
            </a:r>
            <a:r>
              <a:rPr lang="en-US" sz="2400" b="1" dirty="0" err="1"/>
              <a:t>نضال</a:t>
            </a:r>
            <a:r>
              <a:rPr lang="en-US" sz="2400" b="1" dirty="0"/>
              <a:t> </a:t>
            </a:r>
            <a:r>
              <a:rPr lang="en-US" sz="2400" b="1" dirty="0" err="1"/>
              <a:t>مسلح</a:t>
            </a:r>
            <a:r>
              <a:rPr lang="en-US" sz="2400" b="1" dirty="0"/>
              <a:t> .</a:t>
            </a:r>
            <a:endParaRPr lang="en-US" sz="2400" dirty="0"/>
          </a:p>
        </p:txBody>
      </p:sp>
    </p:spTree>
    <p:extLst>
      <p:ext uri="{BB962C8B-B14F-4D97-AF65-F5344CB8AC3E}">
        <p14:creationId xmlns:p14="http://schemas.microsoft.com/office/powerpoint/2010/main" val="819550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CCB3C8-640A-405B-ADB7-E35D6CE03F43}"/>
              </a:ext>
            </a:extLst>
          </p:cNvPr>
          <p:cNvSpPr txBox="1"/>
          <p:nvPr/>
        </p:nvSpPr>
        <p:spPr>
          <a:xfrm>
            <a:off x="2410691" y="2147454"/>
            <a:ext cx="6885709" cy="5016758"/>
          </a:xfrm>
          <a:prstGeom prst="rect">
            <a:avLst/>
          </a:prstGeom>
          <a:noFill/>
        </p:spPr>
        <p:txBody>
          <a:bodyPr wrap="square" rtlCol="0">
            <a:spAutoFit/>
          </a:bodyPr>
          <a:lstStyle/>
          <a:p>
            <a:pPr algn="ctr" rtl="1"/>
            <a:r>
              <a:rPr lang="ar-EG" sz="8000" b="1" dirty="0">
                <a:solidFill>
                  <a:srgbClr val="FF0000"/>
                </a:solidFill>
              </a:rPr>
              <a:t>طلعت حرب </a:t>
            </a:r>
            <a:endParaRPr lang="en-US" sz="8000" dirty="0">
              <a:solidFill>
                <a:srgbClr val="FF0000"/>
              </a:solidFill>
            </a:endParaRPr>
          </a:p>
          <a:p>
            <a:pPr algn="ctr" rtl="1"/>
            <a:r>
              <a:rPr lang="ar-EG" sz="8000" b="1" dirty="0">
                <a:solidFill>
                  <a:srgbClr val="FF0000"/>
                </a:solidFill>
              </a:rPr>
              <a:t>اقتصادى مصر الاول ( 1867-1941م </a:t>
            </a:r>
            <a:endParaRPr lang="en-US" sz="8000" dirty="0">
              <a:solidFill>
                <a:srgbClr val="FF0000"/>
              </a:solidFill>
            </a:endParaRPr>
          </a:p>
          <a:p>
            <a:pPr algn="ctr" rtl="1"/>
            <a:r>
              <a:rPr lang="ar-SA" sz="8000" b="1" dirty="0">
                <a:solidFill>
                  <a:srgbClr val="FF0000"/>
                </a:solidFill>
              </a:rPr>
              <a:t> </a:t>
            </a:r>
            <a:endParaRPr lang="en-US" sz="8000" dirty="0">
              <a:solidFill>
                <a:srgbClr val="FF0000"/>
              </a:solidFill>
            </a:endParaRPr>
          </a:p>
        </p:txBody>
      </p:sp>
    </p:spTree>
    <p:extLst>
      <p:ext uri="{BB962C8B-B14F-4D97-AF65-F5344CB8AC3E}">
        <p14:creationId xmlns:p14="http://schemas.microsoft.com/office/powerpoint/2010/main" val="1059492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3501</Words>
  <Application>Microsoft Office PowerPoint</Application>
  <PresentationFormat>Widescreen</PresentationFormat>
  <Paragraphs>148</Paragraphs>
  <Slides>46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1" baseType="lpstr">
      <vt:lpstr>Arial</vt:lpstr>
      <vt:lpstr>Calibri</vt:lpstr>
      <vt:lpstr>Calibri Light</vt:lpstr>
      <vt:lpstr>Office Theme</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11</cp:revision>
  <dcterms:created xsi:type="dcterms:W3CDTF">2020-03-19T19:15:12Z</dcterms:created>
  <dcterms:modified xsi:type="dcterms:W3CDTF">2020-03-20T03:51:29Z</dcterms:modified>
</cp:coreProperties>
</file>