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2" r:id="rId35"/>
    <p:sldId id="289" r:id="rId36"/>
    <p:sldId id="290" r:id="rId37"/>
    <p:sldId id="293" r:id="rId38"/>
    <p:sldId id="291"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7E63D-1DDC-4049-A731-45082D0146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35E4C3-95E6-4459-997A-8089D63032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C8FA8C-8D1E-44C1-A511-35EF97C9CCBB}"/>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4BD5A7D7-2C57-4FA4-8811-56866FCB1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18D7B-A24A-4E44-A795-F3A3B1740189}"/>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24897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7ACB0-2CB4-4F1A-A338-6D27AA69C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EC3C7-A102-4937-9248-1F29014B5B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A880C-F109-4B73-A5D2-E19CA3459C35}"/>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FE88B97F-F860-4392-90F1-A7BD495A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07227-C609-4C56-83E7-FDA62AFF8C4C}"/>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166130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541A14-2506-4961-BB7E-0FA34C0587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F02364-5DC3-4221-850F-430B711FF8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6F6DA-4C9F-4F09-89B6-05304F7ECFC9}"/>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43925A8F-EA67-420B-BA20-B87573997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A6670-9F97-4EA5-B2BF-C09F701277AE}"/>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139283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54DE7-C21D-445F-BE28-32784564E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7FB8D9-4CCA-4E6E-AFDA-6F701A323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769A1-C0F5-4E70-A0C6-3F8421383F71}"/>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42C04E48-4751-4EB4-B82D-F4600CF47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2C977D-7B96-45C7-817A-20B04CFE2435}"/>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415729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D17D3-F1A0-4552-8FB4-C87E00AD69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B5B55F-BE32-4D34-8AE4-EB623A1818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B585D1-6F1A-42C8-A1EF-C205E893B0D8}"/>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72DC84B0-9956-4D66-9702-FE5AB5B0C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67A2C-DA88-4988-9C3A-C767A44012ED}"/>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86082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0EEF3-B173-40D4-B084-2D53F9439E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3B016C-461C-4A09-A390-7CF3187212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5CEC32-6C70-48C8-9914-70F3C7C397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6419AE-4FA6-45E6-8F0F-B8BA4B8CE5C8}"/>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6" name="Footer Placeholder 5">
            <a:extLst>
              <a:ext uri="{FF2B5EF4-FFF2-40B4-BE49-F238E27FC236}">
                <a16:creationId xmlns:a16="http://schemas.microsoft.com/office/drawing/2014/main" id="{5366BD16-E5AA-4D27-821C-415CF04CA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7A20B8-5A45-4A23-B281-EA266757EA3F}"/>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46949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A7E0-7297-4546-A119-C932097DFD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23E7D2-ADCF-4B7D-8D44-A3970A9DA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48E74B-5AD4-4A56-8D1A-401DF027C5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B92656-BF5B-4839-9CAC-6F2165DC4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7B254-BA8E-428B-A403-0D28A28E13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756BF6-9F43-4E88-9038-16B888CDC9D8}"/>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8" name="Footer Placeholder 7">
            <a:extLst>
              <a:ext uri="{FF2B5EF4-FFF2-40B4-BE49-F238E27FC236}">
                <a16:creationId xmlns:a16="http://schemas.microsoft.com/office/drawing/2014/main" id="{A69F12A9-BC7D-409C-816F-4566E6D3F7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0D6074-3E8D-440B-8AF1-6585BE35B94A}"/>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134545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73BF9-B8DE-4319-9360-C0D18486D2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84BEEA-A35E-4E90-82C8-723A399DB06C}"/>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4" name="Footer Placeholder 3">
            <a:extLst>
              <a:ext uri="{FF2B5EF4-FFF2-40B4-BE49-F238E27FC236}">
                <a16:creationId xmlns:a16="http://schemas.microsoft.com/office/drawing/2014/main" id="{1847A148-FC3B-4D85-9880-18EBC76521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1D6089-23B4-4E38-B9AC-610FF0B86F6E}"/>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65523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AB7619-F627-4F8E-83D9-5811E60B42C3}"/>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3" name="Footer Placeholder 2">
            <a:extLst>
              <a:ext uri="{FF2B5EF4-FFF2-40B4-BE49-F238E27FC236}">
                <a16:creationId xmlns:a16="http://schemas.microsoft.com/office/drawing/2014/main" id="{099305B2-7D95-465F-918D-781299C91B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B6140C-A8C0-4E2F-8013-BDF560956BF9}"/>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31375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1928-637E-4D3D-A87F-14A1B4FC89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FAB58D-8A47-48F2-96E7-9D5A994F69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89DDB3-73AA-4668-9811-17ABE628D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F91A9-84D0-486E-8E52-54E0587FD068}"/>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6" name="Footer Placeholder 5">
            <a:extLst>
              <a:ext uri="{FF2B5EF4-FFF2-40B4-BE49-F238E27FC236}">
                <a16:creationId xmlns:a16="http://schemas.microsoft.com/office/drawing/2014/main" id="{1F68BA07-639C-4F6C-BF44-8167E15078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14B0D9-F73D-4457-8FE9-5A5C19458512}"/>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96063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9A0D5-DFFD-4FC5-BF7E-B0B15BA310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84ED57-8402-4270-BC90-59B50AE18B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79D0F9-86A7-4880-996D-3920CC362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914E38-8355-47E7-A5D4-799BF03B0B5F}"/>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6" name="Footer Placeholder 5">
            <a:extLst>
              <a:ext uri="{FF2B5EF4-FFF2-40B4-BE49-F238E27FC236}">
                <a16:creationId xmlns:a16="http://schemas.microsoft.com/office/drawing/2014/main" id="{45DF0C71-CD8B-491A-B644-A56811705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96301A-E23B-4604-A993-0913BEF9BB4A}"/>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583419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1554E8-4B2A-4116-815F-228115C2AA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E06D99-FA18-408D-9885-07EEB473D9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3E79C-E412-48BF-9FF6-33112A717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7ECD52C9-C49B-42A9-9A30-25EAC6A6A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1B5322-CFCD-4ABE-B831-8FE2D63470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DC781-1167-4C22-88FB-A4B7475FF18E}" type="slidenum">
              <a:rPr lang="en-US" smtClean="0"/>
              <a:t>‹#›</a:t>
            </a:fld>
            <a:endParaRPr lang="en-US"/>
          </a:p>
        </p:txBody>
      </p:sp>
    </p:spTree>
    <p:extLst>
      <p:ext uri="{BB962C8B-B14F-4D97-AF65-F5344CB8AC3E}">
        <p14:creationId xmlns:p14="http://schemas.microsoft.com/office/powerpoint/2010/main" val="2378077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marefa.org/index.php?title=%D8%A7%D9%86%D8%AA%D9%81%D8%A7%D8%B6%D8%A9_1935&amp;action=edit&amp;redlink=1" TargetMode="External"/><Relationship Id="rId2" Type="http://schemas.openxmlformats.org/officeDocument/2006/relationships/hyperlink" Target="https://www.marefa.org/%D8%AD%D8%B2%D8%A8_%D8%A7%D9%84%D9%88%D9%81%D8%AF"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6B09CEA-0AC3-4CB5-A2FE-F1DFE0600F01}"/>
              </a:ext>
            </a:extLst>
          </p:cNvPr>
          <p:cNvSpPr txBox="1"/>
          <p:nvPr/>
        </p:nvSpPr>
        <p:spPr>
          <a:xfrm>
            <a:off x="2937164" y="3260928"/>
            <a:ext cx="5237018" cy="2246769"/>
          </a:xfrm>
          <a:prstGeom prst="rect">
            <a:avLst/>
          </a:prstGeom>
          <a:noFill/>
        </p:spPr>
        <p:txBody>
          <a:bodyPr wrap="square" rtlCol="0">
            <a:spAutoFit/>
          </a:bodyPr>
          <a:lstStyle/>
          <a:p>
            <a:pPr algn="ctr"/>
            <a:r>
              <a:rPr lang="ar-EG" sz="2800" b="1" i="1" dirty="0">
                <a:solidFill>
                  <a:srgbClr val="FF0000"/>
                </a:solidFill>
              </a:rPr>
              <a:t>اسم</a:t>
            </a:r>
            <a:r>
              <a:rPr lang="ar-EG" sz="2800" b="1" i="1" dirty="0"/>
              <a:t> </a:t>
            </a:r>
            <a:r>
              <a:rPr lang="ar-EG" sz="2800" b="1" i="1" dirty="0">
                <a:solidFill>
                  <a:srgbClr val="FF0000"/>
                </a:solidFill>
              </a:rPr>
              <a:t>المقرر</a:t>
            </a:r>
            <a:r>
              <a:rPr lang="ar-EG" sz="2800" b="1" i="1" dirty="0"/>
              <a:t> : تاريخ مصر الحديث</a:t>
            </a:r>
          </a:p>
          <a:p>
            <a:pPr algn="ctr"/>
            <a:r>
              <a:rPr lang="ar-EG" sz="2800" b="1" i="1" dirty="0">
                <a:solidFill>
                  <a:srgbClr val="FF0000"/>
                </a:solidFill>
              </a:rPr>
              <a:t>رقم</a:t>
            </a:r>
            <a:r>
              <a:rPr lang="ar-EG" sz="2800" b="1" i="1" dirty="0"/>
              <a:t> </a:t>
            </a:r>
            <a:r>
              <a:rPr lang="ar-EG" sz="2800" b="1" i="1" dirty="0">
                <a:solidFill>
                  <a:srgbClr val="FF0000"/>
                </a:solidFill>
              </a:rPr>
              <a:t>المحاضرة</a:t>
            </a:r>
            <a:r>
              <a:rPr lang="ar-EG" sz="2800" b="1" i="1" dirty="0"/>
              <a:t> : الخامسة</a:t>
            </a:r>
          </a:p>
          <a:p>
            <a:pPr algn="ctr"/>
            <a:r>
              <a:rPr lang="ar-EG" sz="2800" b="1" i="1" dirty="0">
                <a:solidFill>
                  <a:srgbClr val="FF0000"/>
                </a:solidFill>
              </a:rPr>
              <a:t>اسم الأستاذ</a:t>
            </a:r>
            <a:r>
              <a:rPr lang="ar-EG" sz="2800" b="1" i="1" dirty="0"/>
              <a:t>: نجلاء محمد عبد الجواد</a:t>
            </a:r>
          </a:p>
          <a:p>
            <a:pPr algn="ctr"/>
            <a:r>
              <a:rPr lang="ar-EG" sz="2800" b="1" i="1" dirty="0">
                <a:solidFill>
                  <a:srgbClr val="FF0000"/>
                </a:solidFill>
              </a:rPr>
              <a:t>الفرقة</a:t>
            </a:r>
            <a:r>
              <a:rPr lang="ar-EG" sz="2800" b="1" i="1" dirty="0"/>
              <a:t>: الأولي </a:t>
            </a:r>
          </a:p>
          <a:p>
            <a:pPr algn="ctr"/>
            <a:r>
              <a:rPr lang="ar-EG" sz="2800" b="1" i="1" dirty="0">
                <a:solidFill>
                  <a:srgbClr val="FF0000"/>
                </a:solidFill>
              </a:rPr>
              <a:t>القسم</a:t>
            </a:r>
            <a:r>
              <a:rPr lang="ar-EG" sz="2800" b="1" i="1" dirty="0"/>
              <a:t> </a:t>
            </a:r>
            <a:r>
              <a:rPr lang="ar-EG" sz="2800" b="1" i="1" dirty="0">
                <a:solidFill>
                  <a:srgbClr val="FF0000"/>
                </a:solidFill>
              </a:rPr>
              <a:t>العلمى</a:t>
            </a:r>
            <a:r>
              <a:rPr lang="ar-EG" sz="2800" b="1" i="1" dirty="0"/>
              <a:t> : تاريخ </a:t>
            </a:r>
            <a:endParaRPr lang="en-US" sz="2800" b="1" i="1" dirty="0"/>
          </a:p>
        </p:txBody>
      </p:sp>
      <p:pic>
        <p:nvPicPr>
          <p:cNvPr id="13" name="Picture 12" descr="Description: شعار الجامعة ألوان">
            <a:extLst>
              <a:ext uri="{FF2B5EF4-FFF2-40B4-BE49-F238E27FC236}">
                <a16:creationId xmlns:a16="http://schemas.microsoft.com/office/drawing/2014/main" id="{02BD39B4-B4E3-4819-9B58-5CB52C5CD68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986665" y="1424421"/>
            <a:ext cx="1099185" cy="664845"/>
          </a:xfrm>
          <a:prstGeom prst="rect">
            <a:avLst/>
          </a:prstGeom>
          <a:noFill/>
          <a:ln>
            <a:noFill/>
          </a:ln>
        </p:spPr>
      </p:pic>
      <p:pic>
        <p:nvPicPr>
          <p:cNvPr id="15" name="Picture 14" descr="Description: لوجو قسم التاريخ صغير وورد">
            <a:extLst>
              <a:ext uri="{FF2B5EF4-FFF2-40B4-BE49-F238E27FC236}">
                <a16:creationId xmlns:a16="http://schemas.microsoft.com/office/drawing/2014/main" id="{355B46C1-09BF-48DF-83E4-47CCE91035B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73240" y="1411432"/>
            <a:ext cx="1117600" cy="762000"/>
          </a:xfrm>
          <a:prstGeom prst="rect">
            <a:avLst/>
          </a:prstGeom>
          <a:noFill/>
          <a:ln>
            <a:noFill/>
          </a:ln>
        </p:spPr>
      </p:pic>
      <p:graphicFrame>
        <p:nvGraphicFramePr>
          <p:cNvPr id="17" name="Object 16">
            <a:extLst>
              <a:ext uri="{FF2B5EF4-FFF2-40B4-BE49-F238E27FC236}">
                <a16:creationId xmlns:a16="http://schemas.microsoft.com/office/drawing/2014/main" id="{65666954-B722-48BD-9BA0-0B709F4D20C6}"/>
              </a:ext>
            </a:extLst>
          </p:cNvPr>
          <p:cNvGraphicFramePr>
            <a:graphicFrameLocks noChangeAspect="1"/>
          </p:cNvGraphicFramePr>
          <p:nvPr>
            <p:extLst>
              <p:ext uri="{D42A27DB-BD31-4B8C-83A1-F6EECF244321}">
                <p14:modId xmlns:p14="http://schemas.microsoft.com/office/powerpoint/2010/main" val="1409139504"/>
              </p:ext>
            </p:extLst>
          </p:nvPr>
        </p:nvGraphicFramePr>
        <p:xfrm>
          <a:off x="1791565" y="1316182"/>
          <a:ext cx="1085850" cy="857250"/>
        </p:xfrm>
        <a:graphic>
          <a:graphicData uri="http://schemas.openxmlformats.org/presentationml/2006/ole">
            <mc:AlternateContent xmlns:mc="http://schemas.openxmlformats.org/markup-compatibility/2006">
              <mc:Choice xmlns:v="urn:schemas-microsoft-com:vml" Requires="v">
                <p:oleObj spid="_x0000_s1036" name="Bitmap Image" r:id="rId5" imgW="1085714" imgH="1085714" progId="Paint.Picture">
                  <p:embed/>
                </p:oleObj>
              </mc:Choice>
              <mc:Fallback>
                <p:oleObj name="Bitmap Image" r:id="rId5" imgW="1085714" imgH="1085714" progId="Paint.Picture">
                  <p:embed/>
                  <p:pic>
                    <p:nvPicPr>
                      <p:cNvPr id="8" name="Object 7">
                        <a:extLst>
                          <a:ext uri="{FF2B5EF4-FFF2-40B4-BE49-F238E27FC236}">
                            <a16:creationId xmlns:a16="http://schemas.microsoft.com/office/drawing/2014/main" id="{FDE25614-FBBC-49DD-8615-761A77CF86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1565" y="1316182"/>
                        <a:ext cx="1085850" cy="85725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95620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5E1E0A-4E79-4773-826A-2E1AEB67EB44}"/>
              </a:ext>
            </a:extLst>
          </p:cNvPr>
          <p:cNvSpPr txBox="1"/>
          <p:nvPr/>
        </p:nvSpPr>
        <p:spPr>
          <a:xfrm>
            <a:off x="789709" y="1066800"/>
            <a:ext cx="10723418" cy="5262979"/>
          </a:xfrm>
          <a:prstGeom prst="rect">
            <a:avLst/>
          </a:prstGeom>
          <a:noFill/>
        </p:spPr>
        <p:txBody>
          <a:bodyPr wrap="square" rtlCol="0">
            <a:spAutoFit/>
          </a:bodyPr>
          <a:lstStyle/>
          <a:p>
            <a:pPr algn="r" rtl="1"/>
            <a:br>
              <a:rPr lang="ar-SA" sz="2400" b="1" dirty="0"/>
            </a:br>
            <a:r>
              <a:rPr lang="ar-SA" sz="2400" b="1" dirty="0"/>
              <a:t>2- المساواة بين المواطنين</a:t>
            </a:r>
            <a:endParaRPr lang="en-US" sz="2400" dirty="0"/>
          </a:p>
          <a:p>
            <a:pPr algn="r"/>
            <a:br>
              <a:rPr lang="ar-SA" sz="2400" b="1" dirty="0"/>
            </a:br>
            <a:r>
              <a:rPr lang="ar-SA" sz="2400" b="1" dirty="0"/>
              <a:t>اقرت الدساتير المصرية مجتمعة مبدأ المساواة بين المصريين فى الحقوق والواجبات العامة دون التمييز بينهم بسبب الاصل او اللغة او الدين. فقد نصت المادة (3) من دستورى 1923 و1930 على أن "المصريون لدى القانون سواء. وهم متساوون فى التمتع بالحقوق المدنية والسياسية وفيما عليهم من الواجبات والتكاليف العامة لا تمييز بينهم فى ذلك بسبب الأصل أو اللغة أو الدين..." الأمر الذى اتفقت بشأنه المادة (31) من دستور 1956 حيث حظرت الاستناد لاى من الاسس الثلاث السابقة (الاصل، واللغة، والدين) كاساس للتميز بين المواطنين مضيفة اليهم اساس رابع وهو "الجنس"، فيما اضافت المادة (24) من دستور 1964 والمادة (40) من دستور 1971 م . أن اساس خامس وهو "العقيدة" فكان نص المادتين الاخيرتين هو "المواطنون لدى القانون سواء، وهم متساوون فى الحقوق والواجبات العامة، لا تمييز بينهم فى ذلك بسبب الجنس أو الأصل أو اللغة أو الدين أو العقيدة." وهو نفسه نص مادة دستور 1964 ذات الصلة وذلك بعد استبدال كلمة "مواطنون" بكلمة "مصريون".</a:t>
            </a:r>
            <a:br>
              <a:rPr lang="ar-SA" sz="2400" b="1" dirty="0"/>
            </a:br>
            <a:endParaRPr lang="en-US" sz="2400" dirty="0"/>
          </a:p>
        </p:txBody>
      </p:sp>
    </p:spTree>
    <p:extLst>
      <p:ext uri="{BB962C8B-B14F-4D97-AF65-F5344CB8AC3E}">
        <p14:creationId xmlns:p14="http://schemas.microsoft.com/office/powerpoint/2010/main" val="259445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38B2FE-DD24-4176-BA48-544053D2A73B}"/>
              </a:ext>
            </a:extLst>
          </p:cNvPr>
          <p:cNvSpPr txBox="1"/>
          <p:nvPr/>
        </p:nvSpPr>
        <p:spPr>
          <a:xfrm>
            <a:off x="512618" y="2230582"/>
            <a:ext cx="10764981" cy="2862322"/>
          </a:xfrm>
          <a:prstGeom prst="rect">
            <a:avLst/>
          </a:prstGeom>
          <a:noFill/>
        </p:spPr>
        <p:txBody>
          <a:bodyPr wrap="square" rtlCol="0">
            <a:spAutoFit/>
          </a:bodyPr>
          <a:lstStyle/>
          <a:p>
            <a:pPr algn="r" rtl="1"/>
            <a:br>
              <a:rPr lang="ar-SA" sz="3600" b="1" dirty="0"/>
            </a:br>
            <a:r>
              <a:rPr lang="ar-SA" sz="3600" b="1" dirty="0"/>
              <a:t>وهكذا لم يبدأ الاهتمام بعدم التمييز على اساس النوع الاجتماعى (الجنس) الا مع دستور </a:t>
            </a:r>
            <a:r>
              <a:rPr lang="ar-SA" sz="3600" b="1" dirty="0">
                <a:solidFill>
                  <a:srgbClr val="FF0000"/>
                </a:solidFill>
              </a:rPr>
              <a:t>1956</a:t>
            </a:r>
            <a:r>
              <a:rPr lang="ar-SA" sz="3600" b="1" dirty="0"/>
              <a:t> وكان قد سبقه فى اقرار ذلك المبدأ مشروع دستور </a:t>
            </a:r>
            <a:r>
              <a:rPr lang="ar-SA" sz="3600" b="1" dirty="0">
                <a:solidFill>
                  <a:srgbClr val="FF0000"/>
                </a:solidFill>
              </a:rPr>
              <a:t>1954</a:t>
            </a:r>
            <a:r>
              <a:rPr lang="ar-SA" sz="3600" b="1" dirty="0"/>
              <a:t> الذى استزاد الى اسس عدم التمييز الاراء السياسية والاجتماعية.</a:t>
            </a:r>
            <a:endParaRPr lang="en-US" sz="3600" dirty="0"/>
          </a:p>
        </p:txBody>
      </p:sp>
    </p:spTree>
    <p:extLst>
      <p:ext uri="{BB962C8B-B14F-4D97-AF65-F5344CB8AC3E}">
        <p14:creationId xmlns:p14="http://schemas.microsoft.com/office/powerpoint/2010/main" val="74062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52EEAD-E809-4147-B3D7-7FE31915F7DD}"/>
              </a:ext>
            </a:extLst>
          </p:cNvPr>
          <p:cNvSpPr txBox="1"/>
          <p:nvPr/>
        </p:nvSpPr>
        <p:spPr>
          <a:xfrm>
            <a:off x="1634836" y="1108364"/>
            <a:ext cx="9074728" cy="4708981"/>
          </a:xfrm>
          <a:prstGeom prst="rect">
            <a:avLst/>
          </a:prstGeom>
          <a:noFill/>
        </p:spPr>
        <p:txBody>
          <a:bodyPr wrap="square" rtlCol="0">
            <a:spAutoFit/>
          </a:bodyPr>
          <a:lstStyle/>
          <a:p>
            <a:pPr algn="ctr" rtl="1"/>
            <a:br>
              <a:rPr lang="ar-SA" sz="2400" b="1" dirty="0"/>
            </a:br>
            <a:r>
              <a:rPr lang="ar-SA" sz="3600" b="1" dirty="0">
                <a:solidFill>
                  <a:srgbClr val="FF0000"/>
                </a:solidFill>
              </a:rPr>
              <a:t>3- اساس المجتمع</a:t>
            </a:r>
            <a:endParaRPr lang="en-US" sz="3600" b="1" dirty="0">
              <a:solidFill>
                <a:srgbClr val="FF0000"/>
              </a:solidFill>
            </a:endParaRPr>
          </a:p>
          <a:p>
            <a:pPr algn="r" rtl="1"/>
            <a:br>
              <a:rPr lang="ar-SA" sz="2400" b="1" dirty="0"/>
            </a:br>
            <a:r>
              <a:rPr lang="ar-SA" sz="2400" b="1" dirty="0"/>
              <a:t>خلا دستورى 1923 و1930 من اشارة واضحة للاساس الذى يقوم عليه المجتمع المصرى، وهو ما لم تغلفه الدساتير اللاحقة بدءا من دستور 1956 وحتى دستور 1971 اضافة الى مشروع دستور 1954، حيث جاءت الاشارة واضحة فى المادة (48) من دستور 1956 والمادة (5) من دستور1964 والمادة (7) من دستور 1971 الى "التضامن الاجتماعى" كاساس للمجتمع المصرى، مع التأكيد على مكون "الاسرة" كاساس للمجتمع قوامه الدين والاخلاق والوطنية. فقد نصت الدساتير جميعا وبصيغة متطابقة على أن "الأسرة أساس المجتمع وقوامها الدين والأخلاق والوطنية"، وانفرد عنهم دستور 1971 باشارة اضافية الى دور الدولة فى الحفاظ على الطابع الاصيل للاسرة المصرية وما يتمثل فيه من قيم وتقاليد . </a:t>
            </a:r>
            <a:endParaRPr lang="en-US" sz="2400" dirty="0"/>
          </a:p>
        </p:txBody>
      </p:sp>
    </p:spTree>
    <p:extLst>
      <p:ext uri="{BB962C8B-B14F-4D97-AF65-F5344CB8AC3E}">
        <p14:creationId xmlns:p14="http://schemas.microsoft.com/office/powerpoint/2010/main" val="312834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AED748-B2EC-486A-B551-69CF08EA195F}"/>
              </a:ext>
            </a:extLst>
          </p:cNvPr>
          <p:cNvSpPr txBox="1"/>
          <p:nvPr/>
        </p:nvSpPr>
        <p:spPr>
          <a:xfrm>
            <a:off x="554182" y="1260764"/>
            <a:ext cx="10778836" cy="5078313"/>
          </a:xfrm>
          <a:prstGeom prst="rect">
            <a:avLst/>
          </a:prstGeom>
          <a:noFill/>
        </p:spPr>
        <p:txBody>
          <a:bodyPr wrap="square" rtlCol="0">
            <a:spAutoFit/>
          </a:bodyPr>
          <a:lstStyle/>
          <a:p>
            <a:pPr algn="r" rtl="1"/>
            <a:br>
              <a:rPr lang="ar-SA" sz="3600" b="1" dirty="0"/>
            </a:br>
            <a:r>
              <a:rPr lang="ar-SA" sz="3600" b="1" dirty="0"/>
              <a:t>وفى سبيل دعم هذا الاساس، اقرت الدساتير مجتمعة -باستثناء دستورى 1923 و1930- دورا عاما للدولة فى كفالة تكافؤ الفرص والعدالة لجميع المصريين، اذ نص المادة (8) من دستور 1964، ونص المادة (8) من دستور 1971 لينص وبنفس الصيغة على ان "تكفل الدولة الحرية والأمن والطمأنينة وتكافؤ الفرص لجميع المصريين"، واستزاد على هذا الدور دستور 1956 فى المادة (6) وقبل منه مشروع دستور1954 فى المادة (4) بالنص على دور للدولة فى كفالة الحرية والأمن للمواطنين جميعا. </a:t>
            </a:r>
            <a:endParaRPr lang="en-US" sz="3600" dirty="0"/>
          </a:p>
        </p:txBody>
      </p:sp>
    </p:spTree>
    <p:extLst>
      <p:ext uri="{BB962C8B-B14F-4D97-AF65-F5344CB8AC3E}">
        <p14:creationId xmlns:p14="http://schemas.microsoft.com/office/powerpoint/2010/main" val="593916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704F18-A0E6-41E8-99AE-783096708951}"/>
              </a:ext>
            </a:extLst>
          </p:cNvPr>
          <p:cNvSpPr txBox="1"/>
          <p:nvPr/>
        </p:nvSpPr>
        <p:spPr>
          <a:xfrm>
            <a:off x="484909" y="1939636"/>
            <a:ext cx="10543309" cy="3970318"/>
          </a:xfrm>
          <a:prstGeom prst="rect">
            <a:avLst/>
          </a:prstGeom>
          <a:noFill/>
        </p:spPr>
        <p:txBody>
          <a:bodyPr wrap="square" rtlCol="0">
            <a:spAutoFit/>
          </a:bodyPr>
          <a:lstStyle/>
          <a:p>
            <a:pPr algn="r" rtl="1"/>
            <a:br>
              <a:rPr lang="ar-SA" sz="2800" b="1" dirty="0"/>
            </a:br>
            <a:r>
              <a:rPr lang="ar-SA" sz="2800" b="1" dirty="0">
                <a:solidFill>
                  <a:srgbClr val="FF0000"/>
                </a:solidFill>
              </a:rPr>
              <a:t>4- التعليم</a:t>
            </a:r>
            <a:endParaRPr lang="en-US" sz="2800" dirty="0">
              <a:solidFill>
                <a:srgbClr val="FF0000"/>
              </a:solidFill>
            </a:endParaRPr>
          </a:p>
          <a:p>
            <a:pPr algn="r"/>
            <a:br>
              <a:rPr lang="ar-SA" sz="2800" b="1" dirty="0"/>
            </a:br>
            <a:r>
              <a:rPr lang="ar-SA" sz="2800" b="1" dirty="0"/>
              <a:t>اصبح التعليم بدءا من دستور 1956 -وقبل منه مشروع دستور 1954- وصولا الى دستور 1971 م حق تكفله الدوله لابنائها وفقا لنص المادة (48) من دستور 1956 والمادة (38) من دستور 1964 حيث نصتا على ان "التعليم حر فى حدود النظام العام والآداب وينظمه القانون"، وتكفله لغير ابنائها كما يفهم ضمنيا من نص المادة (18) من دستور 1971 التى عممت هذا الحق فنصت على ان "التعليم حق تكفله الدولة،...".</a:t>
            </a:r>
            <a:br>
              <a:rPr lang="ar-SA" sz="2800" b="1" dirty="0"/>
            </a:br>
            <a:endParaRPr lang="en-US" sz="2800" dirty="0"/>
          </a:p>
        </p:txBody>
      </p:sp>
    </p:spTree>
    <p:extLst>
      <p:ext uri="{BB962C8B-B14F-4D97-AF65-F5344CB8AC3E}">
        <p14:creationId xmlns:p14="http://schemas.microsoft.com/office/powerpoint/2010/main" val="2273340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BD5D4B-96AD-4E3B-8D56-BD164BD71BC4}"/>
              </a:ext>
            </a:extLst>
          </p:cNvPr>
          <p:cNvSpPr txBox="1"/>
          <p:nvPr/>
        </p:nvSpPr>
        <p:spPr>
          <a:xfrm>
            <a:off x="0" y="1717963"/>
            <a:ext cx="11693236" cy="4524315"/>
          </a:xfrm>
          <a:prstGeom prst="rect">
            <a:avLst/>
          </a:prstGeom>
          <a:noFill/>
        </p:spPr>
        <p:txBody>
          <a:bodyPr wrap="square" rtlCol="0">
            <a:spAutoFit/>
          </a:bodyPr>
          <a:lstStyle/>
          <a:p>
            <a:pPr algn="r" rtl="1"/>
            <a:r>
              <a:rPr lang="ar-SA" sz="3200" b="1" dirty="0"/>
              <a:t>واجتمعت الدساتير المصرية على الزامية ومجانية التعليم فى مراحله الاولى، فيما انفرد دستور 1971 بالتاكيد على دور الدولة فى مد الزامية التعليم الى مراحله المتقدمة وضمان استقلال الجامعات ومراكز البحث العلمى فاستكملت المادة (18) بالنص على ان "تعمل الدولة على مد الإلزام إلى مراحل أخرى. وتشرف على التعليم كله، وتكفل استقلال الجامعات ومراكز البحث العلمى، وذلك كله بما يحقق الربط بينه وبين حاجات المجتمع والإنتاج". علما ان حرية التعليم قد كفالتها دساتير 1923 و1930 و1956 ومشروع دستور 1954 طالما كانت ملتزمة بحدود الاداب والنظام العام فنصت المادة (17) منهما على ان " التعليم حر ما لم يخل بالنظام العام أو يناف الآداب."، وهومالم يتطرق اليه اى من دستورى 1964 و1971.</a:t>
            </a:r>
            <a:endParaRPr lang="en-US" sz="3200" dirty="0"/>
          </a:p>
        </p:txBody>
      </p:sp>
    </p:spTree>
    <p:extLst>
      <p:ext uri="{BB962C8B-B14F-4D97-AF65-F5344CB8AC3E}">
        <p14:creationId xmlns:p14="http://schemas.microsoft.com/office/powerpoint/2010/main" val="3477281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11CA6C-C2C1-4D6F-BD6D-1CD74954679F}"/>
              </a:ext>
            </a:extLst>
          </p:cNvPr>
          <p:cNvSpPr txBox="1"/>
          <p:nvPr/>
        </p:nvSpPr>
        <p:spPr>
          <a:xfrm>
            <a:off x="1163782" y="1025236"/>
            <a:ext cx="9518073" cy="5509200"/>
          </a:xfrm>
          <a:prstGeom prst="rect">
            <a:avLst/>
          </a:prstGeom>
          <a:noFill/>
        </p:spPr>
        <p:txBody>
          <a:bodyPr wrap="square" rtlCol="0">
            <a:spAutoFit/>
          </a:bodyPr>
          <a:lstStyle/>
          <a:p>
            <a:pPr algn="r" rtl="1"/>
            <a:br>
              <a:rPr lang="ar-SA" sz="3200" b="1" dirty="0"/>
            </a:br>
            <a:r>
              <a:rPr lang="ar-SA" sz="3200" b="1" dirty="0">
                <a:solidFill>
                  <a:srgbClr val="FF0000"/>
                </a:solidFill>
              </a:rPr>
              <a:t>5- مقومات النظام الاقتصادى</a:t>
            </a:r>
            <a:endParaRPr lang="en-US" sz="3200" dirty="0">
              <a:solidFill>
                <a:srgbClr val="FF0000"/>
              </a:solidFill>
            </a:endParaRPr>
          </a:p>
          <a:p>
            <a:pPr algn="r" rtl="1"/>
            <a:br>
              <a:rPr lang="ar-SA" sz="3200" b="1" dirty="0"/>
            </a:br>
            <a:r>
              <a:rPr lang="ar-SA" sz="3200" b="1" dirty="0"/>
              <a:t>لم يحدد اى من دستورى 1923 او 1930 ملمحا محددا لطبيعة النظام الاقتصادى للدولة، فيما حدده دستور 1956 (وقبل منه مشروع دستور 1954 ) فى نظام قوامه مبادئ العدالة الاجتماعية وتنمية الإنتاج ورفع مستوى المعيشة. اما دستور 1964 فحدده فى مواد غير قابلة للتأويل فى النظام الاشتراكى حيث يسيطر الشعب علي كل أدوات الإنتاج، وبموجب اخر تعديل لدستور 1971 أصبح  النظام الاقتصادى المصرى يقوم على تنمية النشاط الاقتصادى والعدالة الاجتماعية بين فئات الشعب المصري .</a:t>
            </a:r>
            <a:endParaRPr lang="en-US" sz="3200" dirty="0"/>
          </a:p>
        </p:txBody>
      </p:sp>
    </p:spTree>
    <p:extLst>
      <p:ext uri="{BB962C8B-B14F-4D97-AF65-F5344CB8AC3E}">
        <p14:creationId xmlns:p14="http://schemas.microsoft.com/office/powerpoint/2010/main" val="3077704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6FD43B-513B-40C7-9BB3-7DF544FA98E5}"/>
              </a:ext>
            </a:extLst>
          </p:cNvPr>
          <p:cNvSpPr txBox="1"/>
          <p:nvPr/>
        </p:nvSpPr>
        <p:spPr>
          <a:xfrm>
            <a:off x="1039090" y="914400"/>
            <a:ext cx="10543309" cy="4401205"/>
          </a:xfrm>
          <a:prstGeom prst="rect">
            <a:avLst/>
          </a:prstGeom>
          <a:noFill/>
        </p:spPr>
        <p:txBody>
          <a:bodyPr wrap="square" rtlCol="0">
            <a:spAutoFit/>
          </a:bodyPr>
          <a:lstStyle/>
          <a:p>
            <a:pPr algn="r" rtl="1"/>
            <a:r>
              <a:rPr lang="ar-SA" sz="2800" b="1" dirty="0"/>
              <a:t>جتماعية فى الخطط الاقتصادية للدولة، فبخلاف دستورى 1923 و1930، نصت الدساتير اللاحقة فى مجملها على مراعاة الخطط الاقتصادية للدولة اعتبارات العدالة الاجتماعية، اذ نصت المادة (36) من مشروع دستور 1954 على ان "ينظم اقتصاد الدولة وفقاً لخطط مرسومة تقوم على مبادئ العدالة الاجتماعية وتهدف إلى تنمية الإنتاج ورفع مستوى المعيشة."، ونصت المادة (7) من دستور 1956 على أن "ينظم الاقتصاد القومي وفقاً لخطط مرسومة تراعي فيها مبادئ العدالة الاجتماعية وتهدف إلي تنمية الإنتاج ورفع مستوي المعيشة." أما دستور 1964 فنصت الفقرة الثانية من المادة (9) على أن "يحظر أي شكل من أشكال الاستغلال، بما يضمن بناء المجتمع الاشتراكي بدعايته من الكفاية والعدل."، كما جاءت الاشارة الى العدالة الاجتماعية كاساس لاقتصاد الدولة فى المادة (4) من دستور1971 . </a:t>
            </a:r>
            <a:endParaRPr lang="en-US" sz="2800" dirty="0"/>
          </a:p>
        </p:txBody>
      </p:sp>
    </p:spTree>
    <p:extLst>
      <p:ext uri="{BB962C8B-B14F-4D97-AF65-F5344CB8AC3E}">
        <p14:creationId xmlns:p14="http://schemas.microsoft.com/office/powerpoint/2010/main" val="1495612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8C829D-CBC8-494D-98F9-C2BB288361E3}"/>
              </a:ext>
            </a:extLst>
          </p:cNvPr>
          <p:cNvSpPr txBox="1"/>
          <p:nvPr/>
        </p:nvSpPr>
        <p:spPr>
          <a:xfrm>
            <a:off x="692727" y="498764"/>
            <a:ext cx="11291454" cy="6555641"/>
          </a:xfrm>
          <a:prstGeom prst="rect">
            <a:avLst/>
          </a:prstGeom>
          <a:noFill/>
        </p:spPr>
        <p:txBody>
          <a:bodyPr wrap="square" rtlCol="0">
            <a:spAutoFit/>
          </a:bodyPr>
          <a:lstStyle/>
          <a:p>
            <a:pPr algn="r" rtl="1"/>
            <a:r>
              <a:rPr lang="ar-SA" sz="2800" b="1" dirty="0"/>
              <a:t> </a:t>
            </a:r>
            <a:endParaRPr lang="en-US" sz="2800" dirty="0"/>
          </a:p>
          <a:p>
            <a:pPr algn="r" rtl="1"/>
            <a:r>
              <a:rPr lang="ar-SA" sz="2800" b="1" dirty="0"/>
              <a:t>6-تنظيم الملكية</a:t>
            </a:r>
            <a:endParaRPr lang="en-US" sz="2800" dirty="0"/>
          </a:p>
          <a:p>
            <a:pPr algn="r"/>
            <a:br>
              <a:rPr lang="ar-SA" sz="2800" b="1" dirty="0"/>
            </a:br>
            <a:r>
              <a:rPr lang="ar-SA" sz="2800" b="1" dirty="0"/>
              <a:t>بخلاف دستورى 1923 و1930 حيث لم يتطرق اى منهما لتنظيم قضايا الملكية، اهتم دستور 1964 ودستور 1971 بتنظيم الملكية الزراعية بشكل خاص من حيث حجم الملكية والحق فى التملك وحمايته... فجاء نص المادة (12) والمادة (13) من دستور 1964 ليقصر الملكية الزراعية على المصريين دون غيرهم الا فى حالات معينه، اذ نصتا على أن "يعين القانون الحد الأقصي للملكية الزراعية بما لا يسمح بقيام الإقطاع. ولا يجوز لغير المصريين تملك الأراضي الزراعية إلا في الأحوال التي يبينها القانون." وأن "يحدد القانون وسائل حماية الملكية الزراعية الصغيرة " تاركا بذلك مسألة تحديد حدها الاقصى ووسائل حمايتها للقانون، الامر الذى اتفقت معه المادة (17) من دستور 1971 بنصها على أن "يعين القانون الحد الأقصى للملكية الزراعية، ويحدد وسائل حماية الملكية الزراعية الصغيرة."،. واتفقت الدساتير جميعا فيما عدا دستورى 1923 و1930 على ان يترك للقانون مسائل تحديد الحد الاقصى للملكية الزراعية ووسائل حماية الملكية الزراعية.</a:t>
            </a:r>
            <a:br>
              <a:rPr lang="ar-SA" sz="2800" b="1" dirty="0"/>
            </a:br>
            <a:endParaRPr lang="en-US" sz="2800" dirty="0"/>
          </a:p>
        </p:txBody>
      </p:sp>
    </p:spTree>
    <p:extLst>
      <p:ext uri="{BB962C8B-B14F-4D97-AF65-F5344CB8AC3E}">
        <p14:creationId xmlns:p14="http://schemas.microsoft.com/office/powerpoint/2010/main" val="540757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61AF75-37AE-40A1-AD19-AB073B3F9DF7}"/>
              </a:ext>
            </a:extLst>
          </p:cNvPr>
          <p:cNvSpPr txBox="1"/>
          <p:nvPr/>
        </p:nvSpPr>
        <p:spPr>
          <a:xfrm>
            <a:off x="1011382" y="1191491"/>
            <a:ext cx="10127673" cy="5262979"/>
          </a:xfrm>
          <a:prstGeom prst="rect">
            <a:avLst/>
          </a:prstGeom>
          <a:noFill/>
        </p:spPr>
        <p:txBody>
          <a:bodyPr wrap="square" rtlCol="0">
            <a:spAutoFit/>
          </a:bodyPr>
          <a:lstStyle/>
          <a:p>
            <a:pPr algn="r"/>
            <a:br>
              <a:rPr lang="ar-SA" sz="2800" b="1" dirty="0"/>
            </a:br>
            <a:r>
              <a:rPr lang="ar-SA" sz="2800" b="1" dirty="0">
                <a:solidFill>
                  <a:srgbClr val="FF0000"/>
                </a:solidFill>
              </a:rPr>
              <a:t>7- العمل</a:t>
            </a:r>
            <a:br>
              <a:rPr lang="ar-SA" sz="2800" b="1" dirty="0"/>
            </a:br>
            <a:r>
              <a:rPr lang="ar-SA" sz="2800" b="1" dirty="0"/>
              <a:t>جاءت الاشارة اليه فى دستور 1971 كحق وواجب وشرف تكفله الدولة فنصت المادة (13) على ان "العمل حق وواجب وشرف تكفله الدولة، ويكون العاملون الممتازون محل تقدير الدولة والمجتمع. ولا يجوز فرض أى عمل جبرا على المواطنين إلا بمقتضى قانون ولأداء خدمة عامة وبمقابل عادل."، وكحق فقط وتكفله الدوله ايضا فى دستور 1956 الذى نص فى المادة (52) على ان "للمصريين حق العمل، وتعني الدولة بتوفيره". ومن قبله مشروع دستور 1954 الذى نص فى المادة (40) على ان "العمل حق تعنى الدولة بتوفيره لجميع المواطنين ويكفل القانون شروطه العادلة على أساس تكافؤ الفرص. ولكل فرد حرية اختيار مهنته، ولا يجوز أن يضار شخص فى عمله بسبب أصله أو رأيه أو عقيدته." </a:t>
            </a:r>
            <a:br>
              <a:rPr lang="ar-SA" sz="2800" b="1" dirty="0"/>
            </a:br>
            <a:endParaRPr lang="en-US" sz="2800" dirty="0"/>
          </a:p>
        </p:txBody>
      </p:sp>
    </p:spTree>
    <p:extLst>
      <p:ext uri="{BB962C8B-B14F-4D97-AF65-F5344CB8AC3E}">
        <p14:creationId xmlns:p14="http://schemas.microsoft.com/office/powerpoint/2010/main" val="32339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F7F586-6DF1-48CC-AE90-9A4CE214B734}"/>
              </a:ext>
            </a:extLst>
          </p:cNvPr>
          <p:cNvSpPr txBox="1"/>
          <p:nvPr/>
        </p:nvSpPr>
        <p:spPr>
          <a:xfrm>
            <a:off x="665018" y="1981200"/>
            <a:ext cx="10848109" cy="5355312"/>
          </a:xfrm>
          <a:prstGeom prst="rect">
            <a:avLst/>
          </a:prstGeom>
          <a:noFill/>
        </p:spPr>
        <p:txBody>
          <a:bodyPr wrap="square" rtlCol="0">
            <a:spAutoFit/>
          </a:bodyPr>
          <a:lstStyle/>
          <a:p>
            <a:pPr algn="ctr" rtl="1"/>
            <a:r>
              <a:rPr lang="ar-SA" sz="5400" b="1" dirty="0">
                <a:solidFill>
                  <a:srgbClr val="FF0000"/>
                </a:solidFill>
              </a:rPr>
              <a:t>دستور 1930</a:t>
            </a:r>
            <a:endParaRPr lang="ar-EG" sz="5400" b="1" dirty="0">
              <a:solidFill>
                <a:srgbClr val="FF0000"/>
              </a:solidFill>
            </a:endParaRPr>
          </a:p>
          <a:p>
            <a:pPr algn="r" rtl="1"/>
            <a:endParaRPr lang="ar-EG" sz="3200" dirty="0"/>
          </a:p>
          <a:p>
            <a:pPr algn="r" rtl="1"/>
            <a:endParaRPr lang="ar-EG" sz="3200" dirty="0"/>
          </a:p>
          <a:p>
            <a:pPr algn="r" rtl="1"/>
            <a:r>
              <a:rPr lang="ar-EG" sz="3200" dirty="0"/>
              <a:t>رفض </a:t>
            </a:r>
            <a:r>
              <a:rPr lang="en-US" sz="3200" dirty="0"/>
              <a:t> </a:t>
            </a:r>
            <a:r>
              <a:rPr lang="ar-SA" sz="3200" dirty="0">
                <a:hlinkClick r:id="rId2" tooltip="حزب الوفد">
                  <a:extLst>
                    <a:ext uri="{A12FA001-AC4F-418D-AE19-62706E023703}">
                      <ahyp:hlinkClr xmlns:ahyp="http://schemas.microsoft.com/office/drawing/2018/hyperlinkcolor" val="tx"/>
                    </a:ext>
                  </a:extLst>
                </a:hlinkClick>
              </a:rPr>
              <a:t>حزب الوفد</a:t>
            </a:r>
            <a:r>
              <a:rPr lang="en-US" sz="3200" dirty="0"/>
              <a:t> </a:t>
            </a:r>
            <a:r>
              <a:rPr lang="ar-SA" sz="3200" dirty="0"/>
              <a:t>أكبر الأحزاب المصرية آنذاك الدستور وظل يجاهد لإلغاءه حتى كانت </a:t>
            </a:r>
            <a:r>
              <a:rPr lang="ar-SA" sz="3200" dirty="0">
                <a:hlinkClick r:id="rId3" tooltip="انتفاضة 1935 (الصفحة غير موجودة)">
                  <a:extLst>
                    <a:ext uri="{A12FA001-AC4F-418D-AE19-62706E023703}">
                      <ahyp:hlinkClr xmlns:ahyp="http://schemas.microsoft.com/office/drawing/2018/hyperlinkcolor" val="tx"/>
                    </a:ext>
                  </a:extLst>
                </a:hlinkClick>
              </a:rPr>
              <a:t>انتفاضة 1935</a:t>
            </a:r>
            <a:r>
              <a:rPr lang="en-US" sz="3200" dirty="0"/>
              <a:t> </a:t>
            </a:r>
            <a:r>
              <a:rPr lang="ar-SA" sz="3200" dirty="0"/>
              <a:t>التي قامت في مصر وسط اجواء الطلبة والعمال واستمرت حتى اضطر الملك إلى إلغاءه وإعادة العمل بالدستور القديم 1923 حتى نهاية الملكية</a:t>
            </a:r>
            <a:r>
              <a:rPr lang="en-US" sz="3200" dirty="0"/>
              <a:t>.</a:t>
            </a:r>
          </a:p>
          <a:p>
            <a:pPr algn="r" rtl="1"/>
            <a:endParaRPr lang="ar-EG" sz="3200" dirty="0"/>
          </a:p>
          <a:p>
            <a:pPr algn="r" rtl="1"/>
            <a:endParaRPr lang="ar-EG" sz="3200" dirty="0"/>
          </a:p>
          <a:p>
            <a:pPr algn="r" rtl="1"/>
            <a:endParaRPr lang="en-US" sz="3200" dirty="0"/>
          </a:p>
        </p:txBody>
      </p:sp>
    </p:spTree>
    <p:extLst>
      <p:ext uri="{BB962C8B-B14F-4D97-AF65-F5344CB8AC3E}">
        <p14:creationId xmlns:p14="http://schemas.microsoft.com/office/powerpoint/2010/main" val="442900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821FBB-C139-44F5-83B1-F136B188CF5B}"/>
              </a:ext>
            </a:extLst>
          </p:cNvPr>
          <p:cNvSpPr txBox="1"/>
          <p:nvPr/>
        </p:nvSpPr>
        <p:spPr>
          <a:xfrm>
            <a:off x="457201" y="1454727"/>
            <a:ext cx="11166764" cy="3970318"/>
          </a:xfrm>
          <a:prstGeom prst="rect">
            <a:avLst/>
          </a:prstGeom>
          <a:noFill/>
        </p:spPr>
        <p:txBody>
          <a:bodyPr wrap="square" rtlCol="0">
            <a:spAutoFit/>
          </a:bodyPr>
          <a:lstStyle/>
          <a:p>
            <a:pPr algn="r"/>
            <a:br>
              <a:rPr lang="ar-SA" sz="2800" b="1" dirty="0"/>
            </a:br>
            <a:r>
              <a:rPr lang="ar-SA" sz="2800" b="1" dirty="0">
                <a:solidFill>
                  <a:srgbClr val="FF0000"/>
                </a:solidFill>
              </a:rPr>
              <a:t>8- وضعية المرأة</a:t>
            </a:r>
            <a:br>
              <a:rPr lang="ar-SA" sz="2800" b="1" dirty="0"/>
            </a:br>
            <a:r>
              <a:rPr lang="ar-SA" sz="2800" b="1" dirty="0"/>
              <a:t>لم يبدأ اهتمام الدساتير بدور المرأة فى المجتمع وحقها فى العمل وتيسيير حصولها على هذا الحق الا مع مشروع دستور 1954 وما لحقه من دساتير، حيث نصت عليه المادة (43) من مشروع دستور 1954 على ان "ينظم القانون العمل للنساء والأحداث. وتعنى الدولة بإنشاء المنظمات التى تيسر للمرأة التوفيق بين العمل وبين واجباتها فى الأسرة، كما تحمى النشء من الاستغلال وتقيه الإهمال الأدبى والجسمانى الروحى."، وكذلك نصت المادة (19) من دستور 1956 على أن "تيسر الدولة للمرأة التوفيق بين عملها في المجتمع وواجباتها في الأسرة.".</a:t>
            </a:r>
            <a:br>
              <a:rPr lang="ar-SA" sz="2800" b="1" dirty="0"/>
            </a:br>
            <a:endParaRPr lang="en-US" sz="2800" dirty="0"/>
          </a:p>
        </p:txBody>
      </p:sp>
    </p:spTree>
    <p:extLst>
      <p:ext uri="{BB962C8B-B14F-4D97-AF65-F5344CB8AC3E}">
        <p14:creationId xmlns:p14="http://schemas.microsoft.com/office/powerpoint/2010/main" val="1664756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BFB6BF-9D2B-435C-A8D5-CBA28ADC5809}"/>
              </a:ext>
            </a:extLst>
          </p:cNvPr>
          <p:cNvSpPr txBox="1"/>
          <p:nvPr/>
        </p:nvSpPr>
        <p:spPr>
          <a:xfrm>
            <a:off x="609602" y="1510145"/>
            <a:ext cx="11346872" cy="4524315"/>
          </a:xfrm>
          <a:prstGeom prst="rect">
            <a:avLst/>
          </a:prstGeom>
          <a:noFill/>
        </p:spPr>
        <p:txBody>
          <a:bodyPr wrap="square" rtlCol="0">
            <a:spAutoFit/>
          </a:bodyPr>
          <a:lstStyle/>
          <a:p>
            <a:pPr algn="r" rtl="1"/>
            <a:r>
              <a:rPr lang="ar-SA" sz="3600" b="1" dirty="0"/>
              <a:t>وبينما لم يتضمن دستور 1964 نصا مماثلا، جاء نص المادة (11) من دستور 1971 بالنص على ان "تكفل الدولة التوفيق بين واجبات المرأة نحو الأسرة وعملها فى المجتمع ومساواتها بالرجل فى ميادين الحياة السياسية والاجتماعية والثقافية والاقتصادية، دون إخلال بأحكام الشريعة الإسلامية." لا ليتحدث عن حق المرأة فى العمل فقط وانما ليضعها فى موقع مكافء لموقع الرجل فى الحقوق والواجبات مع اضافة فقرة مهمة تتعلق باحكام الشريعة والتى هى تنصرف بالاساس الى المسائل المتعلقة بالاحوال الشخصية كمسألة الميراث والزواج والطلاق... الخ.</a:t>
            </a:r>
            <a:endParaRPr lang="en-US" sz="3600" dirty="0"/>
          </a:p>
        </p:txBody>
      </p:sp>
    </p:spTree>
    <p:extLst>
      <p:ext uri="{BB962C8B-B14F-4D97-AF65-F5344CB8AC3E}">
        <p14:creationId xmlns:p14="http://schemas.microsoft.com/office/powerpoint/2010/main" val="304753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C15173-F89B-4387-952A-F0521637CC7D}"/>
              </a:ext>
            </a:extLst>
          </p:cNvPr>
          <p:cNvSpPr txBox="1"/>
          <p:nvPr/>
        </p:nvSpPr>
        <p:spPr>
          <a:xfrm>
            <a:off x="706582" y="817418"/>
            <a:ext cx="11208327" cy="6186309"/>
          </a:xfrm>
          <a:prstGeom prst="rect">
            <a:avLst/>
          </a:prstGeom>
          <a:noFill/>
        </p:spPr>
        <p:txBody>
          <a:bodyPr wrap="square" rtlCol="0">
            <a:spAutoFit/>
          </a:bodyPr>
          <a:lstStyle/>
          <a:p>
            <a:pPr algn="r" rtl="1"/>
            <a:br>
              <a:rPr lang="ar-SA" sz="3600" b="1" dirty="0"/>
            </a:br>
            <a:r>
              <a:rPr lang="ar-SA" sz="3600" b="1" dirty="0">
                <a:solidFill>
                  <a:srgbClr val="FF0000"/>
                </a:solidFill>
              </a:rPr>
              <a:t>ثانيا: الحقوق والحريات العامة فى الدستور</a:t>
            </a:r>
            <a:endParaRPr lang="en-US" sz="3600" dirty="0">
              <a:solidFill>
                <a:srgbClr val="FF0000"/>
              </a:solidFill>
            </a:endParaRPr>
          </a:p>
          <a:p>
            <a:pPr algn="r" rtl="1"/>
            <a:br>
              <a:rPr lang="ar-SA" sz="3600" b="1" dirty="0"/>
            </a:br>
            <a:r>
              <a:rPr lang="ar-SA" sz="3600" b="1" dirty="0"/>
              <a:t>يندرج ضمن هذا المحور عدد من الحقوق الجوهرية كالحق فى الحرية والامن الشخصى، والحق فى حرية العقيدة واقامة الشعائر الدينية، والحق فى حرية الراى والتعبير، والحق فى التجمع والتنظيم السلمى، والحق فى المشاركة فى ادارة شئون الحكم... وياتى فى هذا السياق استعراض لتنظيم بعض من تلك الحقوق فى مواد الدساتير المصرية في دستور 1923 وذلك على النحو التالى:</a:t>
            </a:r>
            <a:endParaRPr lang="en-US" sz="3600" dirty="0"/>
          </a:p>
          <a:p>
            <a:pPr algn="r"/>
            <a:br>
              <a:rPr lang="ar-SA" sz="3600" b="1" dirty="0"/>
            </a:br>
            <a:endParaRPr lang="en-US" sz="3600" dirty="0"/>
          </a:p>
        </p:txBody>
      </p:sp>
    </p:spTree>
    <p:extLst>
      <p:ext uri="{BB962C8B-B14F-4D97-AF65-F5344CB8AC3E}">
        <p14:creationId xmlns:p14="http://schemas.microsoft.com/office/powerpoint/2010/main" val="1055600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897A79-5A33-4326-AE6D-3864AEE91752}"/>
              </a:ext>
            </a:extLst>
          </p:cNvPr>
          <p:cNvSpPr txBox="1"/>
          <p:nvPr/>
        </p:nvSpPr>
        <p:spPr>
          <a:xfrm>
            <a:off x="471055" y="1343891"/>
            <a:ext cx="11554690" cy="5509200"/>
          </a:xfrm>
          <a:prstGeom prst="rect">
            <a:avLst/>
          </a:prstGeom>
          <a:noFill/>
        </p:spPr>
        <p:txBody>
          <a:bodyPr wrap="square" rtlCol="0">
            <a:spAutoFit/>
          </a:bodyPr>
          <a:lstStyle/>
          <a:p>
            <a:pPr algn="r" rtl="1"/>
            <a:r>
              <a:rPr lang="ar-SA" sz="3200" b="1" dirty="0"/>
              <a:t> </a:t>
            </a:r>
            <a:endParaRPr lang="en-US" sz="3200" dirty="0"/>
          </a:p>
          <a:p>
            <a:pPr algn="r" rtl="1"/>
            <a:br>
              <a:rPr lang="ar-SA" sz="3200" b="1" dirty="0"/>
            </a:br>
            <a:r>
              <a:rPr lang="ar-SA" sz="3200" b="1" dirty="0"/>
              <a:t>الأمن الشخصى</a:t>
            </a:r>
            <a:br>
              <a:rPr lang="ar-SA" sz="3200" b="1" dirty="0"/>
            </a:br>
            <a:r>
              <a:rPr lang="ar-SA" sz="3200" b="1" dirty="0"/>
              <a:t>باستثناء دستور 1964، كفلت الدساتير المصرية كما في  دستور 1923 الحرية الشخصية. ورغم ان اى من دستورى 1923 و1930 لم يحدد المتحمل لعبء الكفالة والمتمتع بها، اوقع دستور 1956 (ومن قبله مشروع دستور 1954) هذا العبء على عاتق الدولة لتكفله لجميع المصريين، حيث نص فى المادة (6) على ان "تكفل الدولة الحرية والأمن والطمأنينة وتكافؤ الفرص لجميع المصريين" ليزيد علي الدولة عبء اضافى بكفالة الطمأنينة. اما دستور 1971 والاعلان الدستورى، فاعتبروا الحرية الشخصية حق لا يمس حيث نصت المادة (41) من الاول والمادة (8) من الاخير "الحرية الشخصية حق طبيعى وهى مصونة لا تمس".</a:t>
            </a:r>
            <a:endParaRPr lang="en-US" sz="3200" dirty="0"/>
          </a:p>
        </p:txBody>
      </p:sp>
    </p:spTree>
    <p:extLst>
      <p:ext uri="{BB962C8B-B14F-4D97-AF65-F5344CB8AC3E}">
        <p14:creationId xmlns:p14="http://schemas.microsoft.com/office/powerpoint/2010/main" val="4068721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270FC0-F643-4DBF-A018-E0B7798183B6}"/>
              </a:ext>
            </a:extLst>
          </p:cNvPr>
          <p:cNvSpPr txBox="1"/>
          <p:nvPr/>
        </p:nvSpPr>
        <p:spPr>
          <a:xfrm>
            <a:off x="845127" y="1288473"/>
            <a:ext cx="10668000" cy="5262979"/>
          </a:xfrm>
          <a:prstGeom prst="rect">
            <a:avLst/>
          </a:prstGeom>
          <a:noFill/>
        </p:spPr>
        <p:txBody>
          <a:bodyPr wrap="square" rtlCol="0">
            <a:spAutoFit/>
          </a:bodyPr>
          <a:lstStyle/>
          <a:p>
            <a:pPr algn="r" rtl="1"/>
            <a:r>
              <a:rPr lang="ar-SA" sz="2800" b="1" dirty="0"/>
              <a:t> </a:t>
            </a:r>
            <a:endParaRPr lang="en-US" sz="2800" dirty="0"/>
          </a:p>
          <a:p>
            <a:pPr algn="r" rtl="1"/>
            <a:r>
              <a:rPr lang="ar-SA" sz="2800" b="1" dirty="0">
                <a:solidFill>
                  <a:srgbClr val="FF0000"/>
                </a:solidFill>
              </a:rPr>
              <a:t>2-الحق في حرية الوجدان والدين</a:t>
            </a:r>
            <a:br>
              <a:rPr lang="ar-SA" sz="2800" b="1" dirty="0"/>
            </a:br>
            <a:r>
              <a:rPr lang="ar-SA" sz="2800" b="1" dirty="0"/>
              <a:t>باستثناء دستور 1956 اقرت الدساتير المصرية مجتمعة ومعهما مشروع دستور 1954 ، حرية الاعتقاد وحرية ممارسة الشعائر الدينية وكفالة الدولة الحماية لممارسة الشعائر الدينية. ورغم أن حماية الدولة لحرية ممارسة الشعائر الدينية قد جاءت مطلقة من اى قيد او شرط فى دستور1971 ، حيث نص الاول فى المادة (46) والثانى فى المادة (12) على ان "تكفل الدولة حرية العقيدة وحرية ممارسة الشعائر الدينية"، لكنها تقيدت فى كل من دستور1923 و1930 (بموجب نص المادة (13)) و1964 (بموجب نص المادة 34) ومشروع دستور 1954 (بحسب نص المادة (11)) بشروط الالتزام بحدود الاداب والنظام العام والعادات المصرية المرعية.</a:t>
            </a:r>
            <a:endParaRPr lang="en-US" sz="2800" dirty="0"/>
          </a:p>
          <a:p>
            <a:pPr algn="r"/>
            <a:br>
              <a:rPr lang="ar-SA" sz="2800" b="1" dirty="0"/>
            </a:br>
            <a:endParaRPr lang="en-US" sz="2800" dirty="0"/>
          </a:p>
        </p:txBody>
      </p:sp>
    </p:spTree>
    <p:extLst>
      <p:ext uri="{BB962C8B-B14F-4D97-AF65-F5344CB8AC3E}">
        <p14:creationId xmlns:p14="http://schemas.microsoft.com/office/powerpoint/2010/main" val="918293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4C1FDC-6AA3-4E22-AE4F-997D806D47F5}"/>
              </a:ext>
            </a:extLst>
          </p:cNvPr>
          <p:cNvSpPr txBox="1"/>
          <p:nvPr/>
        </p:nvSpPr>
        <p:spPr>
          <a:xfrm>
            <a:off x="775855" y="1177636"/>
            <a:ext cx="10044545" cy="4832092"/>
          </a:xfrm>
          <a:prstGeom prst="rect">
            <a:avLst/>
          </a:prstGeom>
          <a:noFill/>
        </p:spPr>
        <p:txBody>
          <a:bodyPr wrap="square" rtlCol="0">
            <a:spAutoFit/>
          </a:bodyPr>
          <a:lstStyle/>
          <a:p>
            <a:pPr algn="r" rtl="1"/>
            <a:r>
              <a:rPr lang="ar-SA" sz="4400" dirty="0"/>
              <a:t>ورغم ان حماية الدولة لحرية ممارسة الشعائر الدينية قد جاءت مطلقة من اى قيد او شرط فى دستور1971 ، الا انها تقيدت فى كل من دستور 1923 و1930 و1964 ومشروع دستور 1954 بشروط الالتزام بحدود الاداب والنظام العام والعادات المصرية المرعية. </a:t>
            </a:r>
            <a:endParaRPr lang="en-US" sz="4400" dirty="0"/>
          </a:p>
          <a:p>
            <a:pPr algn="r"/>
            <a:br>
              <a:rPr lang="ar-SA" sz="4400" dirty="0"/>
            </a:br>
            <a:endParaRPr lang="en-US" sz="4400" dirty="0"/>
          </a:p>
        </p:txBody>
      </p:sp>
    </p:spTree>
    <p:extLst>
      <p:ext uri="{BB962C8B-B14F-4D97-AF65-F5344CB8AC3E}">
        <p14:creationId xmlns:p14="http://schemas.microsoft.com/office/powerpoint/2010/main" val="566925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00078F-8299-4564-93C2-434012CF80C4}"/>
              </a:ext>
            </a:extLst>
          </p:cNvPr>
          <p:cNvSpPr txBox="1"/>
          <p:nvPr/>
        </p:nvSpPr>
        <p:spPr>
          <a:xfrm>
            <a:off x="1537855" y="1233055"/>
            <a:ext cx="8659090" cy="3416320"/>
          </a:xfrm>
          <a:prstGeom prst="rect">
            <a:avLst/>
          </a:prstGeom>
          <a:noFill/>
        </p:spPr>
        <p:txBody>
          <a:bodyPr wrap="square" rtlCol="0">
            <a:spAutoFit/>
          </a:bodyPr>
          <a:lstStyle/>
          <a:p>
            <a:pPr algn="r"/>
            <a:br>
              <a:rPr lang="ar-SA" sz="3600" b="1" dirty="0"/>
            </a:br>
            <a:r>
              <a:rPr lang="ar-SA" sz="3600" b="1" dirty="0">
                <a:solidFill>
                  <a:srgbClr val="FF0000"/>
                </a:solidFill>
              </a:rPr>
              <a:t>3- الحق في حرية التفكير والتعبير</a:t>
            </a:r>
            <a:br>
              <a:rPr lang="ar-SA" sz="3600" b="1" dirty="0"/>
            </a:br>
            <a:r>
              <a:rPr lang="ar-SA" sz="3600" b="1" dirty="0"/>
              <a:t>باستثناء دستور 1956، كفلت الدساتير جميعا بدءا من دستور 1923 حتى الدستور الدائم 1971م . حرية الرأى وحرية التعبير عنه بالقول أو الكتابة أو التصوير وذلك فى حدود القانون. </a:t>
            </a:r>
            <a:endParaRPr lang="en-US" sz="3600" dirty="0"/>
          </a:p>
        </p:txBody>
      </p:sp>
    </p:spTree>
    <p:extLst>
      <p:ext uri="{BB962C8B-B14F-4D97-AF65-F5344CB8AC3E}">
        <p14:creationId xmlns:p14="http://schemas.microsoft.com/office/powerpoint/2010/main" val="167756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C8913F-8517-4BEB-92A6-1AEE31613082}"/>
              </a:ext>
            </a:extLst>
          </p:cNvPr>
          <p:cNvSpPr txBox="1"/>
          <p:nvPr/>
        </p:nvSpPr>
        <p:spPr>
          <a:xfrm>
            <a:off x="290945" y="831273"/>
            <a:ext cx="11623964" cy="5632311"/>
          </a:xfrm>
          <a:prstGeom prst="rect">
            <a:avLst/>
          </a:prstGeom>
          <a:noFill/>
        </p:spPr>
        <p:txBody>
          <a:bodyPr wrap="square" rtlCol="0">
            <a:spAutoFit/>
          </a:bodyPr>
          <a:lstStyle/>
          <a:p>
            <a:pPr algn="r" rtl="1"/>
            <a:r>
              <a:rPr lang="ar-SA" sz="4000" b="1" dirty="0"/>
              <a:t>كما وافقت  بما فيها دستور 1956 حرية الصحافة وان قيدتها -باستثناء مشروع دستور 1954 الذى اطلق حرية الصحف وحظر تقييد اصدارها بتراخيص وحظر انذارها او وقفها او مصادرتها بالطريق الادارى- بمحاذير مختلفة. اذ حظر دستورى 1923 و1930 الرقابة على الصحف، وحظر انذارها او وقفها بالطريق الادارى الا اذا كان ذلك ضرورياً لوقاية النظام الإجتماعى. واضاف دستور1930 قيد يسمح بتعطيلها إذا انتهكت حرمة الآداب أو هددت بتعرض النظام الذي اقره الدستور للكراهية أو الاحتقار أو تهدد السلام العام. أما دستور 1971. </a:t>
            </a:r>
            <a:endParaRPr lang="en-US" sz="4000" dirty="0"/>
          </a:p>
        </p:txBody>
      </p:sp>
    </p:spTree>
    <p:extLst>
      <p:ext uri="{BB962C8B-B14F-4D97-AF65-F5344CB8AC3E}">
        <p14:creationId xmlns:p14="http://schemas.microsoft.com/office/powerpoint/2010/main" val="1544110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438DE2-692A-497C-A980-B33294A9701F}"/>
              </a:ext>
            </a:extLst>
          </p:cNvPr>
          <p:cNvSpPr txBox="1"/>
          <p:nvPr/>
        </p:nvSpPr>
        <p:spPr>
          <a:xfrm>
            <a:off x="955964" y="1149927"/>
            <a:ext cx="9656618" cy="6494085"/>
          </a:xfrm>
          <a:prstGeom prst="rect">
            <a:avLst/>
          </a:prstGeom>
          <a:noFill/>
        </p:spPr>
        <p:txBody>
          <a:bodyPr wrap="square" rtlCol="0">
            <a:spAutoFit/>
          </a:bodyPr>
          <a:lstStyle/>
          <a:p>
            <a:pPr algn="r"/>
            <a:br>
              <a:rPr lang="ar-SA" sz="3200" b="1" dirty="0"/>
            </a:br>
            <a:r>
              <a:rPr lang="ar-SA" sz="3200" b="1" dirty="0"/>
              <a:t>4- الحق فى حرية التجمع والتنظيم السلمى</a:t>
            </a:r>
            <a:br>
              <a:rPr lang="ar-SA" sz="3200" b="1" dirty="0"/>
            </a:br>
            <a:r>
              <a:rPr lang="ar-SA" sz="3200" b="1" dirty="0"/>
              <a:t>فيما يتعلق بالحق فى التجمع السلمى، اعتبرت الدساتير كلها ”الاجتماع“ حق يتمتع به المواطنون، ولهم ممارسته دون الحاجة الى اخطار او اشعار سابق للسلطات، طالما كان ذلك سلميا. ولكنها جاءت لتقيد هذا الحق اذا اتخذ ”صبغة العمومية“ (اى اجتماع عام) تاركة تنظيمه للقانون، فنصت المادة (37) من دستور 1964 على ان "للمصريين حق الاجتماع في هدوء، غير حاملين سلاحاً، ودون حاجة إلي إخطار سابق والاجتماعات العامة والمواكب والتجمعات مباحة في حدود القانون."، وهو ما اتفق بشأنه نص المادة (54) من دستور 1971 . حيث نصت على ان " للمواطنين حق الاجتماع الخاص فى هدوء غير حاملين سلاحا ودون حاجة إلى إخطار سابق، ولا يجوز لرجال الأمن حضور اجتماعاتهم الخاصة. </a:t>
            </a:r>
            <a:endParaRPr lang="en-US" sz="3200" dirty="0"/>
          </a:p>
        </p:txBody>
      </p:sp>
    </p:spTree>
    <p:extLst>
      <p:ext uri="{BB962C8B-B14F-4D97-AF65-F5344CB8AC3E}">
        <p14:creationId xmlns:p14="http://schemas.microsoft.com/office/powerpoint/2010/main" val="809239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5074D-F67D-44ED-8766-D566E7A0F872}"/>
              </a:ext>
            </a:extLst>
          </p:cNvPr>
          <p:cNvSpPr txBox="1"/>
          <p:nvPr/>
        </p:nvSpPr>
        <p:spPr>
          <a:xfrm>
            <a:off x="249382" y="734291"/>
            <a:ext cx="11000509" cy="3108543"/>
          </a:xfrm>
          <a:prstGeom prst="rect">
            <a:avLst/>
          </a:prstGeom>
          <a:noFill/>
        </p:spPr>
        <p:txBody>
          <a:bodyPr wrap="square" rtlCol="0">
            <a:spAutoFit/>
          </a:bodyPr>
          <a:lstStyle/>
          <a:p>
            <a:pPr algn="r" rtl="1"/>
            <a:r>
              <a:rPr lang="ar-SA" sz="2800" b="1" dirty="0"/>
              <a:t>والاجتماعات العامة والمواكب والتجمعات مباحة فى حدود القانون." واضاف دستورى 1923 و1930 قيدين على حق الاجتماع بشكل عام يتيح للسلطة اتخاذ أى تدبير لوقاية النظام الإجتماعى، وذلك بموجب نص المادة (20) فى كل منهما التى اباحت الحق وقيدته بنصها على ان "للمصريين حق الاجتماع فى هدوء وسكينة غير حاملين سلاحاً. وليس لأحد من رجال البوليس أن يحضر اجتماعهم ولا حاجة بهم إلى إشعاره، لكن هذا الحكم لا يجرى على الاجتماعات العامة فإنها خاضعة لأحكام القانون كما أنه لا يفيد أو يمنع أى تدبير يتخذ لوقاية النظام الإجتماعى.".</a:t>
            </a:r>
            <a:endParaRPr lang="en-US" sz="2800" dirty="0"/>
          </a:p>
        </p:txBody>
      </p:sp>
    </p:spTree>
    <p:extLst>
      <p:ext uri="{BB962C8B-B14F-4D97-AF65-F5344CB8AC3E}">
        <p14:creationId xmlns:p14="http://schemas.microsoft.com/office/powerpoint/2010/main" val="43428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589CE0-1E86-46B6-BE13-65F798574C10}"/>
              </a:ext>
            </a:extLst>
          </p:cNvPr>
          <p:cNvSpPr txBox="1"/>
          <p:nvPr/>
        </p:nvSpPr>
        <p:spPr>
          <a:xfrm>
            <a:off x="665018" y="1454727"/>
            <a:ext cx="10626437" cy="3046988"/>
          </a:xfrm>
          <a:prstGeom prst="rect">
            <a:avLst/>
          </a:prstGeom>
          <a:noFill/>
        </p:spPr>
        <p:txBody>
          <a:bodyPr wrap="square" rtlCol="0">
            <a:spAutoFit/>
          </a:bodyPr>
          <a:lstStyle/>
          <a:p>
            <a:pPr algn="r" rtl="1"/>
            <a:r>
              <a:rPr lang="ar-EG" sz="3200" b="1" dirty="0"/>
              <a:t>و اذا تتبعنا الدساتير المصرية منذ 1923م إلي  دستور 1971م ، </a:t>
            </a:r>
            <a:r>
              <a:rPr lang="ar-EG" sz="3200" b="1" dirty="0">
                <a:solidFill>
                  <a:srgbClr val="FF0000"/>
                </a:solidFill>
              </a:rPr>
              <a:t>نجد  الآتي </a:t>
            </a:r>
            <a:endParaRPr lang="en-US" sz="3200" dirty="0">
              <a:solidFill>
                <a:srgbClr val="FF0000"/>
              </a:solidFill>
            </a:endParaRPr>
          </a:p>
          <a:p>
            <a:pPr algn="r" rtl="1"/>
            <a:r>
              <a:rPr lang="ar-SA" sz="3200" b="1" dirty="0"/>
              <a:t> </a:t>
            </a:r>
            <a:endParaRPr lang="en-US" sz="3200" dirty="0"/>
          </a:p>
          <a:p>
            <a:pPr algn="r"/>
            <a:r>
              <a:rPr lang="ar-SA" sz="3200" b="1" dirty="0"/>
              <a:t>عرفت مصر منذ صدور تصريح 28 فبراير 1922 الذي انهى الحماية البريطانية على مصر كدولة مستقلة ذات سيادة وحتى دستور 1971م ، عدد من الوثائق الدستورية تنوعت بين دساتير فعلية ومشروعات دساتير. ويعتبر كل من: دستور 1923، </a:t>
            </a:r>
            <a:endParaRPr lang="en-US" sz="3200" dirty="0"/>
          </a:p>
        </p:txBody>
      </p:sp>
    </p:spTree>
    <p:extLst>
      <p:ext uri="{BB962C8B-B14F-4D97-AF65-F5344CB8AC3E}">
        <p14:creationId xmlns:p14="http://schemas.microsoft.com/office/powerpoint/2010/main" val="3887073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AB5D0D-8CE1-48AB-9BE7-B1E1CA352888}"/>
              </a:ext>
            </a:extLst>
          </p:cNvPr>
          <p:cNvSpPr txBox="1"/>
          <p:nvPr/>
        </p:nvSpPr>
        <p:spPr>
          <a:xfrm>
            <a:off x="1039090" y="2613392"/>
            <a:ext cx="10432473" cy="2492990"/>
          </a:xfrm>
          <a:prstGeom prst="rect">
            <a:avLst/>
          </a:prstGeom>
          <a:noFill/>
        </p:spPr>
        <p:txBody>
          <a:bodyPr wrap="square" rtlCol="0">
            <a:spAutoFit/>
          </a:bodyPr>
          <a:lstStyle/>
          <a:p>
            <a:pPr algn="r" rtl="1"/>
            <a:br>
              <a:rPr lang="ar-SA" sz="2400" b="1" dirty="0"/>
            </a:br>
            <a:r>
              <a:rPr lang="ar-SA" sz="2400" b="1" dirty="0"/>
              <a:t>اما بالنسبة للحق فى التنظيم والمتمثل بالاساس فى الحق فى حرية تكوين الجمعيات، فيتبين ان جميع الدساتير المصرية بدءا من دستور 1923 وحتى الدستور الدائم 	 قد اقرت تكوين الجمعيات كحق للمصرين يتم تنظيمه فى حدود </a:t>
            </a:r>
            <a:r>
              <a:rPr lang="ar-SA" sz="3600" b="1" dirty="0"/>
              <a:t>القانون</a:t>
            </a:r>
            <a:r>
              <a:rPr lang="ar-SA" sz="2400" b="1" dirty="0"/>
              <a:t>. فنصت المادة (21) من دستورى 1923 و1930 على ان "للمصريين حق تكوين الجمعيات. وكيفية استعمال هذا الحق يبينها القانون"، وهو ما تطابق فى مضمونه مع نص المادة (47) من دستور 1956، والفقرة الاولى من نص المادة (55) من دستور 1971، </a:t>
            </a:r>
            <a:endParaRPr lang="en-US" sz="2400" dirty="0"/>
          </a:p>
        </p:txBody>
      </p:sp>
    </p:spTree>
    <p:extLst>
      <p:ext uri="{BB962C8B-B14F-4D97-AF65-F5344CB8AC3E}">
        <p14:creationId xmlns:p14="http://schemas.microsoft.com/office/powerpoint/2010/main" val="1577961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90BC44-3217-40C5-81D9-3CB48459D0A7}"/>
              </a:ext>
            </a:extLst>
          </p:cNvPr>
          <p:cNvSpPr txBox="1"/>
          <p:nvPr/>
        </p:nvSpPr>
        <p:spPr>
          <a:xfrm>
            <a:off x="900545" y="942109"/>
            <a:ext cx="10058400" cy="5693866"/>
          </a:xfrm>
          <a:prstGeom prst="rect">
            <a:avLst/>
          </a:prstGeom>
          <a:noFill/>
        </p:spPr>
        <p:txBody>
          <a:bodyPr wrap="square" rtlCol="0">
            <a:spAutoFit/>
          </a:bodyPr>
          <a:lstStyle/>
          <a:p>
            <a:pPr algn="ctr" rtl="1"/>
            <a:r>
              <a:rPr lang="ar-SA" sz="2800" b="1" dirty="0">
                <a:solidFill>
                  <a:srgbClr val="FF0000"/>
                </a:solidFill>
              </a:rPr>
              <a:t>-الحق فى المشاركة فى ادار شئون الحكم</a:t>
            </a:r>
            <a:br>
              <a:rPr lang="ar-SA" sz="2800" b="1" dirty="0"/>
            </a:br>
            <a:r>
              <a:rPr lang="ar-SA" sz="2800" b="1" dirty="0"/>
              <a:t>لم ياتى دستورى 1923 و1930 بنص يتطرق لسبل مشاركة المواطنين فى ادارة شئون الحكم، لكن اى من الدساتير اللاحقة لم يخلو من نص مماثل، حيث نص دستور 1956 ودستور 1964 ودستور 1971 على المشاركة فى الحكم عن طريق الانتخاب الذى جعلته تلك الدساتير مجتمع حقا للمصرين ينظمه القانون وجعلت من مساهمتهم فى الحياة العامة واجب وطنى. وتميز مشروع دستور 1954 بهذا الصدد فى اعترافه بالانتخاب كحق فقط وليس كحق وواجب فى ان واحد وان كان يؤخذ عليه تحديد لسن ممارسة هذا الحق فى النص ذاته ورفعه الى سن الرشد القانونى (اى 21 عاما) وذلك وفقا لنص المادة (5) منه التى اكدت على ان "الانتخاب حق للمصريين البالغين إحدى وعشرين سنة على الوجه المبين بالقانون، وتمارس النساء هذا الحق وفقاً للشروط التى يضعها القانون.".</a:t>
            </a:r>
            <a:endParaRPr lang="en-US" sz="2800" dirty="0"/>
          </a:p>
          <a:p>
            <a:pPr algn="r"/>
            <a:br>
              <a:rPr lang="ar-SA" sz="2800" b="1" dirty="0"/>
            </a:br>
            <a:endParaRPr lang="en-US" sz="2800" dirty="0"/>
          </a:p>
        </p:txBody>
      </p:sp>
    </p:spTree>
    <p:extLst>
      <p:ext uri="{BB962C8B-B14F-4D97-AF65-F5344CB8AC3E}">
        <p14:creationId xmlns:p14="http://schemas.microsoft.com/office/powerpoint/2010/main" val="499692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2072DA-3894-49D1-ADF6-0AE7F8970D09}"/>
              </a:ext>
            </a:extLst>
          </p:cNvPr>
          <p:cNvSpPr txBox="1"/>
          <p:nvPr/>
        </p:nvSpPr>
        <p:spPr>
          <a:xfrm>
            <a:off x="1343891" y="1371600"/>
            <a:ext cx="9393382" cy="3539430"/>
          </a:xfrm>
          <a:prstGeom prst="rect">
            <a:avLst/>
          </a:prstGeom>
          <a:noFill/>
        </p:spPr>
        <p:txBody>
          <a:bodyPr wrap="square" rtlCol="0">
            <a:spAutoFit/>
          </a:bodyPr>
          <a:lstStyle/>
          <a:p>
            <a:pPr algn="r"/>
            <a:br>
              <a:rPr lang="ar-SA" sz="2800" b="1" dirty="0"/>
            </a:br>
            <a:r>
              <a:rPr lang="ar-SA" sz="2800" b="1" dirty="0">
                <a:solidFill>
                  <a:srgbClr val="FF0000"/>
                </a:solidFill>
              </a:rPr>
              <a:t>ثالثا: النظام السياسى للدولة </a:t>
            </a:r>
            <a:br>
              <a:rPr lang="ar-SA" sz="2800" b="1" dirty="0"/>
            </a:br>
            <a:r>
              <a:rPr lang="ar-SA" sz="2800" b="1" dirty="0"/>
              <a:t>يندرح ضمن هذا المحور المسائل المتعلقة بشكل النظام السياسى للدولة من حيث طبيعة الدولة وضمانات سيادتها، وتنظيم سلطات الحكم، فيتم فى هذا الاطار استعراض مواد الدساتير المصرية من دستور 1923 الى الدستور الدائم 1971 تتعلق ببعض جوانب السلطات التنفيذية (لاسيما منصب رئيس الدولة) والتشريعية (رسيما تركيبه) والقضائية، بالإضافة إلي  بعض المواد المتعلقة بامور خاصة كمرجعية المعاهدات الدولية وترتيبها فى سلم التشريعات الوطنية.</a:t>
            </a:r>
            <a:endParaRPr lang="en-US" sz="2800" dirty="0"/>
          </a:p>
        </p:txBody>
      </p:sp>
    </p:spTree>
    <p:extLst>
      <p:ext uri="{BB962C8B-B14F-4D97-AF65-F5344CB8AC3E}">
        <p14:creationId xmlns:p14="http://schemas.microsoft.com/office/powerpoint/2010/main" val="2611691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C6AAED-14CB-4260-ACEC-E00E06572329}"/>
              </a:ext>
            </a:extLst>
          </p:cNvPr>
          <p:cNvSpPr txBox="1"/>
          <p:nvPr/>
        </p:nvSpPr>
        <p:spPr>
          <a:xfrm>
            <a:off x="2036617" y="1731819"/>
            <a:ext cx="9365673" cy="3970318"/>
          </a:xfrm>
          <a:prstGeom prst="rect">
            <a:avLst/>
          </a:prstGeom>
          <a:noFill/>
        </p:spPr>
        <p:txBody>
          <a:bodyPr wrap="square" rtlCol="0">
            <a:spAutoFit/>
          </a:bodyPr>
          <a:lstStyle/>
          <a:p>
            <a:pPr algn="r" rtl="1"/>
            <a:r>
              <a:rPr lang="ar-SA" sz="2800" b="1" dirty="0"/>
              <a:t>وذلك على النحو التالى:</a:t>
            </a:r>
            <a:endParaRPr lang="en-US" sz="2800" dirty="0"/>
          </a:p>
          <a:p>
            <a:pPr algn="r"/>
            <a:br>
              <a:rPr lang="ar-SA" sz="2800" b="1" dirty="0"/>
            </a:br>
            <a:r>
              <a:rPr lang="ar-SA" sz="2800" b="1" dirty="0">
                <a:solidFill>
                  <a:srgbClr val="FF0000"/>
                </a:solidFill>
              </a:rPr>
              <a:t>1- شكل الدولة</a:t>
            </a:r>
            <a:br>
              <a:rPr lang="ar-SA" sz="2800" b="1" dirty="0"/>
            </a:br>
            <a:r>
              <a:rPr lang="ar-SA" sz="2800" b="1" dirty="0"/>
              <a:t>حدد كل من دستورى 1923 و1930 شكل نظام الحكم فى مصر فى ملكية نيابية فنصت المادة (1) من الدستورين على ان "مصر دولة ذات سيادة وهى حرة مستقلة ملكها لا يجزأ ولا ينزل عن شئ ومنه وحكومتها ملكية وراثية وشكلها نيابى."، بينما حدده مشروع دستور 1954 فى جمهورية نيابية برلمانية بنص المادة (1) على أن "مصر دولة موحدة ذات سيادة، وهى حرة مستقلة، وحكومتها جمهورية نيابية برلمانية."،</a:t>
            </a:r>
            <a:endParaRPr lang="en-US" sz="2800" dirty="0"/>
          </a:p>
        </p:txBody>
      </p:sp>
    </p:spTree>
    <p:extLst>
      <p:ext uri="{BB962C8B-B14F-4D97-AF65-F5344CB8AC3E}">
        <p14:creationId xmlns:p14="http://schemas.microsoft.com/office/powerpoint/2010/main" val="4055075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CA259E-A4BC-4672-BAF2-BD34CA817A3A}"/>
              </a:ext>
            </a:extLst>
          </p:cNvPr>
          <p:cNvSpPr txBox="1"/>
          <p:nvPr/>
        </p:nvSpPr>
        <p:spPr>
          <a:xfrm>
            <a:off x="900545" y="2189018"/>
            <a:ext cx="10390909" cy="2862322"/>
          </a:xfrm>
          <a:prstGeom prst="rect">
            <a:avLst/>
          </a:prstGeom>
          <a:noFill/>
        </p:spPr>
        <p:txBody>
          <a:bodyPr wrap="square" rtlCol="0">
            <a:spAutoFit/>
          </a:bodyPr>
          <a:lstStyle/>
          <a:p>
            <a:pPr algn="r"/>
            <a:r>
              <a:rPr lang="ar-SA" sz="3600" b="1" dirty="0"/>
              <a:t>فيما جاءت الهوية العربية فى مقدمة دستور 1956 الذى اشار الى ان مصر فى جمهورية ديمقراطية اذ نصت المادة (1) على ان "مصر دولة عربية مستقلة ذات سيادة، وهي جمهورية ديمقراطية، والشعب المصري جزء من الأمة العربية."، الى أن جاء دستور 1964 مؤكدا على اشتراكية وعروبة الدولة</a:t>
            </a:r>
            <a:endParaRPr lang="en-US" sz="3600" dirty="0"/>
          </a:p>
        </p:txBody>
      </p:sp>
    </p:spTree>
    <p:extLst>
      <p:ext uri="{BB962C8B-B14F-4D97-AF65-F5344CB8AC3E}">
        <p14:creationId xmlns:p14="http://schemas.microsoft.com/office/powerpoint/2010/main" val="4058166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D21CB9-3618-4DCA-9280-F28E4E879E73}"/>
              </a:ext>
            </a:extLst>
          </p:cNvPr>
          <p:cNvSpPr txBox="1"/>
          <p:nvPr/>
        </p:nvSpPr>
        <p:spPr>
          <a:xfrm>
            <a:off x="443347" y="1856509"/>
            <a:ext cx="11042072" cy="3970318"/>
          </a:xfrm>
          <a:prstGeom prst="rect">
            <a:avLst/>
          </a:prstGeom>
          <a:noFill/>
        </p:spPr>
        <p:txBody>
          <a:bodyPr wrap="square" rtlCol="0">
            <a:spAutoFit/>
          </a:bodyPr>
          <a:lstStyle/>
          <a:p>
            <a:pPr algn="r"/>
            <a:r>
              <a:rPr lang="ar-SA" sz="3600" b="1" dirty="0"/>
              <a:t>فنصت المادة (1) على أن "الجمهورية العربية المتحدة، دولة ديمقراطية اشتراكية، تقوم علي تحالف قوي الشعب العاملة والشعب المصري جزء من الأمة العربية."، ثم جاء دستور 1971 وفقا لاخر تعديلاته بتحديد شكل الدولة فى دولة نظامها ديمقراطى يقوم على أساس المواطنة وذلك وفقا لمادته رقم (1) التى نصت على ان " جمهورية مصر العربية دولة نظامها ديمقراطى يقوم على أساس المواطنة.</a:t>
            </a:r>
            <a:br>
              <a:rPr lang="ar-SA" sz="3600" b="1" dirty="0"/>
            </a:br>
            <a:endParaRPr lang="en-US" sz="3600" dirty="0"/>
          </a:p>
        </p:txBody>
      </p:sp>
    </p:spTree>
    <p:extLst>
      <p:ext uri="{BB962C8B-B14F-4D97-AF65-F5344CB8AC3E}">
        <p14:creationId xmlns:p14="http://schemas.microsoft.com/office/powerpoint/2010/main" val="3138822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B59912-89D5-4336-A7A8-BBA45FAE4E18}"/>
              </a:ext>
            </a:extLst>
          </p:cNvPr>
          <p:cNvSpPr txBox="1"/>
          <p:nvPr/>
        </p:nvSpPr>
        <p:spPr>
          <a:xfrm>
            <a:off x="540328" y="1274618"/>
            <a:ext cx="9947564" cy="3970318"/>
          </a:xfrm>
          <a:prstGeom prst="rect">
            <a:avLst/>
          </a:prstGeom>
          <a:noFill/>
        </p:spPr>
        <p:txBody>
          <a:bodyPr wrap="square" rtlCol="0">
            <a:spAutoFit/>
          </a:bodyPr>
          <a:lstStyle/>
          <a:p>
            <a:pPr algn="r" rtl="1"/>
            <a:br>
              <a:rPr lang="ar-SA" sz="2800" b="1" dirty="0"/>
            </a:br>
            <a:r>
              <a:rPr lang="ar-SA" sz="2800" b="1" dirty="0">
                <a:solidFill>
                  <a:srgbClr val="FF0000"/>
                </a:solidFill>
              </a:rPr>
              <a:t>2- رئيس الدولة </a:t>
            </a:r>
            <a:br>
              <a:rPr lang="ar-SA" sz="2800" b="1" dirty="0"/>
            </a:br>
            <a:r>
              <a:rPr lang="ar-SA" sz="2800" b="1" dirty="0"/>
              <a:t>هو الملك الذى ياتى بالوراثة -من اسرة محمد على- ولمدى الحياة وفقا لدستورى 1923 و1930. وهو رئيس الجمهورية فى الدساتير اللاحقة، والذى ياتى وفقا لدستور 1956 ودستور 1964 عن طريق ترشيح السلطة التشريعية واستفتاء الشعب عليه، وهو ما كان عليه الامر فى فى دستور 1971 الى ان تم تعديله لياتى عن طريق الانتخاب الشعبى المباشر. وتمتد رئاسة الدولة كما حددها دستورى 1956 و1964 فى ست سنوات ، وذلك على عكس دستور دستور 1971 الذى حددة مدة الرئاسة ايضا بمدة ست سنوات .</a:t>
            </a:r>
            <a:endParaRPr lang="en-US" sz="2800" dirty="0"/>
          </a:p>
        </p:txBody>
      </p:sp>
    </p:spTree>
    <p:extLst>
      <p:ext uri="{BB962C8B-B14F-4D97-AF65-F5344CB8AC3E}">
        <p14:creationId xmlns:p14="http://schemas.microsoft.com/office/powerpoint/2010/main" val="4123395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B4A2A7-081A-4188-8D83-1093607787C5}"/>
              </a:ext>
            </a:extLst>
          </p:cNvPr>
          <p:cNvSpPr txBox="1"/>
          <p:nvPr/>
        </p:nvSpPr>
        <p:spPr>
          <a:xfrm>
            <a:off x="1911926" y="1163782"/>
            <a:ext cx="9019310" cy="4832092"/>
          </a:xfrm>
          <a:prstGeom prst="rect">
            <a:avLst/>
          </a:prstGeom>
          <a:noFill/>
        </p:spPr>
        <p:txBody>
          <a:bodyPr wrap="square" rtlCol="0">
            <a:spAutoFit/>
          </a:bodyPr>
          <a:lstStyle/>
          <a:p>
            <a:pPr algn="r"/>
            <a:br>
              <a:rPr lang="ar-SA" sz="2800" b="1" dirty="0">
                <a:solidFill>
                  <a:srgbClr val="FF0000"/>
                </a:solidFill>
              </a:rPr>
            </a:br>
            <a:r>
              <a:rPr lang="ar-SA" sz="2800" b="1" dirty="0">
                <a:solidFill>
                  <a:srgbClr val="FF0000"/>
                </a:solidFill>
              </a:rPr>
              <a:t>3- البرلمان</a:t>
            </a:r>
            <a:br>
              <a:rPr lang="ar-SA" sz="2800" b="1" dirty="0"/>
            </a:br>
            <a:r>
              <a:rPr lang="ar-SA" sz="2800" b="1" dirty="0"/>
              <a:t>يتكون من غرفتين بموجب دستورى 1923 و1930 هما مجلس الشيوخ ومجلس النواب، وغرفة واحدة بموجب دستورى 1956 و1964 هى مجلس الامة، ثم غرفتين بموجب دستور 1971 . هما مجلس الشورى ومجلس الشعب. ويلاحظ على الدساتير المصرية فى هذا الصدد انها قد دأبت على الجمع بين مبدأى التعيين والانتخاب فى تشكيل الغرفة العليا للبرلمان، ففى دستور 1923 يعين الملك خمسى اعضاء مجلس الشيوخ ويتم انتخاب الثلاث اخماس المتبقية، وفى دستور 1930 يعين الملك 60% من اعضاء مجلس الشيخ ويتم انتخاب 40% منهم، وذلك لمدة 10 سنوات فى الدستورين مع التجديد النصفى للاعضاء كل خمس سنوات. </a:t>
            </a:r>
            <a:endParaRPr lang="en-US" sz="2800" dirty="0"/>
          </a:p>
        </p:txBody>
      </p:sp>
    </p:spTree>
    <p:extLst>
      <p:ext uri="{BB962C8B-B14F-4D97-AF65-F5344CB8AC3E}">
        <p14:creationId xmlns:p14="http://schemas.microsoft.com/office/powerpoint/2010/main" val="10968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51DC96-AB80-48D2-A85F-479C3225F701}"/>
              </a:ext>
            </a:extLst>
          </p:cNvPr>
          <p:cNvSpPr txBox="1"/>
          <p:nvPr/>
        </p:nvSpPr>
        <p:spPr>
          <a:xfrm>
            <a:off x="637308" y="2812473"/>
            <a:ext cx="10030691" cy="2862322"/>
          </a:xfrm>
          <a:prstGeom prst="rect">
            <a:avLst/>
          </a:prstGeom>
          <a:noFill/>
        </p:spPr>
        <p:txBody>
          <a:bodyPr wrap="square" rtlCol="0">
            <a:spAutoFit/>
          </a:bodyPr>
          <a:lstStyle/>
          <a:p>
            <a:pPr algn="r" rtl="1"/>
            <a:r>
              <a:rPr lang="ar-SA" sz="3600" b="1" dirty="0"/>
              <a:t>ولم يختلف الامر عنهما فى دستور 1971 . حيث يعين رئيس الدولة ثلث اعضاء مجلس الشورى ويتم انتخاب الثلثين المتبقين وذلك لمدة ست سنوات مع التجديد النصفى كل ثلاث سنوات. </a:t>
            </a:r>
            <a:endParaRPr lang="en-US" sz="3600" dirty="0"/>
          </a:p>
          <a:p>
            <a:pPr algn="r"/>
            <a:br>
              <a:rPr lang="ar-SA" sz="3600" b="1" dirty="0"/>
            </a:br>
            <a:endParaRPr lang="en-US" sz="3600" dirty="0"/>
          </a:p>
        </p:txBody>
      </p:sp>
    </p:spTree>
    <p:extLst>
      <p:ext uri="{BB962C8B-B14F-4D97-AF65-F5344CB8AC3E}">
        <p14:creationId xmlns:p14="http://schemas.microsoft.com/office/powerpoint/2010/main" val="1272194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CD088E-D9AB-48D9-A042-BBE65E944422}"/>
              </a:ext>
            </a:extLst>
          </p:cNvPr>
          <p:cNvSpPr txBox="1"/>
          <p:nvPr/>
        </p:nvSpPr>
        <p:spPr>
          <a:xfrm>
            <a:off x="886691" y="1316182"/>
            <a:ext cx="10598727" cy="3108543"/>
          </a:xfrm>
          <a:prstGeom prst="rect">
            <a:avLst/>
          </a:prstGeom>
          <a:noFill/>
        </p:spPr>
        <p:txBody>
          <a:bodyPr wrap="square" rtlCol="0">
            <a:spAutoFit/>
          </a:bodyPr>
          <a:lstStyle/>
          <a:p>
            <a:pPr algn="r"/>
            <a:br>
              <a:rPr lang="ar-SA" sz="2800" b="1" dirty="0"/>
            </a:br>
            <a:r>
              <a:rPr lang="ar-SA" sz="2800" b="1" dirty="0">
                <a:solidFill>
                  <a:srgbClr val="FF0000"/>
                </a:solidFill>
              </a:rPr>
              <a:t>4- القضاء</a:t>
            </a:r>
            <a:br>
              <a:rPr lang="ar-SA" sz="2800" b="1" dirty="0"/>
            </a:br>
            <a:r>
              <a:rPr lang="ar-SA" sz="2800" b="1" dirty="0"/>
              <a:t>اقرت الدساتير المصرية مجتمعة بدءا من دستور 1923 وحتى الدستور الدائم 1971 مبدأ استقلال القضاء وحظرت على السلطات الاخرى التدخل فى شئون العدالة، حيث نصت المادة (124) من دستور 1923، والمادة (113) من دستور 1930 على ان "القضاة مستقلون لا سلطان عليهم فى قضائهم لغير القانون وليس لأية سلطة فى الحكومة التداخل فى القضايا"، </a:t>
            </a:r>
            <a:endParaRPr lang="en-US" sz="2800" dirty="0"/>
          </a:p>
        </p:txBody>
      </p:sp>
    </p:spTree>
    <p:extLst>
      <p:ext uri="{BB962C8B-B14F-4D97-AF65-F5344CB8AC3E}">
        <p14:creationId xmlns:p14="http://schemas.microsoft.com/office/powerpoint/2010/main" val="71656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EEA42B-2482-49D9-9459-14C95407A289}"/>
              </a:ext>
            </a:extLst>
          </p:cNvPr>
          <p:cNvSpPr txBox="1"/>
          <p:nvPr/>
        </p:nvSpPr>
        <p:spPr>
          <a:xfrm>
            <a:off x="1274618" y="2978727"/>
            <a:ext cx="9642764" cy="1938992"/>
          </a:xfrm>
          <a:prstGeom prst="rect">
            <a:avLst/>
          </a:prstGeom>
          <a:noFill/>
        </p:spPr>
        <p:txBody>
          <a:bodyPr wrap="square" rtlCol="0">
            <a:spAutoFit/>
          </a:bodyPr>
          <a:lstStyle/>
          <a:p>
            <a:pPr algn="r" rtl="1"/>
            <a:r>
              <a:rPr lang="ar-SA" sz="4000" b="1" dirty="0"/>
              <a:t>ودستور 1930، ومشروع دستور 1954، ودستور 1956، ودستور 1964، ودستور 1971، من أهم المراحل تاريخ تطور الدستور المصرى على الاطلاق.</a:t>
            </a:r>
            <a:endParaRPr lang="en-US" sz="4000" dirty="0"/>
          </a:p>
        </p:txBody>
      </p:sp>
    </p:spTree>
    <p:extLst>
      <p:ext uri="{BB962C8B-B14F-4D97-AF65-F5344CB8AC3E}">
        <p14:creationId xmlns:p14="http://schemas.microsoft.com/office/powerpoint/2010/main" val="2543688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57E327-B1B7-4E13-95D5-327BAC5F594A}"/>
              </a:ext>
            </a:extLst>
          </p:cNvPr>
          <p:cNvSpPr txBox="1"/>
          <p:nvPr/>
        </p:nvSpPr>
        <p:spPr>
          <a:xfrm>
            <a:off x="678873" y="955964"/>
            <a:ext cx="11388436" cy="6001643"/>
          </a:xfrm>
          <a:prstGeom prst="rect">
            <a:avLst/>
          </a:prstGeom>
          <a:noFill/>
        </p:spPr>
        <p:txBody>
          <a:bodyPr wrap="square" rtlCol="0">
            <a:spAutoFit/>
          </a:bodyPr>
          <a:lstStyle/>
          <a:p>
            <a:pPr algn="r" rtl="1"/>
            <a:br>
              <a:rPr lang="ar-SA" sz="3200" b="1" dirty="0"/>
            </a:br>
            <a:r>
              <a:rPr lang="ar-SA" sz="3200" b="1" dirty="0">
                <a:solidFill>
                  <a:srgbClr val="FF0000"/>
                </a:solidFill>
              </a:rPr>
              <a:t>5- مرجعية المعاهدات الدولية</a:t>
            </a:r>
            <a:br>
              <a:rPr lang="ar-SA" sz="3200" b="1" dirty="0"/>
            </a:br>
            <a:r>
              <a:rPr lang="ar-SA" sz="3200" b="1" dirty="0"/>
              <a:t>باستثناء دستورى 1923 و1930، اتفقت الدساتير الاخرى (دستور 1956 ومن قبله مشروع دستور 1954 ودستور 1964 ودستور 1971) على ان يصبح للمعاهدات الدولية قوة القانون بعد إبرامها والتصديق عليها ونشرها وفقا للقانون. فنصت المادة (108) من مشروع دستور 1954، والمادة (143) من دستور 1956، والمادة (125) من دستور 1964، على ان "رئيس الجمهورية يبرم المعاهدات ويبلغها مجلس .... مشفوعة بما يناسب من البيان، وتكون لها قوة القانون بعد إبرامها والتصديق عليها ونشرها وفقاً للأوضاع المقررة." مستبدلا موقع النقط فى المادة بكلمة مجلس الامة تارة فى دستورى 1956 و1964 وتارة بمجلس الشعب فى دستور 1971 .</a:t>
            </a:r>
            <a:endParaRPr lang="en-US" sz="3200" dirty="0"/>
          </a:p>
          <a:p>
            <a:pPr algn="r" rtl="1"/>
            <a:r>
              <a:rPr lang="ar-SA" sz="3200" b="1" dirty="0"/>
              <a:t> </a:t>
            </a:r>
            <a:endParaRPr lang="en-US" sz="3200" dirty="0"/>
          </a:p>
        </p:txBody>
      </p:sp>
    </p:spTree>
    <p:extLst>
      <p:ext uri="{BB962C8B-B14F-4D97-AF65-F5344CB8AC3E}">
        <p14:creationId xmlns:p14="http://schemas.microsoft.com/office/powerpoint/2010/main" val="202903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A062BD-3803-4E1A-8056-18C669210E73}"/>
              </a:ext>
            </a:extLst>
          </p:cNvPr>
          <p:cNvSpPr txBox="1"/>
          <p:nvPr/>
        </p:nvSpPr>
        <p:spPr>
          <a:xfrm>
            <a:off x="415636" y="2189018"/>
            <a:ext cx="11014364" cy="3046988"/>
          </a:xfrm>
          <a:prstGeom prst="rect">
            <a:avLst/>
          </a:prstGeom>
          <a:noFill/>
        </p:spPr>
        <p:txBody>
          <a:bodyPr wrap="square" rtlCol="0">
            <a:spAutoFit/>
          </a:bodyPr>
          <a:lstStyle/>
          <a:p>
            <a:pPr algn="r"/>
            <a:r>
              <a:rPr lang="ar-SA" sz="3200" b="1" dirty="0"/>
              <a:t>أما بالنسبة لدستور 1923م صدر فى ابريل 1923م من  لجنة مكونة من ثلاثين عضو ضمت ممثلين عن الأحزاب السياسية والزعامات الشعبية وقادة الحركة الوطنية. وظل معمولاً به حتى تم إلغائه في 22 أكتوبر 1930 م وصدور دستور جديد للبلاد عرف بدستور 1930، والذى استمر العمل به لمدة خمس سنوات إلى ان تم إلغائه فى عام 1935 وإعيد العمل بدستور عام 1923 إلى ان قامت ثورة 23 يوليو 1952 م ليعلن مجلس قيادتها الغاء العمل به نهائيا فى ديسمبر 1952.</a:t>
            </a:r>
            <a:endParaRPr lang="en-US" sz="3200" dirty="0"/>
          </a:p>
        </p:txBody>
      </p:sp>
    </p:spTree>
    <p:extLst>
      <p:ext uri="{BB962C8B-B14F-4D97-AF65-F5344CB8AC3E}">
        <p14:creationId xmlns:p14="http://schemas.microsoft.com/office/powerpoint/2010/main" val="125297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573023-4C5B-4221-9F20-FEBCCB8311AF}"/>
              </a:ext>
            </a:extLst>
          </p:cNvPr>
          <p:cNvSpPr txBox="1"/>
          <p:nvPr/>
        </p:nvSpPr>
        <p:spPr>
          <a:xfrm>
            <a:off x="692727" y="1925782"/>
            <a:ext cx="10515599" cy="4401205"/>
          </a:xfrm>
          <a:prstGeom prst="rect">
            <a:avLst/>
          </a:prstGeom>
          <a:noFill/>
        </p:spPr>
        <p:txBody>
          <a:bodyPr wrap="square" rtlCol="0">
            <a:spAutoFit/>
          </a:bodyPr>
          <a:lstStyle/>
          <a:p>
            <a:pPr algn="r" rtl="1"/>
            <a:r>
              <a:rPr lang="ar-SA" sz="2800" b="1" dirty="0"/>
              <a:t>و فى عام </a:t>
            </a:r>
            <a:r>
              <a:rPr lang="ar-SA" sz="2800" b="1" dirty="0">
                <a:solidFill>
                  <a:srgbClr val="FF0000"/>
                </a:solidFill>
              </a:rPr>
              <a:t>1954م</a:t>
            </a:r>
            <a:r>
              <a:rPr lang="ar-SA" sz="2800" b="1" dirty="0"/>
              <a:t>. تم تكوين لجنة  تشتمل علي  خمسين من الشخصيات السياسية والثقافية والقضائية والعسكرية للإنشاء دستور جديد، و هو دستور </a:t>
            </a:r>
            <a:r>
              <a:rPr lang="ar-SA" sz="2800" b="1" dirty="0">
                <a:solidFill>
                  <a:srgbClr val="FF0000"/>
                </a:solidFill>
              </a:rPr>
              <a:t>1954م</a:t>
            </a:r>
            <a:r>
              <a:rPr lang="ar-SA" sz="2800" b="1" dirty="0"/>
              <a:t> . "مشروع دستور </a:t>
            </a:r>
            <a:r>
              <a:rPr lang="ar-SA" sz="2800" b="1" dirty="0">
                <a:solidFill>
                  <a:srgbClr val="FF0000"/>
                </a:solidFill>
              </a:rPr>
              <a:t>1954</a:t>
            </a:r>
            <a:r>
              <a:rPr lang="ar-SA" sz="2800" b="1" dirty="0"/>
              <a:t>" لم يقدر له أن يرى النور. أما دستور </a:t>
            </a:r>
            <a:r>
              <a:rPr lang="ar-SA" sz="2800" b="1" dirty="0">
                <a:solidFill>
                  <a:srgbClr val="FF0000"/>
                </a:solidFill>
              </a:rPr>
              <a:t>1956</a:t>
            </a:r>
            <a:r>
              <a:rPr lang="ar-SA" sz="2800" b="1" dirty="0"/>
              <a:t> فوضعته لجنة تابعة للمكتب الفني لمؤسسة الرئاسة واستمر العمل به حتى قيام الوحدة بين مصر وسوريا في فبراير </a:t>
            </a:r>
            <a:r>
              <a:rPr lang="ar-SA" sz="2800" b="1" dirty="0">
                <a:solidFill>
                  <a:srgbClr val="FF0000"/>
                </a:solidFill>
              </a:rPr>
              <a:t>1958</a:t>
            </a:r>
            <a:r>
              <a:rPr lang="ar-SA" sz="2800" b="1" dirty="0"/>
              <a:t> م .وتبنى دستور جديد هو دستور </a:t>
            </a:r>
            <a:r>
              <a:rPr lang="ar-SA" sz="2800" b="1" dirty="0">
                <a:solidFill>
                  <a:srgbClr val="FF0000"/>
                </a:solidFill>
              </a:rPr>
              <a:t>1958</a:t>
            </a:r>
            <a:r>
              <a:rPr lang="ar-SA" sz="2800" b="1" dirty="0"/>
              <a:t> والذى انتهى العمل به فور الانفصال في سبمتبر </a:t>
            </a:r>
            <a:r>
              <a:rPr lang="ar-SA" sz="2800" b="1" dirty="0">
                <a:solidFill>
                  <a:srgbClr val="FF0000"/>
                </a:solidFill>
              </a:rPr>
              <a:t>1961</a:t>
            </a:r>
            <a:r>
              <a:rPr lang="ar-SA" sz="2800" b="1" dirty="0"/>
              <a:t>. حيث صدر بعد عام من الانفصال بموجب قرار جمهورى إعلان دستورى فى سبتمبر </a:t>
            </a:r>
            <a:r>
              <a:rPr lang="ar-SA" sz="2800" b="1" dirty="0">
                <a:solidFill>
                  <a:srgbClr val="FF0000"/>
                </a:solidFill>
              </a:rPr>
              <a:t>1962</a:t>
            </a:r>
            <a:r>
              <a:rPr lang="ar-SA" sz="2800" b="1" dirty="0"/>
              <a:t> لتنظيم سلطات الدولة العليا لحين إصدار دستور جديد يحل محل دستور "الوحدة" والذى تم العمل به إلى ان تم إصدار دستور جديد مؤقت فى مارس </a:t>
            </a:r>
            <a:r>
              <a:rPr lang="ar-SA" sz="2800" b="1" dirty="0">
                <a:solidFill>
                  <a:srgbClr val="FF0000"/>
                </a:solidFill>
              </a:rPr>
              <a:t>1964</a:t>
            </a:r>
            <a:r>
              <a:rPr lang="ar-SA" sz="2800" b="1" dirty="0"/>
              <a:t>، ثم صدور الدستور الدائم فى سبتمبر </a:t>
            </a:r>
            <a:r>
              <a:rPr lang="ar-SA" sz="2800" b="1" dirty="0">
                <a:solidFill>
                  <a:srgbClr val="FF0000"/>
                </a:solidFill>
              </a:rPr>
              <a:t>1971</a:t>
            </a:r>
            <a:r>
              <a:rPr lang="ar-SA" sz="2800" b="1" dirty="0"/>
              <a:t> – والذى قامت بوضعه لجنة خاصة من مجلس الشعب تشكلت من </a:t>
            </a:r>
            <a:r>
              <a:rPr lang="ar-SA" sz="2800" b="1" dirty="0">
                <a:solidFill>
                  <a:srgbClr val="FF0000"/>
                </a:solidFill>
              </a:rPr>
              <a:t>80</a:t>
            </a:r>
            <a:r>
              <a:rPr lang="ar-SA" sz="2800" b="1" dirty="0"/>
              <a:t> عضواً من أعضائه – واستمر العمل به </a:t>
            </a:r>
            <a:endParaRPr lang="en-US" sz="2800" dirty="0"/>
          </a:p>
        </p:txBody>
      </p:sp>
    </p:spTree>
    <p:extLst>
      <p:ext uri="{BB962C8B-B14F-4D97-AF65-F5344CB8AC3E}">
        <p14:creationId xmlns:p14="http://schemas.microsoft.com/office/powerpoint/2010/main" val="376359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C3F76-3342-4985-A469-31A5EC27A1B5}"/>
              </a:ext>
            </a:extLst>
          </p:cNvPr>
          <p:cNvSpPr txBox="1"/>
          <p:nvPr/>
        </p:nvSpPr>
        <p:spPr>
          <a:xfrm>
            <a:off x="540327" y="1316182"/>
            <a:ext cx="10931237" cy="4832092"/>
          </a:xfrm>
          <a:prstGeom prst="rect">
            <a:avLst/>
          </a:prstGeom>
          <a:noFill/>
        </p:spPr>
        <p:txBody>
          <a:bodyPr wrap="square" rtlCol="0">
            <a:spAutoFit/>
          </a:bodyPr>
          <a:lstStyle/>
          <a:p>
            <a:pPr algn="r" rtl="1"/>
            <a:r>
              <a:rPr lang="ar-SA" sz="2800" b="1" dirty="0"/>
              <a:t>وتعتبر مراجعة تطور التاريخ الدستورى للدولة اهمية خاصة كخطوة اولية يجب ان تستبق اى محاولة جادة لاعداد مخطط مشروع دستور جديد نظرا لما توفره من رؤى مقارنة للنصوص الاساسية يمكن الاستفادة منها فى انجاز هذا المخطط. فى هذا السياق تأتى هذه القراءة لسبعة وثائق دستورية رئيسية تعكس التطور التاريخى للدستور المصرى بدءا من دستور </a:t>
            </a:r>
            <a:r>
              <a:rPr lang="ar-SA" sz="2800" b="1" dirty="0">
                <a:solidFill>
                  <a:srgbClr val="FF0000"/>
                </a:solidFill>
              </a:rPr>
              <a:t>1923</a:t>
            </a:r>
            <a:r>
              <a:rPr lang="ar-SA" sz="2800" b="1" dirty="0"/>
              <a:t> وحتى الدستور الدائم 1971م . وتتمثل هذه الوثائق فى: دستور </a:t>
            </a:r>
            <a:r>
              <a:rPr lang="ar-SA" sz="2800" b="1" dirty="0">
                <a:solidFill>
                  <a:srgbClr val="FF0000"/>
                </a:solidFill>
              </a:rPr>
              <a:t>1923</a:t>
            </a:r>
            <a:r>
              <a:rPr lang="ar-SA" sz="2800" b="1" dirty="0"/>
              <a:t> المؤلف من (</a:t>
            </a:r>
            <a:r>
              <a:rPr lang="ar-SA" sz="2800" b="1" dirty="0">
                <a:solidFill>
                  <a:srgbClr val="FF0000"/>
                </a:solidFill>
              </a:rPr>
              <a:t>170</a:t>
            </a:r>
            <a:r>
              <a:rPr lang="ar-SA" sz="2800" b="1" dirty="0"/>
              <a:t> مادة)، ودستور </a:t>
            </a:r>
            <a:r>
              <a:rPr lang="ar-SA" sz="2800" b="1" dirty="0">
                <a:solidFill>
                  <a:srgbClr val="FF0000"/>
                </a:solidFill>
              </a:rPr>
              <a:t>1930</a:t>
            </a:r>
            <a:r>
              <a:rPr lang="ar-SA" sz="2800" b="1" dirty="0"/>
              <a:t> المؤلف من (</a:t>
            </a:r>
            <a:r>
              <a:rPr lang="ar-SA" sz="2800" b="1" dirty="0">
                <a:solidFill>
                  <a:srgbClr val="FF0000"/>
                </a:solidFill>
              </a:rPr>
              <a:t>156</a:t>
            </a:r>
            <a:r>
              <a:rPr lang="ar-SA" sz="2800" b="1" dirty="0"/>
              <a:t>) مادة، ومشروع دستور </a:t>
            </a:r>
            <a:r>
              <a:rPr lang="ar-SA" sz="2800" b="1" dirty="0">
                <a:solidFill>
                  <a:srgbClr val="FF0000"/>
                </a:solidFill>
              </a:rPr>
              <a:t>1954</a:t>
            </a:r>
            <a:r>
              <a:rPr lang="ar-SA" sz="2800" b="1" dirty="0"/>
              <a:t> المؤلف من (</a:t>
            </a:r>
            <a:r>
              <a:rPr lang="ar-SA" sz="2800" b="1" dirty="0">
                <a:solidFill>
                  <a:srgbClr val="FF0000"/>
                </a:solidFill>
              </a:rPr>
              <a:t>203</a:t>
            </a:r>
            <a:r>
              <a:rPr lang="ar-SA" sz="2800" b="1" dirty="0"/>
              <a:t> مادة)، ودستور </a:t>
            </a:r>
            <a:r>
              <a:rPr lang="ar-SA" sz="2800" b="1" dirty="0">
                <a:solidFill>
                  <a:srgbClr val="FF0000"/>
                </a:solidFill>
              </a:rPr>
              <a:t>1956</a:t>
            </a:r>
            <a:r>
              <a:rPr lang="ar-SA" sz="2800" b="1" dirty="0"/>
              <a:t> المؤلف من (</a:t>
            </a:r>
            <a:r>
              <a:rPr lang="ar-SA" sz="2800" b="1" dirty="0">
                <a:solidFill>
                  <a:srgbClr val="FF0000"/>
                </a:solidFill>
              </a:rPr>
              <a:t>196</a:t>
            </a:r>
            <a:r>
              <a:rPr lang="ar-SA" sz="2800" b="1" dirty="0"/>
              <a:t> مادة)، ودستور </a:t>
            </a:r>
            <a:r>
              <a:rPr lang="ar-SA" sz="2800" b="1" dirty="0">
                <a:solidFill>
                  <a:srgbClr val="FF0000"/>
                </a:solidFill>
              </a:rPr>
              <a:t>1964</a:t>
            </a:r>
            <a:r>
              <a:rPr lang="ar-SA" sz="2800" b="1" dirty="0"/>
              <a:t> المؤلف من (</a:t>
            </a:r>
            <a:r>
              <a:rPr lang="ar-SA" sz="2800" b="1" dirty="0">
                <a:solidFill>
                  <a:srgbClr val="FF0000"/>
                </a:solidFill>
              </a:rPr>
              <a:t>169</a:t>
            </a:r>
            <a:r>
              <a:rPr lang="ar-SA" sz="2800" b="1" dirty="0"/>
              <a:t> مادة)، ودستور </a:t>
            </a:r>
            <a:r>
              <a:rPr lang="ar-SA" sz="2800" b="1" dirty="0">
                <a:solidFill>
                  <a:srgbClr val="FF0000"/>
                </a:solidFill>
              </a:rPr>
              <a:t>1971</a:t>
            </a:r>
            <a:r>
              <a:rPr lang="ar-SA" sz="2800" b="1" dirty="0"/>
              <a:t> المؤلف من (</a:t>
            </a:r>
            <a:r>
              <a:rPr lang="ar-SA" sz="2800" b="1" dirty="0">
                <a:solidFill>
                  <a:srgbClr val="FF0000"/>
                </a:solidFill>
              </a:rPr>
              <a:t>211</a:t>
            </a:r>
            <a:r>
              <a:rPr lang="ar-SA" sz="2800" b="1" dirty="0"/>
              <a:t> مادة) . ما بين تلك الوثائق مجتمعة عدد من اوجه عدة من التلاقى والتمايز يتعلق بعضها: بالمقومات الاجتماعية والاقتصادية للدولة، وبالحقوق والحريات العامة، وبشكل النظام السياسى والعلاقة بين السلطات... فضلا عن بعض الموضوعات ذات الطبيعة الخاصة من قبيل المعاهدات الدولية وترتيبها فى سلم التشريعات الوطنية.</a:t>
            </a:r>
            <a:endParaRPr lang="en-US" sz="2800" dirty="0"/>
          </a:p>
        </p:txBody>
      </p:sp>
    </p:spTree>
    <p:extLst>
      <p:ext uri="{BB962C8B-B14F-4D97-AF65-F5344CB8AC3E}">
        <p14:creationId xmlns:p14="http://schemas.microsoft.com/office/powerpoint/2010/main" val="39105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64BF1E-65EE-4AB5-8947-506B12D4D5D4}"/>
              </a:ext>
            </a:extLst>
          </p:cNvPr>
          <p:cNvSpPr txBox="1"/>
          <p:nvPr/>
        </p:nvSpPr>
        <p:spPr>
          <a:xfrm>
            <a:off x="651164" y="1191491"/>
            <a:ext cx="10487891" cy="4031873"/>
          </a:xfrm>
          <a:prstGeom prst="rect">
            <a:avLst/>
          </a:prstGeom>
          <a:noFill/>
        </p:spPr>
        <p:txBody>
          <a:bodyPr wrap="square" rtlCol="0">
            <a:spAutoFit/>
          </a:bodyPr>
          <a:lstStyle/>
          <a:p>
            <a:pPr algn="r" rtl="1"/>
            <a:br>
              <a:rPr lang="ar-SA" sz="3200" b="1" dirty="0"/>
            </a:br>
            <a:r>
              <a:rPr lang="ar-SA" sz="3200" b="1" dirty="0"/>
              <a:t>أولا: المقومات الاجتماعية والاقتصادية للدولة </a:t>
            </a:r>
            <a:br>
              <a:rPr lang="ar-SA" sz="3200" b="1" dirty="0"/>
            </a:br>
            <a:r>
              <a:rPr lang="ar-SA" sz="3200" b="1" dirty="0"/>
              <a:t>يندرج ضمن تلك المقومات عدد من العناصر تتعلق بشكل النظام الاقتصادى للدولة، وتنظيم شئون الملكية، والتكليفات المالية، والنشاط الفردى، والعمل، وتنظيم الادارة المحلية، واعتبارات المساواة وسيادة القانون، واساس المجتمع، ووضعية المرأة والطفل، والتعليم والدور الاجتماعى للدولة... وفى اطار هذا المحور سيتم القاء الضوء على بعض تلك المقومات فى ضوء مواد من الدساتير المصرية من دستور </a:t>
            </a:r>
            <a:r>
              <a:rPr lang="ar-SA" sz="3200" b="1" dirty="0">
                <a:solidFill>
                  <a:srgbClr val="FF0000"/>
                </a:solidFill>
              </a:rPr>
              <a:t>1923إلي</a:t>
            </a:r>
            <a:r>
              <a:rPr lang="ar-SA" sz="3200" b="1" dirty="0"/>
              <a:t> الدستور الدائم </a:t>
            </a:r>
            <a:r>
              <a:rPr lang="ar-SA" sz="3200" b="1" dirty="0">
                <a:solidFill>
                  <a:srgbClr val="FF0000"/>
                </a:solidFill>
              </a:rPr>
              <a:t>1971م</a:t>
            </a:r>
            <a:r>
              <a:rPr lang="ar-SA" sz="3200" b="1" dirty="0"/>
              <a:t> ، </a:t>
            </a:r>
            <a:endParaRPr lang="en-US" sz="3200" dirty="0">
              <a:solidFill>
                <a:srgbClr val="00B0F0"/>
              </a:solidFill>
            </a:endParaRPr>
          </a:p>
        </p:txBody>
      </p:sp>
    </p:spTree>
    <p:extLst>
      <p:ext uri="{BB962C8B-B14F-4D97-AF65-F5344CB8AC3E}">
        <p14:creationId xmlns:p14="http://schemas.microsoft.com/office/powerpoint/2010/main" val="173738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004EEB-67F6-4913-AF20-365A6E574A90}"/>
              </a:ext>
            </a:extLst>
          </p:cNvPr>
          <p:cNvSpPr txBox="1"/>
          <p:nvPr/>
        </p:nvSpPr>
        <p:spPr>
          <a:xfrm>
            <a:off x="498765" y="1163782"/>
            <a:ext cx="11014362" cy="4524315"/>
          </a:xfrm>
          <a:prstGeom prst="rect">
            <a:avLst/>
          </a:prstGeom>
          <a:noFill/>
        </p:spPr>
        <p:txBody>
          <a:bodyPr wrap="square" rtlCol="0">
            <a:spAutoFit/>
          </a:bodyPr>
          <a:lstStyle/>
          <a:p>
            <a:pPr algn="r" rtl="1"/>
            <a:r>
              <a:rPr lang="ar-SA" sz="2400" b="1" dirty="0"/>
              <a:t>وذلك على النحو التالى:</a:t>
            </a:r>
            <a:br>
              <a:rPr lang="ar-SA" sz="2400" b="1" dirty="0"/>
            </a:br>
            <a:r>
              <a:rPr lang="ar-SA" sz="2400" b="1" dirty="0"/>
              <a:t>1</a:t>
            </a:r>
            <a:r>
              <a:rPr lang="ar-SA" sz="2400" b="1" dirty="0">
                <a:solidFill>
                  <a:srgbClr val="FF0000"/>
                </a:solidFill>
              </a:rPr>
              <a:t>- لغة وديانة الدولة</a:t>
            </a:r>
            <a:br>
              <a:rPr lang="ar-SA" sz="2400" b="1" dirty="0"/>
            </a:br>
            <a:r>
              <a:rPr lang="ar-SA" sz="2400" b="1" dirty="0"/>
              <a:t>اتفقت الدساتير مجتمعة بدءا من دستور 1923 م وصولا  إلى الدستور الدائم 1971م . على تحديد الدين الاسلامى كدين الدولة، واقرار اللغة العربية كلغة رسمية وحيدة. إذ نصت التطابق المادة (149) من دستور 1923 والمادة (138) من دستور 1930 والمادة (3) من دستور 1956، والمادة (5) من دستور 1964 على أن "الإسلام دين الدولة واللغة العربية لغتها الرسمية." ، فيما استزاد عليها مشروع دستور 1954 ودستور 1971 ، حيث اعتبرها مشروع دستور 1954 وفقا للمادة (195) التى نصت على ان "الإسلام دين الدولة واللغة العربية لغتها الرسمية والشريعة الإسلامية مصدر التشريعات." مصدر للتشريعات، اى مجرد مصدر من بين مصادر اخرى قد تاتى متقدمة عليها فى المرتبة، واعتبرها دستور1971 بلغة التحديد المصدر الرئيسى للتشريع اى انها تأتى متقدمة على غيرها من مصادر التشريع الاخرى بموجب نص المادة (2) فى الدستور الدائم 1971م .  والتى نصت على أن "الإسلام دين الدولة، واللغة العربية لغتها الرسمية، ومبادئ الشريعة الإسلامية المصدر الرئيسى للتشريع." </a:t>
            </a:r>
            <a:endParaRPr lang="en-US" sz="2400" dirty="0"/>
          </a:p>
        </p:txBody>
      </p:sp>
    </p:spTree>
    <p:extLst>
      <p:ext uri="{BB962C8B-B14F-4D97-AF65-F5344CB8AC3E}">
        <p14:creationId xmlns:p14="http://schemas.microsoft.com/office/powerpoint/2010/main" val="2761653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3810</Words>
  <Application>Microsoft Office PowerPoint</Application>
  <PresentationFormat>Widescreen</PresentationFormat>
  <Paragraphs>66</Paragraphs>
  <Slides>40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5" baseType="lpstr">
      <vt:lpstr>Arial</vt:lpstr>
      <vt:lpstr>Calibri</vt:lpstr>
      <vt:lpstr>Calibri Light</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12</cp:revision>
  <dcterms:created xsi:type="dcterms:W3CDTF">2020-03-19T16:59:16Z</dcterms:created>
  <dcterms:modified xsi:type="dcterms:W3CDTF">2020-03-19T22:34:45Z</dcterms:modified>
</cp:coreProperties>
</file>