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A2E2-9938-4EB3-AA78-1BB50F0E1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EA69F-D92D-4D14-B9CC-9633E0CD9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BA8-0E29-413B-BD56-8688B3BB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9B8B-2226-42C0-8114-1F859C57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EFE34-02FA-4FFE-B2AA-1431EB69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A2FB-378E-45F7-A670-05E9C087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BE622-88E3-45C9-AF92-B31E891CF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D7750-FDF1-4640-B5D3-F0208A632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12DFC-CF46-425B-9286-C2D99A59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331FB-E621-4FDB-A31C-41EC3E0C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9DCFC-BD35-4908-82A0-8AA8116FB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F186C-E4A9-4453-B7BF-0DB5EBDB3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A0A31-CE75-4833-8E18-C41F0872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B1F7-9B55-4A28-B437-49129519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7675-50CA-4C13-82CD-28201182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897B-E209-42AE-BFF6-7A9C9FC4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B65E-4617-404F-A1B7-8FA160C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1832A-E31E-49E5-81C9-1977BB60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AC4CD-A27D-46C9-B3CE-4E70EACA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1CB74-EB1B-43DA-B8CF-7BFFC138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7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8E7ED-3D94-41B0-8013-46917E078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20601-D78F-4747-B030-52BCCD543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D754-9E3B-4E09-80F2-421B53B2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77A40-5D52-4121-B13B-D5F1F6B6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4F78-9849-4DF4-8D46-5B962B80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8366-831F-48C5-9AA5-2500E79F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EBEF-54A7-4823-95DF-96F557FE9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A8FCD-DFB7-4FF6-9B53-76DC64A77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E7D2-7D2A-4435-8CB0-B53FD48D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B2B24-BDAB-4309-BCCB-9A07FC64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0CE8A-E92F-462C-A1BB-C7683026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F1A9-EC1C-4DCA-BC8E-4894A609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FCFBA-E54A-4DFC-91EE-639815EFF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4B41F-F84F-478B-A3D8-F692384B1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C2261-57CD-4D60-A7CF-5EA776DF9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941A6-620E-4F77-9D1E-0969419C9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F72B4-4DAF-4C15-8266-64C3D7C8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9C586C-7D18-46F0-A54C-0FBADDE9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BD08B-6D5A-4E76-A247-2F78915C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2EC81-9337-4E15-B249-5597CA10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9E9F9-F4DF-4DCB-BD56-D0478215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113B2-F61F-44AC-9206-FC1D6953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9CFC6-2B47-4136-9E1D-9F980221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543DD-CB36-4E69-B8D0-C264BD4E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77FBF-145E-4D96-A949-D109619C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7A87B-ED58-419A-BF3A-BFD4C58C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2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0CB5-7228-4E76-BB98-E8F197D6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E524-3D41-4425-962E-F55258F38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3755-D4AF-44C5-9AD0-CF6DE030B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A1E58-23C3-4F90-96C0-E3C5365A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52FC5-7F71-490C-AD60-603557E8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A46A5-9BDF-4F74-9B36-A2F68E8A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0CF5F-24F6-4E40-A70B-20DB54B4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EF2E00-3F82-47D7-840F-D896BF13C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138DC-C612-4D62-97A8-A7FAC951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A94BA-EB60-49ED-9302-FF2A7AD0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54000-BE02-4BE8-B5ED-260CF3F0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4AE41-5099-440A-A563-2A699F3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701F6-437B-4F22-AD3D-DB7CE28B5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7A87D-CE01-4389-BB85-3987F68D9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43E8F-214E-496C-9D99-38FB1DDB2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D479-CAB5-4C85-A478-8365D31508D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856F5-878B-4970-A982-EF8FABF6E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6E26-51E2-40C3-8D66-3ED4D846A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E5C0F6-E887-49ED-9AA1-3E0343B5F388}"/>
              </a:ext>
            </a:extLst>
          </p:cNvPr>
          <p:cNvSpPr txBox="1"/>
          <p:nvPr/>
        </p:nvSpPr>
        <p:spPr>
          <a:xfrm>
            <a:off x="2057400" y="28956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اسم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المقرر</a:t>
            </a:r>
            <a:r>
              <a:rPr lang="ar-EG" sz="4000" b="1" i="1" dirty="0"/>
              <a:t> : تاريخ مصر الحديث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رقم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المحاضرة</a:t>
            </a:r>
            <a:r>
              <a:rPr lang="ar-EG" sz="4000" b="1" i="1" dirty="0"/>
              <a:t> : الثانية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اسم الأستاذ</a:t>
            </a:r>
            <a:r>
              <a:rPr lang="ar-EG" sz="4000" b="1" i="1" dirty="0"/>
              <a:t>: نجلاء محمد عبد الجواد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الفرقة</a:t>
            </a:r>
            <a:r>
              <a:rPr lang="ar-EG" sz="4000" b="1" i="1" dirty="0"/>
              <a:t>: الأولي 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القسم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العلمى</a:t>
            </a:r>
            <a:r>
              <a:rPr lang="ar-EG" sz="4000" b="1" i="1" dirty="0"/>
              <a:t> : تاريخ </a:t>
            </a:r>
            <a:endParaRPr lang="en-US" sz="40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560DD1-73C4-45B8-9E3C-E5BDF78F80BD}"/>
              </a:ext>
            </a:extLst>
          </p:cNvPr>
          <p:cNvSpPr txBox="1"/>
          <p:nvPr/>
        </p:nvSpPr>
        <p:spPr>
          <a:xfrm>
            <a:off x="7966364" y="1025236"/>
            <a:ext cx="2466109" cy="1205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Description: شعار الجامعة ألوان">
            <a:extLst>
              <a:ext uri="{FF2B5EF4-FFF2-40B4-BE49-F238E27FC236}">
                <a16:creationId xmlns:a16="http://schemas.microsoft.com/office/drawing/2014/main" id="{EBFAD845-6E1B-4C8E-85AA-9F883CE9C7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645" y="1295486"/>
            <a:ext cx="1099185" cy="664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40A8A6-B262-4586-97E3-F6A3029510B3}"/>
              </a:ext>
            </a:extLst>
          </p:cNvPr>
          <p:cNvSpPr txBox="1"/>
          <p:nvPr/>
        </p:nvSpPr>
        <p:spPr>
          <a:xfrm>
            <a:off x="5292436" y="1399309"/>
            <a:ext cx="1842655" cy="831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Description: لوجو قسم التاريخ صغير وورد">
            <a:extLst>
              <a:ext uri="{FF2B5EF4-FFF2-40B4-BE49-F238E27FC236}">
                <a16:creationId xmlns:a16="http://schemas.microsoft.com/office/drawing/2014/main" id="{22EAB0B8-05FC-45DA-B514-C7634FFEDD8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6" y="1198331"/>
            <a:ext cx="11176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4798AD-5DE8-4181-958D-3DC8D1C2E2DD}"/>
              </a:ext>
            </a:extLst>
          </p:cNvPr>
          <p:cNvSpPr txBox="1"/>
          <p:nvPr/>
        </p:nvSpPr>
        <p:spPr>
          <a:xfrm>
            <a:off x="2643259" y="2592877"/>
            <a:ext cx="2549236" cy="561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CD46248-E653-4808-B90C-AE2A523AB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783568"/>
              </p:ext>
            </p:extLst>
          </p:nvPr>
        </p:nvGraphicFramePr>
        <p:xfrm>
          <a:off x="1664349" y="1198331"/>
          <a:ext cx="1085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5" imgW="1085714" imgH="1085714" progId="Paint.Picture">
                  <p:embed/>
                </p:oleObj>
              </mc:Choice>
              <mc:Fallback>
                <p:oleObj name="Bitmap Image" r:id="rId5" imgW="1085714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349" y="1198331"/>
                        <a:ext cx="1085850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82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CD9529-AB06-4E40-8110-88C07DA380B4}"/>
              </a:ext>
            </a:extLst>
          </p:cNvPr>
          <p:cNvSpPr txBox="1"/>
          <p:nvPr/>
        </p:nvSpPr>
        <p:spPr>
          <a:xfrm>
            <a:off x="706582" y="2202873"/>
            <a:ext cx="10196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أما عن أعمار الإسكندرية </a:t>
            </a:r>
            <a:r>
              <a:rPr lang="ar-SA" sz="3600" b="1" dirty="0"/>
              <a:t>وازداد عمرانها في عهد إسماعيل فاختط فيها شوارع جديده وأحياء جديدة ، كشارع إبراهيم الممتد من مدرسة السبع بنات إلي ترعة المحمودية ، وشارع الجمرك ، وشارع المحمودية ، وفتح ستة شوارع أخرى ممتدة بين سكة باب شرقي والطريق الحربي الذي كان يحيط بالمدينة</a:t>
            </a:r>
            <a:r>
              <a:rPr lang="ar-EG" sz="3600" b="1" dirty="0"/>
              <a:t> 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324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975335-D2F2-4134-9839-EC044A03958F}"/>
              </a:ext>
            </a:extLst>
          </p:cNvPr>
          <p:cNvSpPr txBox="1"/>
          <p:nvPr/>
        </p:nvSpPr>
        <p:spPr>
          <a:xfrm>
            <a:off x="526473" y="1080655"/>
            <a:ext cx="11083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/>
              <a:t>و أهتم إسماعيل بالري فعمل على زيادة  ثروة مصر الزراعية بتوفير وسائل الري ، فكان لهذه الوسائل الفضل الكبير في زيادة إنتاج الأراضي المزروعة .و بالنسبة لشق الترع  عمل الخديوى إسماعيل علي شق كثيراً من الترع في الوجه القبلي ، وبلغ عدد ما حفر أو اصلح في عهده نحو 112 (اثنتي عشره ومائه) ترعة ، وأهمها الترعة الإبراهيمية والترعة الإسماعيلية ، وتعتبر الترعة الابراهيمية هي أعظم الترع التي أنشئت في عهد إسماعيل ، وتعد من أعظم منشآت الري في العالم قاطبة وقت انشائها ، وهى تأخذ مياهها من النيل عند أسيوط ، وتنتهي عند</a:t>
            </a:r>
            <a:r>
              <a:rPr lang="en-US" sz="3200" b="1" dirty="0"/>
              <a:t> ( </a:t>
            </a:r>
            <a:r>
              <a:rPr lang="ar-SA" sz="3200" b="1" dirty="0"/>
              <a:t>أشمنت ) بمديرية بنى سويف ، ويبلغ طولها 267 كم ، بالاضافة الى شق العديد والعديد من الترع فى مختلف محافظات مصر</a:t>
            </a:r>
            <a:r>
              <a:rPr lang="en-US" sz="3200" b="1" dirty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77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49FEDB-63B7-4E41-9198-F3AF2B67041B}"/>
              </a:ext>
            </a:extLst>
          </p:cNvPr>
          <p:cNvSpPr txBox="1"/>
          <p:nvPr/>
        </p:nvSpPr>
        <p:spPr>
          <a:xfrm>
            <a:off x="720436" y="2355273"/>
            <a:ext cx="104740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/>
              <a:t>و بالنسبة لإصلاح القناطر الخيرية وقد ظهر خلل في بعض عيون القناطر الخيرية سنة 1867 بسبب ضغط المياه ، فوجه إسماعيل عنايته إلى تصليح هذا الخلل ، وعهد بذلك إلى أكبر المهندسين في عصره ، وهم : " موجيل بك " وكان قد غادر مصر إلى فرنسا ، و " بهجت باشا " ، و " مظهر باشا " ، ثم " المستر فولر "  المهندس الإنجليزي ، وأنجز هذا الإصلاح في عهد الخديوي إسماعيل ، هذا بالاضافه الى العديد من المشروعات الزراعية والمنشأت الزراعية ومجالس تفتيش الزراعة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597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C59713-167E-44CF-AFE9-3D4C43DDD9E8}"/>
              </a:ext>
            </a:extLst>
          </p:cNvPr>
          <p:cNvSpPr txBox="1"/>
          <p:nvPr/>
        </p:nvSpPr>
        <p:spPr>
          <a:xfrm>
            <a:off x="942109" y="1385455"/>
            <a:ext cx="1034934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 </a:t>
            </a:r>
            <a:endParaRPr lang="en-US" sz="3200" dirty="0"/>
          </a:p>
          <a:p>
            <a:pPr algn="ctr" rtl="1"/>
            <a:r>
              <a:rPr lang="ar-SA" sz="4400" b="1" dirty="0">
                <a:solidFill>
                  <a:srgbClr val="FF0000"/>
                </a:solidFill>
              </a:rPr>
              <a:t>أما عن قناة السويس </a:t>
            </a:r>
            <a:r>
              <a:rPr lang="en-US" sz="4400" b="1" dirty="0">
                <a:solidFill>
                  <a:srgbClr val="FF0000"/>
                </a:solidFill>
              </a:rPr>
              <a:t>  </a:t>
            </a:r>
            <a:endParaRPr lang="ar-EG" sz="3200" b="1" dirty="0">
              <a:solidFill>
                <a:srgbClr val="FF0000"/>
              </a:solidFill>
            </a:endParaRPr>
          </a:p>
          <a:p>
            <a:pPr algn="r" rtl="1"/>
            <a:r>
              <a:rPr lang="ar-SA" sz="3200" b="1" dirty="0"/>
              <a:t> كانت قناة السويس من اول المسائل السياسية التى واجهت اسماعيل فى اوائل عهده بالحكم ، اذ كانت انظار الاوروبيين متطلعه الى مايؤول اليه مصير القناة بعد وفاة سعيد باشا ، الذى عرف عنه انه كان مهتما وسندا للمشروع وقوامه ، وعندما مات سعيد باشا قلق دلسبس على مشروع القناة ، الا ان اسماعيل باشا فى اول اجتماع له بوكلاء الدول اوضح لهم تأيده للمشروع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173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2D3364-4E25-4FCE-B0F6-5C7045B1B528}"/>
              </a:ext>
            </a:extLst>
          </p:cNvPr>
          <p:cNvSpPr txBox="1"/>
          <p:nvPr/>
        </p:nvSpPr>
        <p:spPr>
          <a:xfrm>
            <a:off x="713509" y="2064328"/>
            <a:ext cx="107649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solidFill>
                  <a:srgbClr val="FF0000"/>
                </a:solidFill>
              </a:rPr>
              <a:t>أما عن افتتاح قناة السويس </a:t>
            </a:r>
            <a:endParaRPr lang="ar-EG" sz="3600" b="1" dirty="0">
              <a:solidFill>
                <a:srgbClr val="FF0000"/>
              </a:solidFill>
            </a:endParaRPr>
          </a:p>
          <a:p>
            <a:pPr algn="r" rtl="1"/>
            <a:r>
              <a:rPr lang="ar-SA" sz="2800" b="1" dirty="0"/>
              <a:t>واقام اسماعيل لمناسبة افتتاح قناة السويس تلك الحفلات الفخمه التى لم يعرف التاريخ احتفالا يماثلها فى الاسراف والتبذير . واكبر دليل على ذلك هو قيمة نفقات تلك الحفلات ، فقد بلغت 1.400.000 جنية ، وهو مبلغ ضخم جدا فى ذلك الوقت .</a:t>
            </a:r>
            <a:r>
              <a:rPr lang="en-US" sz="2800" b="1" dirty="0"/>
              <a:t>  </a:t>
            </a:r>
            <a:r>
              <a:rPr lang="ar-SA" sz="2800" b="1" dirty="0"/>
              <a:t>وقد اقيمت فى هذه الحفلات المنصات ، خصصت المنصه الكبرى للملوك والامراء وكبار المدعوين ، وجلس فى المنصه الكبرى الخديوى اسماعيل ، والامبراطورة اوجينى امبراطورة فرنسا ، وامبراطور النمسا ، وملك المجر ، وولى عهد بروسيا ، واخو ملك هولندا ، والاميرة زوجته ، بالاضافة الى العديد من كبار المدعوين .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25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A5039-9F49-4851-9405-AA6BBB927A10}"/>
              </a:ext>
            </a:extLst>
          </p:cNvPr>
          <p:cNvSpPr txBox="1"/>
          <p:nvPr/>
        </p:nvSpPr>
        <p:spPr>
          <a:xfrm>
            <a:off x="1316181" y="2576945"/>
            <a:ext cx="95596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/>
              <a:t>ادت سياسة الخديوى اسماعيل المالية ، الى تحالفت الدول الأوروبية مع السلطان العثماني على ضرورة عزله عن حكم مصر ، وأصدر السلطان فرمانه في 26 يونيو  1879 م بعزل إسماعيل عن الحكم ، وتنصيب ابنه الأكبر محمد توفيق باشا على مصر</a:t>
            </a:r>
            <a:r>
              <a:rPr lang="en-US" sz="3200" b="1" dirty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17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F0BC68-D25C-401D-9418-B5C7975EB1AB}"/>
              </a:ext>
            </a:extLst>
          </p:cNvPr>
          <p:cNvSpPr txBox="1"/>
          <p:nvPr/>
        </p:nvSpPr>
        <p:spPr>
          <a:xfrm>
            <a:off x="512618" y="1690255"/>
            <a:ext cx="99475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9600" b="1" dirty="0">
                <a:solidFill>
                  <a:srgbClr val="FF0000"/>
                </a:solidFill>
              </a:rPr>
              <a:t>الأزمة المالية ودورها فى الاحتلال الإنجليزي لمصر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F0175D-5029-4BF7-BAC7-341B537CD290}"/>
              </a:ext>
            </a:extLst>
          </p:cNvPr>
          <p:cNvSpPr txBox="1"/>
          <p:nvPr/>
        </p:nvSpPr>
        <p:spPr>
          <a:xfrm>
            <a:off x="831273" y="2105890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400" b="1" dirty="0">
                <a:solidFill>
                  <a:srgbClr val="FF0000"/>
                </a:solidFill>
              </a:rPr>
              <a:t>زادت</a:t>
            </a:r>
            <a:r>
              <a:rPr lang="ar-SA" sz="4400" b="1" dirty="0"/>
              <a:t> </a:t>
            </a:r>
            <a:r>
              <a:rPr lang="ar-SA" sz="4400" b="1" dirty="0">
                <a:solidFill>
                  <a:srgbClr val="FF0000"/>
                </a:solidFill>
              </a:rPr>
              <a:t>ديون</a:t>
            </a:r>
            <a:r>
              <a:rPr lang="ar-SA" sz="4400" b="1" dirty="0"/>
              <a:t> </a:t>
            </a:r>
            <a:r>
              <a:rPr lang="ar-SA" sz="4400" b="1" dirty="0">
                <a:solidFill>
                  <a:srgbClr val="FF0000"/>
                </a:solidFill>
              </a:rPr>
              <a:t>مصر</a:t>
            </a:r>
            <a:r>
              <a:rPr lang="ar-SA" sz="4400" b="1" dirty="0"/>
              <a:t> في عهده زيادة كبيرة أفضت  إلى تدخل انجلترا وفرنسا في شئون مصر بحجة مراقبة ايرادات مصر و صادراتها لحماية ديونها ، وفى عهده انشىء </a:t>
            </a:r>
            <a:r>
              <a:rPr lang="ar-SA" sz="4400" b="1" dirty="0">
                <a:solidFill>
                  <a:srgbClr val="FF0000"/>
                </a:solidFill>
              </a:rPr>
              <a:t>اول مجلس للنظار </a:t>
            </a:r>
            <a:r>
              <a:rPr lang="ar-SA" sz="4400" b="1" dirty="0"/>
              <a:t>فى 28 اغسطس سنة </a:t>
            </a:r>
            <a:r>
              <a:rPr lang="ar-SA" sz="4400" b="1" dirty="0">
                <a:solidFill>
                  <a:srgbClr val="FF0000"/>
                </a:solidFill>
              </a:rPr>
              <a:t>1878</a:t>
            </a:r>
            <a:r>
              <a:rPr lang="ar-SA" sz="4400" b="1" dirty="0"/>
              <a:t> وكان برئاسة نوبار باشا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40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3FA783-43BF-4E12-BAA5-D8C82811915C}"/>
              </a:ext>
            </a:extLst>
          </p:cNvPr>
          <p:cNvSpPr txBox="1"/>
          <p:nvPr/>
        </p:nvSpPr>
        <p:spPr>
          <a:xfrm>
            <a:off x="471055" y="1690255"/>
            <a:ext cx="107926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000" b="1" dirty="0"/>
              <a:t>و في عهد </a:t>
            </a:r>
            <a:r>
              <a:rPr lang="ar-EG" sz="4000" b="1" dirty="0">
                <a:solidFill>
                  <a:srgbClr val="FF0000"/>
                </a:solidFill>
              </a:rPr>
              <a:t>الخديوى إسماعيل </a:t>
            </a:r>
            <a:r>
              <a:rPr lang="ar-EG" sz="4000" b="1" dirty="0"/>
              <a:t>تشكلت </a:t>
            </a:r>
            <a:r>
              <a:rPr lang="ar-EG" sz="4000" b="1" dirty="0">
                <a:solidFill>
                  <a:srgbClr val="FF0000"/>
                </a:solidFill>
              </a:rPr>
              <a:t>ثلاث</a:t>
            </a:r>
            <a:r>
              <a:rPr lang="ar-EG" sz="4000" b="1" dirty="0"/>
              <a:t> نظارات من 28 أغسطس سنة </a:t>
            </a:r>
            <a:r>
              <a:rPr lang="ar-EG" sz="4000" b="1" dirty="0">
                <a:solidFill>
                  <a:srgbClr val="FF0000"/>
                </a:solidFill>
              </a:rPr>
              <a:t>1878م</a:t>
            </a:r>
            <a:r>
              <a:rPr lang="ar-EG" sz="4000" b="1" dirty="0"/>
              <a:t> إلي 8 أغسطس </a:t>
            </a:r>
            <a:r>
              <a:rPr lang="ar-EG" sz="4000" b="1" dirty="0">
                <a:solidFill>
                  <a:srgbClr val="FF0000"/>
                </a:solidFill>
              </a:rPr>
              <a:t>1879</a:t>
            </a:r>
            <a:r>
              <a:rPr lang="ar-EG" sz="4000" b="1" dirty="0"/>
              <a:t> م و هم </a:t>
            </a:r>
            <a:r>
              <a:rPr lang="ar-EG" sz="4000" b="1" dirty="0">
                <a:solidFill>
                  <a:srgbClr val="00B050"/>
                </a:solidFill>
              </a:rPr>
              <a:t>اولاً</a:t>
            </a:r>
            <a:r>
              <a:rPr lang="ar-EG" sz="4000" b="1" dirty="0"/>
              <a:t> :  نظارة </a:t>
            </a:r>
            <a:r>
              <a:rPr lang="ar-EG" sz="4000" b="1" dirty="0">
                <a:solidFill>
                  <a:srgbClr val="FF0000"/>
                </a:solidFill>
              </a:rPr>
              <a:t>نوبار</a:t>
            </a:r>
            <a:r>
              <a:rPr lang="ar-EG" sz="4000" b="1" dirty="0"/>
              <a:t> </a:t>
            </a:r>
            <a:r>
              <a:rPr lang="ar-EG" sz="4000" b="1" dirty="0">
                <a:solidFill>
                  <a:srgbClr val="FF0000"/>
                </a:solidFill>
              </a:rPr>
              <a:t>باشا</a:t>
            </a:r>
            <a:r>
              <a:rPr lang="ar-EG" sz="4000" b="1" dirty="0"/>
              <a:t> تولت في 28 أغسطس </a:t>
            </a:r>
            <a:r>
              <a:rPr lang="ar-EG" sz="4000" b="1" dirty="0">
                <a:solidFill>
                  <a:srgbClr val="FF0000"/>
                </a:solidFill>
              </a:rPr>
              <a:t>1878م</a:t>
            </a:r>
            <a:r>
              <a:rPr lang="ar-EG" sz="4000" b="1" dirty="0"/>
              <a:t> إلي 22 فبراير 1879م . </a:t>
            </a:r>
            <a:r>
              <a:rPr lang="ar-EG" sz="4000" b="1" dirty="0">
                <a:solidFill>
                  <a:srgbClr val="00B050"/>
                </a:solidFill>
              </a:rPr>
              <a:t>ثانياً</a:t>
            </a:r>
            <a:r>
              <a:rPr lang="ar-EG" sz="4000" b="1" dirty="0"/>
              <a:t> : نظارة محمد توفيق باشا و تولت في 10/3/1879م حتى 7/4/1879م . و </a:t>
            </a:r>
            <a:r>
              <a:rPr lang="ar-EG" sz="4000" b="1" dirty="0">
                <a:solidFill>
                  <a:srgbClr val="00B050"/>
                </a:solidFill>
              </a:rPr>
              <a:t>نظارة محمد شريف باشا </a:t>
            </a:r>
            <a:r>
              <a:rPr lang="ar-EG" sz="4000" b="1" dirty="0"/>
              <a:t>الأولي تولت في 7/4/1879م حتي 5/7/1879م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12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A63609-C90E-4E1B-A9F1-115EDA02A0E1}"/>
              </a:ext>
            </a:extLst>
          </p:cNvPr>
          <p:cNvSpPr txBox="1"/>
          <p:nvPr/>
        </p:nvSpPr>
        <p:spPr>
          <a:xfrm>
            <a:off x="387927" y="1343892"/>
            <a:ext cx="10792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/>
              <a:t>و بالنسبة </a:t>
            </a:r>
            <a:r>
              <a:rPr lang="ar-SA" sz="3600" b="1" dirty="0">
                <a:solidFill>
                  <a:srgbClr val="FF0000"/>
                </a:solidFill>
              </a:rPr>
              <a:t>للحياة الإقتصادية</a:t>
            </a:r>
            <a:r>
              <a:rPr lang="ar-SA" sz="3600" b="1" dirty="0"/>
              <a:t> فأهتم الخديوى إسماعيل بزيادة مساحة الأرض الزراعية . و كذلك أهتم بحفر ترعة الإبراهيمية في صعيد مصر وترعة الإسماعيلية في شرق الدلتا . و أيضاً زيادة مساحة الأراضي المنزرعة محاصيل نقدية مثل القطن و قصب السكر و الفول السوداني  . و أيضاً : إنشاء المصانع من بينها 19 مصنعاً للسكر . و إصلاح ميناء السويس وميناء الإسكندرية . و أهتم بطرق التجارة و أنارتها  قام بأنشاء خمسة عشر  منارة في البحرين الأحمر والمتوسط لإزدهار التجارة 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848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DB4C34-1D0F-47DB-81AB-082320F82CE4}"/>
              </a:ext>
            </a:extLst>
          </p:cNvPr>
          <p:cNvSpPr txBox="1"/>
          <p:nvPr/>
        </p:nvSpPr>
        <p:spPr>
          <a:xfrm>
            <a:off x="983673" y="2367171"/>
            <a:ext cx="98505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 </a:t>
            </a:r>
            <a:r>
              <a:rPr lang="ar-SA" sz="2400" b="1" dirty="0"/>
              <a:t>فمن أعماله في القاهرة إزالة تلال الأتربة التي كانت تحيط بها ، والتي بدأ محمد على في إزالتها وتخطيط شوارع وميادين جديدة ، كشارع الفجالة الجديد ، وشارع كلوت بك ، وشارع محمد </a:t>
            </a:r>
            <a:r>
              <a:rPr lang="ar-SA" sz="2800" b="1" dirty="0"/>
              <a:t>علي ، وشارع عبد العزيز ، وشارع عابدين ،  وانشأ أحياء بأكملها ، كحي الإسماعيلية ، والتوفيقية ، وعابدين ، وميدان </a:t>
            </a:r>
            <a:r>
              <a:rPr lang="ar-SA" sz="2400" b="1" dirty="0"/>
              <a:t>الأوبرا ، ونظم جهات الجزيرة ، والجيزة ، بعد أن أنشأ بها القصور العظيمة ، وأنشأ حديقة النبات بالجيزة ،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65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470429-AE2F-453E-92AA-E1F75C418779}"/>
              </a:ext>
            </a:extLst>
          </p:cNvPr>
          <p:cNvSpPr txBox="1"/>
          <p:nvPr/>
        </p:nvSpPr>
        <p:spPr>
          <a:xfrm>
            <a:off x="609600" y="2355273"/>
            <a:ext cx="10501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/>
              <a:t>و أيضاً أهم الأحياء التي أنشأها حي (الإسماعيلية) ، وقد سمي باسمه ، لأنه هو الآمر بإنشائه ، وكانت جهاته من قبل أراضى خربة تحتوى على كثبان من الأتربة وبرك المياه ، وأراضي سباخ ، فخططها وأنشأ فيها الشوارع والحارات على خطوط مستقيمة ، وأغلبها متقاطع علي زوايا قائمة ، وأقيمت فيها أعمدة المصابيح لإنارتها 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31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AD7B8F-AA25-483D-AECE-2483D74A6B6C}"/>
              </a:ext>
            </a:extLst>
          </p:cNvPr>
          <p:cNvSpPr txBox="1"/>
          <p:nvPr/>
        </p:nvSpPr>
        <p:spPr>
          <a:xfrm>
            <a:off x="2286000" y="1843950"/>
            <a:ext cx="7910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/>
              <a:t>وأنشأ الطريق المعبد بين القاهرة والأهرام (شارع الهرم) ، ورصفه بالحجارة ، وكان إنشاؤه سنة 1869 بمناسبة زيارة الإمبراطورة أوجينى مصر لحضور حفلات افتتاح قناة السويس</a:t>
            </a:r>
            <a:r>
              <a:rPr lang="en-US" sz="4000" b="1" dirty="0"/>
              <a:t>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295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0F150-D82F-421A-B1CA-3C3A44C5B68F}"/>
              </a:ext>
            </a:extLst>
          </p:cNvPr>
          <p:cNvSpPr txBox="1"/>
          <p:nvPr/>
        </p:nvSpPr>
        <p:spPr>
          <a:xfrm>
            <a:off x="540328" y="1343891"/>
            <a:ext cx="11180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 </a:t>
            </a:r>
            <a:endParaRPr lang="en-US" sz="2800" dirty="0"/>
          </a:p>
          <a:p>
            <a:pPr algn="r"/>
            <a:r>
              <a:rPr lang="ar-SA" sz="2800" b="1" dirty="0"/>
              <a:t>وعنى بتعميم الكنس والرش في شوارع القاهرة ، وأدخل نظام الإنارة ، فاكسب المدينة بالليل بهجة وجمالاً وبهاء ، وساعدت الأنوار على حفظ الأمن ليلاً ، وهو أول من شرع في إقامة تماثيل العظماء في الميادين العامة تخليداً لذكراهم ، فأمر بصنع التمثالين الكبيرين اللذين يزينان أهم ميادين القاهرة والإسكندرية الأول لمحمد علي ، وقد نصب في الإسكندرية والثاني لإبراهيم باشا وقد نصب في القاهرة سنة 1873 ، وعمر المسجد الحسيني ، وأصلح ميدان الرميلة ، الواقع بجانب القلعة ، ووسعه وغرس به الأشجار وأوصله بشارع محمد علي فصار أفسح ميادين القاهرة ، كما أمر ببناء حمامات حلوان لما تبين من مزايا مياهها المعدنية الكبريتية ، وعنى بعمران هذه المدينة وشيد بها قصراً فخماً وهو المعروف بقصر الوالدة على النيل ، وخطط طريقاً معبداً من النيل إلي حلوان  ،  وأنشأ السكة الحديدية التي تصلها بالقاهرة وبلغ عدد سكان العاصمة في ذلك العهد 350,000 نسمة</a:t>
            </a:r>
            <a:r>
              <a:rPr lang="ar-EG" sz="2800" b="1" dirty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0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989</Words>
  <Application>Microsoft Office PowerPoint</Application>
  <PresentationFormat>Widescreen</PresentationFormat>
  <Paragraphs>23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WORLD</dc:creator>
  <cp:lastModifiedBy>TECHNOLOGY WORLD</cp:lastModifiedBy>
  <cp:revision>6</cp:revision>
  <dcterms:created xsi:type="dcterms:W3CDTF">2020-03-19T12:00:19Z</dcterms:created>
  <dcterms:modified xsi:type="dcterms:W3CDTF">2020-03-19T15:44:57Z</dcterms:modified>
</cp:coreProperties>
</file>