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8" r:id="rId2"/>
    <p:sldId id="257" r:id="rId3"/>
    <p:sldId id="258" r:id="rId4"/>
    <p:sldId id="259" r:id="rId5"/>
    <p:sldId id="260" r:id="rId6"/>
    <p:sldId id="261" r:id="rId7"/>
    <p:sldId id="262" r:id="rId8"/>
    <p:sldId id="263" r:id="rId9"/>
    <p:sldId id="264" r:id="rId10"/>
    <p:sldId id="265" r:id="rId11"/>
    <p:sldId id="291" r:id="rId12"/>
    <p:sldId id="266" r:id="rId13"/>
    <p:sldId id="292" r:id="rId14"/>
    <p:sldId id="267" r:id="rId15"/>
    <p:sldId id="268" r:id="rId16"/>
    <p:sldId id="293" r:id="rId17"/>
    <p:sldId id="269" r:id="rId18"/>
    <p:sldId id="270" r:id="rId19"/>
    <p:sldId id="271" r:id="rId20"/>
    <p:sldId id="272" r:id="rId21"/>
    <p:sldId id="273" r:id="rId22"/>
    <p:sldId id="274" r:id="rId23"/>
    <p:sldId id="275" r:id="rId24"/>
    <p:sldId id="294" r:id="rId25"/>
    <p:sldId id="276" r:id="rId26"/>
    <p:sldId id="277" r:id="rId27"/>
    <p:sldId id="278" r:id="rId28"/>
    <p:sldId id="295" r:id="rId29"/>
    <p:sldId id="279" r:id="rId30"/>
    <p:sldId id="280" r:id="rId31"/>
    <p:sldId id="281" r:id="rId32"/>
    <p:sldId id="282" r:id="rId33"/>
    <p:sldId id="283" r:id="rId34"/>
    <p:sldId id="284" r:id="rId35"/>
    <p:sldId id="285"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69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187A5-C59E-4728-91AC-E0CCA91CA99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0DB9BF8-AB9D-4F69-9116-217B3E51B12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D6CE142-C468-423D-9FE1-51A43C243825}"/>
              </a:ext>
            </a:extLst>
          </p:cNvPr>
          <p:cNvSpPr>
            <a:spLocks noGrp="1"/>
          </p:cNvSpPr>
          <p:nvPr>
            <p:ph type="dt" sz="half" idx="10"/>
          </p:nvPr>
        </p:nvSpPr>
        <p:spPr/>
        <p:txBody>
          <a:bodyPr/>
          <a:lstStyle/>
          <a:p>
            <a:fld id="{8D125CFE-48CE-4E4C-8FA5-A8B32DA55EEC}" type="datetimeFigureOut">
              <a:rPr lang="en-US" smtClean="0"/>
              <a:t>3/17/2020</a:t>
            </a:fld>
            <a:endParaRPr lang="en-US"/>
          </a:p>
        </p:txBody>
      </p:sp>
      <p:sp>
        <p:nvSpPr>
          <p:cNvPr id="5" name="Footer Placeholder 4">
            <a:extLst>
              <a:ext uri="{FF2B5EF4-FFF2-40B4-BE49-F238E27FC236}">
                <a16:creationId xmlns:a16="http://schemas.microsoft.com/office/drawing/2014/main" id="{BA921C33-961C-459F-9826-C039E1B807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3C5911-768A-414F-9345-D4DB4B59DDB2}"/>
              </a:ext>
            </a:extLst>
          </p:cNvPr>
          <p:cNvSpPr>
            <a:spLocks noGrp="1"/>
          </p:cNvSpPr>
          <p:nvPr>
            <p:ph type="sldNum" sz="quarter" idx="12"/>
          </p:nvPr>
        </p:nvSpPr>
        <p:spPr/>
        <p:txBody>
          <a:bodyPr/>
          <a:lstStyle/>
          <a:p>
            <a:fld id="{0B03ECF2-C26A-4D01-AC20-0200AF1D227C}" type="slidenum">
              <a:rPr lang="en-US" smtClean="0"/>
              <a:t>‹#›</a:t>
            </a:fld>
            <a:endParaRPr lang="en-US"/>
          </a:p>
        </p:txBody>
      </p:sp>
    </p:spTree>
    <p:extLst>
      <p:ext uri="{BB962C8B-B14F-4D97-AF65-F5344CB8AC3E}">
        <p14:creationId xmlns:p14="http://schemas.microsoft.com/office/powerpoint/2010/main" val="2066180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417FC-BEFE-4DBF-89E0-D4A907B5DFB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C0D2295-65D6-4912-9C81-2028D851AD9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0EDCF5-D08E-42E9-B1AB-4CF75FB454D7}"/>
              </a:ext>
            </a:extLst>
          </p:cNvPr>
          <p:cNvSpPr>
            <a:spLocks noGrp="1"/>
          </p:cNvSpPr>
          <p:nvPr>
            <p:ph type="dt" sz="half" idx="10"/>
          </p:nvPr>
        </p:nvSpPr>
        <p:spPr/>
        <p:txBody>
          <a:bodyPr/>
          <a:lstStyle/>
          <a:p>
            <a:fld id="{8D125CFE-48CE-4E4C-8FA5-A8B32DA55EEC}" type="datetimeFigureOut">
              <a:rPr lang="en-US" smtClean="0"/>
              <a:t>3/17/2020</a:t>
            </a:fld>
            <a:endParaRPr lang="en-US"/>
          </a:p>
        </p:txBody>
      </p:sp>
      <p:sp>
        <p:nvSpPr>
          <p:cNvPr id="5" name="Footer Placeholder 4">
            <a:extLst>
              <a:ext uri="{FF2B5EF4-FFF2-40B4-BE49-F238E27FC236}">
                <a16:creationId xmlns:a16="http://schemas.microsoft.com/office/drawing/2014/main" id="{55148D5F-3E46-4FE4-AE06-DBFF33B016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A6522D-0ACF-4840-9CB1-D8BD846AD040}"/>
              </a:ext>
            </a:extLst>
          </p:cNvPr>
          <p:cNvSpPr>
            <a:spLocks noGrp="1"/>
          </p:cNvSpPr>
          <p:nvPr>
            <p:ph type="sldNum" sz="quarter" idx="12"/>
          </p:nvPr>
        </p:nvSpPr>
        <p:spPr/>
        <p:txBody>
          <a:bodyPr/>
          <a:lstStyle/>
          <a:p>
            <a:fld id="{0B03ECF2-C26A-4D01-AC20-0200AF1D227C}" type="slidenum">
              <a:rPr lang="en-US" smtClean="0"/>
              <a:t>‹#›</a:t>
            </a:fld>
            <a:endParaRPr lang="en-US"/>
          </a:p>
        </p:txBody>
      </p:sp>
    </p:spTree>
    <p:extLst>
      <p:ext uri="{BB962C8B-B14F-4D97-AF65-F5344CB8AC3E}">
        <p14:creationId xmlns:p14="http://schemas.microsoft.com/office/powerpoint/2010/main" val="2947785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64149B2-4519-4982-8829-36694F63DE1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12E4A77-C92B-418A-B1D7-BA27BD192A9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721BF3-43AC-4E98-B4F8-C589A39BC4B7}"/>
              </a:ext>
            </a:extLst>
          </p:cNvPr>
          <p:cNvSpPr>
            <a:spLocks noGrp="1"/>
          </p:cNvSpPr>
          <p:nvPr>
            <p:ph type="dt" sz="half" idx="10"/>
          </p:nvPr>
        </p:nvSpPr>
        <p:spPr/>
        <p:txBody>
          <a:bodyPr/>
          <a:lstStyle/>
          <a:p>
            <a:fld id="{8D125CFE-48CE-4E4C-8FA5-A8B32DA55EEC}" type="datetimeFigureOut">
              <a:rPr lang="en-US" smtClean="0"/>
              <a:t>3/17/2020</a:t>
            </a:fld>
            <a:endParaRPr lang="en-US"/>
          </a:p>
        </p:txBody>
      </p:sp>
      <p:sp>
        <p:nvSpPr>
          <p:cNvPr id="5" name="Footer Placeholder 4">
            <a:extLst>
              <a:ext uri="{FF2B5EF4-FFF2-40B4-BE49-F238E27FC236}">
                <a16:creationId xmlns:a16="http://schemas.microsoft.com/office/drawing/2014/main" id="{83505998-FC90-4B2D-928B-BF741281D8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85AF3E-9A6D-48CC-B635-9A2F2C7D58FB}"/>
              </a:ext>
            </a:extLst>
          </p:cNvPr>
          <p:cNvSpPr>
            <a:spLocks noGrp="1"/>
          </p:cNvSpPr>
          <p:nvPr>
            <p:ph type="sldNum" sz="quarter" idx="12"/>
          </p:nvPr>
        </p:nvSpPr>
        <p:spPr/>
        <p:txBody>
          <a:bodyPr/>
          <a:lstStyle/>
          <a:p>
            <a:fld id="{0B03ECF2-C26A-4D01-AC20-0200AF1D227C}" type="slidenum">
              <a:rPr lang="en-US" smtClean="0"/>
              <a:t>‹#›</a:t>
            </a:fld>
            <a:endParaRPr lang="en-US"/>
          </a:p>
        </p:txBody>
      </p:sp>
    </p:spTree>
    <p:extLst>
      <p:ext uri="{BB962C8B-B14F-4D97-AF65-F5344CB8AC3E}">
        <p14:creationId xmlns:p14="http://schemas.microsoft.com/office/powerpoint/2010/main" val="3477368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90BFB-F201-4D51-B18D-36B844710E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45FBCA1-10EF-463D-A496-BC1DDE23040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2F45B6-2BFC-4583-BABE-58956C851AB1}"/>
              </a:ext>
            </a:extLst>
          </p:cNvPr>
          <p:cNvSpPr>
            <a:spLocks noGrp="1"/>
          </p:cNvSpPr>
          <p:nvPr>
            <p:ph type="dt" sz="half" idx="10"/>
          </p:nvPr>
        </p:nvSpPr>
        <p:spPr/>
        <p:txBody>
          <a:bodyPr/>
          <a:lstStyle/>
          <a:p>
            <a:fld id="{8D125CFE-48CE-4E4C-8FA5-A8B32DA55EEC}" type="datetimeFigureOut">
              <a:rPr lang="en-US" smtClean="0"/>
              <a:t>3/17/2020</a:t>
            </a:fld>
            <a:endParaRPr lang="en-US"/>
          </a:p>
        </p:txBody>
      </p:sp>
      <p:sp>
        <p:nvSpPr>
          <p:cNvPr id="5" name="Footer Placeholder 4">
            <a:extLst>
              <a:ext uri="{FF2B5EF4-FFF2-40B4-BE49-F238E27FC236}">
                <a16:creationId xmlns:a16="http://schemas.microsoft.com/office/drawing/2014/main" id="{455FA584-69C7-4E1C-942B-D4C82E42E9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2F9576-2894-47A8-9921-C2588B2B442A}"/>
              </a:ext>
            </a:extLst>
          </p:cNvPr>
          <p:cNvSpPr>
            <a:spLocks noGrp="1"/>
          </p:cNvSpPr>
          <p:nvPr>
            <p:ph type="sldNum" sz="quarter" idx="12"/>
          </p:nvPr>
        </p:nvSpPr>
        <p:spPr/>
        <p:txBody>
          <a:bodyPr/>
          <a:lstStyle/>
          <a:p>
            <a:fld id="{0B03ECF2-C26A-4D01-AC20-0200AF1D227C}" type="slidenum">
              <a:rPr lang="en-US" smtClean="0"/>
              <a:t>‹#›</a:t>
            </a:fld>
            <a:endParaRPr lang="en-US"/>
          </a:p>
        </p:txBody>
      </p:sp>
    </p:spTree>
    <p:extLst>
      <p:ext uri="{BB962C8B-B14F-4D97-AF65-F5344CB8AC3E}">
        <p14:creationId xmlns:p14="http://schemas.microsoft.com/office/powerpoint/2010/main" val="3945155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BA519-9091-4F6D-A7C0-2E59BA446FC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00A3B3-976D-42DA-8032-C410E70ECAD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46EAA35-7089-4301-9AD5-967E48BED4D6}"/>
              </a:ext>
            </a:extLst>
          </p:cNvPr>
          <p:cNvSpPr>
            <a:spLocks noGrp="1"/>
          </p:cNvSpPr>
          <p:nvPr>
            <p:ph type="dt" sz="half" idx="10"/>
          </p:nvPr>
        </p:nvSpPr>
        <p:spPr/>
        <p:txBody>
          <a:bodyPr/>
          <a:lstStyle/>
          <a:p>
            <a:fld id="{8D125CFE-48CE-4E4C-8FA5-A8B32DA55EEC}" type="datetimeFigureOut">
              <a:rPr lang="en-US" smtClean="0"/>
              <a:t>3/17/2020</a:t>
            </a:fld>
            <a:endParaRPr lang="en-US"/>
          </a:p>
        </p:txBody>
      </p:sp>
      <p:sp>
        <p:nvSpPr>
          <p:cNvPr id="5" name="Footer Placeholder 4">
            <a:extLst>
              <a:ext uri="{FF2B5EF4-FFF2-40B4-BE49-F238E27FC236}">
                <a16:creationId xmlns:a16="http://schemas.microsoft.com/office/drawing/2014/main" id="{67D1AF44-28F5-4BD8-A7FD-24E1C585DD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859DC5-BEBC-4989-9912-A47BB5D0255A}"/>
              </a:ext>
            </a:extLst>
          </p:cNvPr>
          <p:cNvSpPr>
            <a:spLocks noGrp="1"/>
          </p:cNvSpPr>
          <p:nvPr>
            <p:ph type="sldNum" sz="quarter" idx="12"/>
          </p:nvPr>
        </p:nvSpPr>
        <p:spPr/>
        <p:txBody>
          <a:bodyPr/>
          <a:lstStyle/>
          <a:p>
            <a:fld id="{0B03ECF2-C26A-4D01-AC20-0200AF1D227C}" type="slidenum">
              <a:rPr lang="en-US" smtClean="0"/>
              <a:t>‹#›</a:t>
            </a:fld>
            <a:endParaRPr lang="en-US"/>
          </a:p>
        </p:txBody>
      </p:sp>
    </p:spTree>
    <p:extLst>
      <p:ext uri="{BB962C8B-B14F-4D97-AF65-F5344CB8AC3E}">
        <p14:creationId xmlns:p14="http://schemas.microsoft.com/office/powerpoint/2010/main" val="3267497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02327-E992-4E4B-9AF6-4DBBAE99E7E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35007E8-E0D3-4337-8B93-A4E581D7438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E11D080-ED46-41DE-89E5-094815FA31C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6D63135-E4AE-4F37-8153-EEBE371B751A}"/>
              </a:ext>
            </a:extLst>
          </p:cNvPr>
          <p:cNvSpPr>
            <a:spLocks noGrp="1"/>
          </p:cNvSpPr>
          <p:nvPr>
            <p:ph type="dt" sz="half" idx="10"/>
          </p:nvPr>
        </p:nvSpPr>
        <p:spPr/>
        <p:txBody>
          <a:bodyPr/>
          <a:lstStyle/>
          <a:p>
            <a:fld id="{8D125CFE-48CE-4E4C-8FA5-A8B32DA55EEC}" type="datetimeFigureOut">
              <a:rPr lang="en-US" smtClean="0"/>
              <a:t>3/17/2020</a:t>
            </a:fld>
            <a:endParaRPr lang="en-US"/>
          </a:p>
        </p:txBody>
      </p:sp>
      <p:sp>
        <p:nvSpPr>
          <p:cNvPr id="6" name="Footer Placeholder 5">
            <a:extLst>
              <a:ext uri="{FF2B5EF4-FFF2-40B4-BE49-F238E27FC236}">
                <a16:creationId xmlns:a16="http://schemas.microsoft.com/office/drawing/2014/main" id="{DA1829F8-A617-4088-B1AA-7634B28CEE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7BBC5D-1929-406D-9C0A-8F36A0DB7E8B}"/>
              </a:ext>
            </a:extLst>
          </p:cNvPr>
          <p:cNvSpPr>
            <a:spLocks noGrp="1"/>
          </p:cNvSpPr>
          <p:nvPr>
            <p:ph type="sldNum" sz="quarter" idx="12"/>
          </p:nvPr>
        </p:nvSpPr>
        <p:spPr/>
        <p:txBody>
          <a:bodyPr/>
          <a:lstStyle/>
          <a:p>
            <a:fld id="{0B03ECF2-C26A-4D01-AC20-0200AF1D227C}" type="slidenum">
              <a:rPr lang="en-US" smtClean="0"/>
              <a:t>‹#›</a:t>
            </a:fld>
            <a:endParaRPr lang="en-US"/>
          </a:p>
        </p:txBody>
      </p:sp>
    </p:spTree>
    <p:extLst>
      <p:ext uri="{BB962C8B-B14F-4D97-AF65-F5344CB8AC3E}">
        <p14:creationId xmlns:p14="http://schemas.microsoft.com/office/powerpoint/2010/main" val="3743026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F6CBC-4FC2-4C7F-A354-E5DF5E2096C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D3D31F-BEE7-40ED-AD17-5993B21E20D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C0E9018-96D6-4D30-94E7-9DE9676508F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0AE9FED-2AE7-44BC-BAD2-564DFE2FD09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90737C9-A118-4DCB-AFCA-EAE16F27F98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8523E01-A1A1-42E1-9EF7-3C9F99E5DAF4}"/>
              </a:ext>
            </a:extLst>
          </p:cNvPr>
          <p:cNvSpPr>
            <a:spLocks noGrp="1"/>
          </p:cNvSpPr>
          <p:nvPr>
            <p:ph type="dt" sz="half" idx="10"/>
          </p:nvPr>
        </p:nvSpPr>
        <p:spPr/>
        <p:txBody>
          <a:bodyPr/>
          <a:lstStyle/>
          <a:p>
            <a:fld id="{8D125CFE-48CE-4E4C-8FA5-A8B32DA55EEC}" type="datetimeFigureOut">
              <a:rPr lang="en-US" smtClean="0"/>
              <a:t>3/17/2020</a:t>
            </a:fld>
            <a:endParaRPr lang="en-US"/>
          </a:p>
        </p:txBody>
      </p:sp>
      <p:sp>
        <p:nvSpPr>
          <p:cNvPr id="8" name="Footer Placeholder 7">
            <a:extLst>
              <a:ext uri="{FF2B5EF4-FFF2-40B4-BE49-F238E27FC236}">
                <a16:creationId xmlns:a16="http://schemas.microsoft.com/office/drawing/2014/main" id="{857BEF68-92AA-42DE-8610-5DD52751203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E27A800-CF5A-4EAC-944C-B34EC5CF8711}"/>
              </a:ext>
            </a:extLst>
          </p:cNvPr>
          <p:cNvSpPr>
            <a:spLocks noGrp="1"/>
          </p:cNvSpPr>
          <p:nvPr>
            <p:ph type="sldNum" sz="quarter" idx="12"/>
          </p:nvPr>
        </p:nvSpPr>
        <p:spPr/>
        <p:txBody>
          <a:bodyPr/>
          <a:lstStyle/>
          <a:p>
            <a:fld id="{0B03ECF2-C26A-4D01-AC20-0200AF1D227C}" type="slidenum">
              <a:rPr lang="en-US" smtClean="0"/>
              <a:t>‹#›</a:t>
            </a:fld>
            <a:endParaRPr lang="en-US"/>
          </a:p>
        </p:txBody>
      </p:sp>
    </p:spTree>
    <p:extLst>
      <p:ext uri="{BB962C8B-B14F-4D97-AF65-F5344CB8AC3E}">
        <p14:creationId xmlns:p14="http://schemas.microsoft.com/office/powerpoint/2010/main" val="367900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8D562-1A38-449F-A00B-F87DA8A17DC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972CE4A-3399-48CA-856E-6D86C90AA748}"/>
              </a:ext>
            </a:extLst>
          </p:cNvPr>
          <p:cNvSpPr>
            <a:spLocks noGrp="1"/>
          </p:cNvSpPr>
          <p:nvPr>
            <p:ph type="dt" sz="half" idx="10"/>
          </p:nvPr>
        </p:nvSpPr>
        <p:spPr/>
        <p:txBody>
          <a:bodyPr/>
          <a:lstStyle/>
          <a:p>
            <a:fld id="{8D125CFE-48CE-4E4C-8FA5-A8B32DA55EEC}" type="datetimeFigureOut">
              <a:rPr lang="en-US" smtClean="0"/>
              <a:t>3/17/2020</a:t>
            </a:fld>
            <a:endParaRPr lang="en-US"/>
          </a:p>
        </p:txBody>
      </p:sp>
      <p:sp>
        <p:nvSpPr>
          <p:cNvPr id="4" name="Footer Placeholder 3">
            <a:extLst>
              <a:ext uri="{FF2B5EF4-FFF2-40B4-BE49-F238E27FC236}">
                <a16:creationId xmlns:a16="http://schemas.microsoft.com/office/drawing/2014/main" id="{80FE4E08-1090-40F1-B628-CCA64BB85B4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C3695D5-0741-41FA-9373-57CBC3B79007}"/>
              </a:ext>
            </a:extLst>
          </p:cNvPr>
          <p:cNvSpPr>
            <a:spLocks noGrp="1"/>
          </p:cNvSpPr>
          <p:nvPr>
            <p:ph type="sldNum" sz="quarter" idx="12"/>
          </p:nvPr>
        </p:nvSpPr>
        <p:spPr/>
        <p:txBody>
          <a:bodyPr/>
          <a:lstStyle/>
          <a:p>
            <a:fld id="{0B03ECF2-C26A-4D01-AC20-0200AF1D227C}" type="slidenum">
              <a:rPr lang="en-US" smtClean="0"/>
              <a:t>‹#›</a:t>
            </a:fld>
            <a:endParaRPr lang="en-US"/>
          </a:p>
        </p:txBody>
      </p:sp>
    </p:spTree>
    <p:extLst>
      <p:ext uri="{BB962C8B-B14F-4D97-AF65-F5344CB8AC3E}">
        <p14:creationId xmlns:p14="http://schemas.microsoft.com/office/powerpoint/2010/main" val="824837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D424130-DF46-4E8B-B4BC-E7CE8073D096}"/>
              </a:ext>
            </a:extLst>
          </p:cNvPr>
          <p:cNvSpPr>
            <a:spLocks noGrp="1"/>
          </p:cNvSpPr>
          <p:nvPr>
            <p:ph type="dt" sz="half" idx="10"/>
          </p:nvPr>
        </p:nvSpPr>
        <p:spPr/>
        <p:txBody>
          <a:bodyPr/>
          <a:lstStyle/>
          <a:p>
            <a:fld id="{8D125CFE-48CE-4E4C-8FA5-A8B32DA55EEC}" type="datetimeFigureOut">
              <a:rPr lang="en-US" smtClean="0"/>
              <a:t>3/17/2020</a:t>
            </a:fld>
            <a:endParaRPr lang="en-US"/>
          </a:p>
        </p:txBody>
      </p:sp>
      <p:sp>
        <p:nvSpPr>
          <p:cNvPr id="3" name="Footer Placeholder 2">
            <a:extLst>
              <a:ext uri="{FF2B5EF4-FFF2-40B4-BE49-F238E27FC236}">
                <a16:creationId xmlns:a16="http://schemas.microsoft.com/office/drawing/2014/main" id="{AD19123C-0500-4364-9038-523F5F53438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1DB6934-D877-44FF-93B0-89505C18894D}"/>
              </a:ext>
            </a:extLst>
          </p:cNvPr>
          <p:cNvSpPr>
            <a:spLocks noGrp="1"/>
          </p:cNvSpPr>
          <p:nvPr>
            <p:ph type="sldNum" sz="quarter" idx="12"/>
          </p:nvPr>
        </p:nvSpPr>
        <p:spPr/>
        <p:txBody>
          <a:bodyPr/>
          <a:lstStyle/>
          <a:p>
            <a:fld id="{0B03ECF2-C26A-4D01-AC20-0200AF1D227C}" type="slidenum">
              <a:rPr lang="en-US" smtClean="0"/>
              <a:t>‹#›</a:t>
            </a:fld>
            <a:endParaRPr lang="en-US"/>
          </a:p>
        </p:txBody>
      </p:sp>
    </p:spTree>
    <p:extLst>
      <p:ext uri="{BB962C8B-B14F-4D97-AF65-F5344CB8AC3E}">
        <p14:creationId xmlns:p14="http://schemas.microsoft.com/office/powerpoint/2010/main" val="311504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EEF59-7E0B-4795-9009-A809B1758D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53159BE-5CDC-4256-9984-5558F596AF7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F4632F3-25CA-4641-92A8-FC8AFAC851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1BB27AD-DA4B-4E7E-9212-C663B99B0D5F}"/>
              </a:ext>
            </a:extLst>
          </p:cNvPr>
          <p:cNvSpPr>
            <a:spLocks noGrp="1"/>
          </p:cNvSpPr>
          <p:nvPr>
            <p:ph type="dt" sz="half" idx="10"/>
          </p:nvPr>
        </p:nvSpPr>
        <p:spPr/>
        <p:txBody>
          <a:bodyPr/>
          <a:lstStyle/>
          <a:p>
            <a:fld id="{8D125CFE-48CE-4E4C-8FA5-A8B32DA55EEC}" type="datetimeFigureOut">
              <a:rPr lang="en-US" smtClean="0"/>
              <a:t>3/17/2020</a:t>
            </a:fld>
            <a:endParaRPr lang="en-US"/>
          </a:p>
        </p:txBody>
      </p:sp>
      <p:sp>
        <p:nvSpPr>
          <p:cNvPr id="6" name="Footer Placeholder 5">
            <a:extLst>
              <a:ext uri="{FF2B5EF4-FFF2-40B4-BE49-F238E27FC236}">
                <a16:creationId xmlns:a16="http://schemas.microsoft.com/office/drawing/2014/main" id="{2BE65A53-2B3D-4D9A-8373-54B69A7B8B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8C3636-2E4D-4E7A-8024-72B30BA3463E}"/>
              </a:ext>
            </a:extLst>
          </p:cNvPr>
          <p:cNvSpPr>
            <a:spLocks noGrp="1"/>
          </p:cNvSpPr>
          <p:nvPr>
            <p:ph type="sldNum" sz="quarter" idx="12"/>
          </p:nvPr>
        </p:nvSpPr>
        <p:spPr/>
        <p:txBody>
          <a:bodyPr/>
          <a:lstStyle/>
          <a:p>
            <a:fld id="{0B03ECF2-C26A-4D01-AC20-0200AF1D227C}" type="slidenum">
              <a:rPr lang="en-US" smtClean="0"/>
              <a:t>‹#›</a:t>
            </a:fld>
            <a:endParaRPr lang="en-US"/>
          </a:p>
        </p:txBody>
      </p:sp>
    </p:spTree>
    <p:extLst>
      <p:ext uri="{BB962C8B-B14F-4D97-AF65-F5344CB8AC3E}">
        <p14:creationId xmlns:p14="http://schemas.microsoft.com/office/powerpoint/2010/main" val="1002160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BB22A-5752-498D-BAB5-74608CFF2A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FDC5E6B-D764-4503-BCF3-6FC9FC0F501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32BC569-8263-418A-B4BC-ABB2A47C1E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548AEB-034A-4C71-89D2-267B6E841D11}"/>
              </a:ext>
            </a:extLst>
          </p:cNvPr>
          <p:cNvSpPr>
            <a:spLocks noGrp="1"/>
          </p:cNvSpPr>
          <p:nvPr>
            <p:ph type="dt" sz="half" idx="10"/>
          </p:nvPr>
        </p:nvSpPr>
        <p:spPr/>
        <p:txBody>
          <a:bodyPr/>
          <a:lstStyle/>
          <a:p>
            <a:fld id="{8D125CFE-48CE-4E4C-8FA5-A8B32DA55EEC}" type="datetimeFigureOut">
              <a:rPr lang="en-US" smtClean="0"/>
              <a:t>3/17/2020</a:t>
            </a:fld>
            <a:endParaRPr lang="en-US"/>
          </a:p>
        </p:txBody>
      </p:sp>
      <p:sp>
        <p:nvSpPr>
          <p:cNvPr id="6" name="Footer Placeholder 5">
            <a:extLst>
              <a:ext uri="{FF2B5EF4-FFF2-40B4-BE49-F238E27FC236}">
                <a16:creationId xmlns:a16="http://schemas.microsoft.com/office/drawing/2014/main" id="{9AFD7A44-3E2A-4E00-A9C1-A8BAE904E1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8A7DE4-F17E-4A58-84EB-35B4309BEC04}"/>
              </a:ext>
            </a:extLst>
          </p:cNvPr>
          <p:cNvSpPr>
            <a:spLocks noGrp="1"/>
          </p:cNvSpPr>
          <p:nvPr>
            <p:ph type="sldNum" sz="quarter" idx="12"/>
          </p:nvPr>
        </p:nvSpPr>
        <p:spPr/>
        <p:txBody>
          <a:bodyPr/>
          <a:lstStyle/>
          <a:p>
            <a:fld id="{0B03ECF2-C26A-4D01-AC20-0200AF1D227C}" type="slidenum">
              <a:rPr lang="en-US" smtClean="0"/>
              <a:t>‹#›</a:t>
            </a:fld>
            <a:endParaRPr lang="en-US"/>
          </a:p>
        </p:txBody>
      </p:sp>
    </p:spTree>
    <p:extLst>
      <p:ext uri="{BB962C8B-B14F-4D97-AF65-F5344CB8AC3E}">
        <p14:creationId xmlns:p14="http://schemas.microsoft.com/office/powerpoint/2010/main" val="2463878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D544CCA-D53D-4E38-BFE0-093A9B3A569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45EEA45-3E4D-40F1-A894-AB4F54810C4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C923FB-6705-49B2-83D0-9DF32FBA3B5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125CFE-48CE-4E4C-8FA5-A8B32DA55EEC}" type="datetimeFigureOut">
              <a:rPr lang="en-US" smtClean="0"/>
              <a:t>3/17/2020</a:t>
            </a:fld>
            <a:endParaRPr lang="en-US"/>
          </a:p>
        </p:txBody>
      </p:sp>
      <p:sp>
        <p:nvSpPr>
          <p:cNvPr id="5" name="Footer Placeholder 4">
            <a:extLst>
              <a:ext uri="{FF2B5EF4-FFF2-40B4-BE49-F238E27FC236}">
                <a16:creationId xmlns:a16="http://schemas.microsoft.com/office/drawing/2014/main" id="{BBDFB74E-4908-40D1-93DA-8E553B2D9B1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18543CB-2601-40A6-8270-83C8EBE4A3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03ECF2-C26A-4D01-AC20-0200AF1D227C}" type="slidenum">
              <a:rPr lang="en-US" smtClean="0"/>
              <a:t>‹#›</a:t>
            </a:fld>
            <a:endParaRPr lang="en-US"/>
          </a:p>
        </p:txBody>
      </p:sp>
    </p:spTree>
    <p:extLst>
      <p:ext uri="{BB962C8B-B14F-4D97-AF65-F5344CB8AC3E}">
        <p14:creationId xmlns:p14="http://schemas.microsoft.com/office/powerpoint/2010/main" val="1400817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235194B-4F40-49DE-B58C-3CF7C6C18B9D}"/>
              </a:ext>
            </a:extLst>
          </p:cNvPr>
          <p:cNvSpPr txBox="1"/>
          <p:nvPr/>
        </p:nvSpPr>
        <p:spPr>
          <a:xfrm>
            <a:off x="1371600" y="1454727"/>
            <a:ext cx="9448800" cy="2862322"/>
          </a:xfrm>
          <a:prstGeom prst="rect">
            <a:avLst/>
          </a:prstGeom>
          <a:noFill/>
        </p:spPr>
        <p:txBody>
          <a:bodyPr wrap="square" rtlCol="0">
            <a:spAutoFit/>
          </a:bodyPr>
          <a:lstStyle/>
          <a:p>
            <a:pPr algn="ctr"/>
            <a:r>
              <a:rPr lang="ar-EG" sz="3600" b="1" i="1" dirty="0">
                <a:solidFill>
                  <a:srgbClr val="FF0000"/>
                </a:solidFill>
              </a:rPr>
              <a:t>اسم</a:t>
            </a:r>
            <a:r>
              <a:rPr lang="ar-EG" sz="3600" b="1" i="1" dirty="0"/>
              <a:t> </a:t>
            </a:r>
            <a:r>
              <a:rPr lang="ar-EG" sz="3600" b="1" i="1" dirty="0">
                <a:solidFill>
                  <a:srgbClr val="FF0000"/>
                </a:solidFill>
              </a:rPr>
              <a:t>المقرر</a:t>
            </a:r>
            <a:r>
              <a:rPr lang="ar-EG" sz="3600" b="1" i="1" dirty="0"/>
              <a:t> : تاريخ مصر الحديث</a:t>
            </a:r>
          </a:p>
          <a:p>
            <a:pPr algn="ctr"/>
            <a:r>
              <a:rPr lang="ar-EG" sz="3600" b="1" i="1" dirty="0">
                <a:solidFill>
                  <a:srgbClr val="FF0000"/>
                </a:solidFill>
              </a:rPr>
              <a:t>رقم</a:t>
            </a:r>
            <a:r>
              <a:rPr lang="ar-EG" sz="3600" b="1" i="1" dirty="0"/>
              <a:t> </a:t>
            </a:r>
            <a:r>
              <a:rPr lang="ar-EG" sz="3600" b="1" i="1" dirty="0">
                <a:solidFill>
                  <a:srgbClr val="FF0000"/>
                </a:solidFill>
              </a:rPr>
              <a:t>المحاضرة</a:t>
            </a:r>
            <a:r>
              <a:rPr lang="ar-EG" sz="3600" b="1" i="1" dirty="0"/>
              <a:t> : الأولي</a:t>
            </a:r>
          </a:p>
          <a:p>
            <a:pPr algn="ctr"/>
            <a:r>
              <a:rPr lang="ar-EG" sz="3600" b="1" i="1" dirty="0">
                <a:solidFill>
                  <a:srgbClr val="FF0000"/>
                </a:solidFill>
              </a:rPr>
              <a:t>اسم الأستاذ</a:t>
            </a:r>
            <a:r>
              <a:rPr lang="ar-EG" sz="3600" b="1" i="1" dirty="0"/>
              <a:t>: نجلاء محمد عبد الجواد</a:t>
            </a:r>
          </a:p>
          <a:p>
            <a:pPr algn="ctr"/>
            <a:r>
              <a:rPr lang="ar-EG" sz="3600" b="1" i="1" dirty="0">
                <a:solidFill>
                  <a:srgbClr val="FF0000"/>
                </a:solidFill>
              </a:rPr>
              <a:t>الفرقة</a:t>
            </a:r>
            <a:r>
              <a:rPr lang="ar-EG" sz="3600" b="1" i="1" dirty="0"/>
              <a:t>: الأولي </a:t>
            </a:r>
          </a:p>
          <a:p>
            <a:pPr algn="ctr"/>
            <a:r>
              <a:rPr lang="ar-EG" sz="3600" b="1" i="1" dirty="0">
                <a:solidFill>
                  <a:srgbClr val="FF0000"/>
                </a:solidFill>
              </a:rPr>
              <a:t>القسم</a:t>
            </a:r>
            <a:r>
              <a:rPr lang="ar-EG" sz="3600" b="1" i="1" dirty="0"/>
              <a:t> </a:t>
            </a:r>
            <a:r>
              <a:rPr lang="ar-EG" sz="3600" b="1" i="1" dirty="0">
                <a:solidFill>
                  <a:srgbClr val="FF0000"/>
                </a:solidFill>
              </a:rPr>
              <a:t>العلمى</a:t>
            </a:r>
            <a:r>
              <a:rPr lang="ar-EG" sz="3600" b="1" i="1" dirty="0"/>
              <a:t> : تاريخ </a:t>
            </a:r>
            <a:endParaRPr lang="en-US" sz="3600" b="1" i="1" dirty="0"/>
          </a:p>
        </p:txBody>
      </p:sp>
    </p:spTree>
    <p:extLst>
      <p:ext uri="{BB962C8B-B14F-4D97-AF65-F5344CB8AC3E}">
        <p14:creationId xmlns:p14="http://schemas.microsoft.com/office/powerpoint/2010/main" val="15257539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89EC24F-4CD7-4A81-996F-D1F6B31A51EB}"/>
              </a:ext>
            </a:extLst>
          </p:cNvPr>
          <p:cNvSpPr txBox="1"/>
          <p:nvPr/>
        </p:nvSpPr>
        <p:spPr>
          <a:xfrm>
            <a:off x="637309" y="1399309"/>
            <a:ext cx="11069782" cy="2554545"/>
          </a:xfrm>
          <a:prstGeom prst="rect">
            <a:avLst/>
          </a:prstGeom>
          <a:noFill/>
        </p:spPr>
        <p:txBody>
          <a:bodyPr wrap="square" rtlCol="0">
            <a:spAutoFit/>
          </a:bodyPr>
          <a:lstStyle/>
          <a:p>
            <a:pPr algn="ctr" rtl="1"/>
            <a:r>
              <a:rPr lang="ar-SA" sz="4000" b="1" dirty="0"/>
              <a:t>كان التنافسُ الاستعماريُّ بينَ </a:t>
            </a:r>
            <a:r>
              <a:rPr lang="ar-SA" sz="4000" b="1" dirty="0">
                <a:solidFill>
                  <a:srgbClr val="FF0000"/>
                </a:solidFill>
              </a:rPr>
              <a:t>روسيا</a:t>
            </a:r>
            <a:r>
              <a:rPr lang="ar-SA" sz="4000" b="1" dirty="0"/>
              <a:t> </a:t>
            </a:r>
            <a:r>
              <a:rPr lang="ar-SA" sz="4000" b="1" dirty="0">
                <a:solidFill>
                  <a:srgbClr val="FF0000"/>
                </a:solidFill>
              </a:rPr>
              <a:t>وفرنسا</a:t>
            </a:r>
            <a:r>
              <a:rPr lang="ar-SA" sz="4000" b="1" dirty="0"/>
              <a:t> </a:t>
            </a:r>
            <a:r>
              <a:rPr lang="ar-SA" sz="4000" b="1" dirty="0">
                <a:solidFill>
                  <a:srgbClr val="FF0000"/>
                </a:solidFill>
              </a:rPr>
              <a:t>وبريطانيا</a:t>
            </a:r>
            <a:r>
              <a:rPr lang="ar-SA" sz="4000" b="1" dirty="0"/>
              <a:t> شديداً للسيطرةِ على البلادِ العربيَّةِ، مستغلةً حالةِ الضعفِ والجمودِ التي وصلتْ إليها الدولةُ العثمانيَّةُ، خلالَ القرنينِ </a:t>
            </a:r>
            <a:r>
              <a:rPr lang="ar-SA" sz="4000" b="1" dirty="0">
                <a:solidFill>
                  <a:srgbClr val="FF0000"/>
                </a:solidFill>
              </a:rPr>
              <a:t>الثامنَ عشرَ والتاسعَ عشرَ </a:t>
            </a:r>
            <a:r>
              <a:rPr lang="ar-SA" sz="4000" b="1" dirty="0"/>
              <a:t>حتى لُقبَتْ لضعفِها برجُلِ أوروبا المريضِ.</a:t>
            </a:r>
            <a:endParaRPr lang="en-US" sz="4000" dirty="0"/>
          </a:p>
        </p:txBody>
      </p:sp>
    </p:spTree>
    <p:extLst>
      <p:ext uri="{BB962C8B-B14F-4D97-AF65-F5344CB8AC3E}">
        <p14:creationId xmlns:p14="http://schemas.microsoft.com/office/powerpoint/2010/main" val="27806047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96C0475-8658-4D91-8CB8-B4C792210107}"/>
              </a:ext>
            </a:extLst>
          </p:cNvPr>
          <p:cNvSpPr txBox="1"/>
          <p:nvPr/>
        </p:nvSpPr>
        <p:spPr>
          <a:xfrm>
            <a:off x="568036" y="1233055"/>
            <a:ext cx="10875819" cy="3046988"/>
          </a:xfrm>
          <a:prstGeom prst="rect">
            <a:avLst/>
          </a:prstGeom>
          <a:noFill/>
        </p:spPr>
        <p:txBody>
          <a:bodyPr wrap="square" rtlCol="0">
            <a:spAutoFit/>
          </a:bodyPr>
          <a:lstStyle/>
          <a:p>
            <a:pPr algn="ctr"/>
            <a:r>
              <a:rPr lang="ar-SA" sz="4800" b="1" dirty="0"/>
              <a:t>فاحتلتْ </a:t>
            </a:r>
            <a:r>
              <a:rPr lang="ar-SA" sz="4800" b="1" dirty="0">
                <a:solidFill>
                  <a:srgbClr val="FF0000"/>
                </a:solidFill>
              </a:rPr>
              <a:t>فرنسا</a:t>
            </a:r>
            <a:r>
              <a:rPr lang="ar-SA" sz="4800" b="1" dirty="0"/>
              <a:t> </a:t>
            </a:r>
            <a:r>
              <a:rPr lang="ar-SA" sz="4800" b="1" dirty="0">
                <a:solidFill>
                  <a:srgbClr val="00B050"/>
                </a:solidFill>
              </a:rPr>
              <a:t>مصرَ</a:t>
            </a:r>
            <a:r>
              <a:rPr lang="ar-SA" sz="4800" b="1" dirty="0"/>
              <a:t> لكنها خرجت منها، واحتلتْ بعدَ ذلكَ </a:t>
            </a:r>
            <a:r>
              <a:rPr lang="ar-SA" sz="4800" b="1" dirty="0">
                <a:solidFill>
                  <a:srgbClr val="00B050"/>
                </a:solidFill>
              </a:rPr>
              <a:t>الجزائرِ</a:t>
            </a:r>
            <a:r>
              <a:rPr lang="ar-SA" sz="4800" b="1" dirty="0"/>
              <a:t> </a:t>
            </a:r>
            <a:r>
              <a:rPr lang="ar-SA" sz="4800" b="1" dirty="0">
                <a:solidFill>
                  <a:srgbClr val="00B050"/>
                </a:solidFill>
              </a:rPr>
              <a:t>وتونسَ</a:t>
            </a:r>
            <a:r>
              <a:rPr lang="ar-SA" sz="4800" b="1" dirty="0"/>
              <a:t>، واحتلتْ </a:t>
            </a:r>
            <a:r>
              <a:rPr lang="ar-SA" sz="4800" b="1" dirty="0">
                <a:solidFill>
                  <a:srgbClr val="FF0000"/>
                </a:solidFill>
              </a:rPr>
              <a:t>بريطانيا</a:t>
            </a:r>
            <a:r>
              <a:rPr lang="ar-SA" sz="4800" b="1" dirty="0"/>
              <a:t> </a:t>
            </a:r>
            <a:r>
              <a:rPr lang="ar-SA" sz="4800" b="1" dirty="0">
                <a:solidFill>
                  <a:srgbClr val="00B050"/>
                </a:solidFill>
              </a:rPr>
              <a:t>مصرَ</a:t>
            </a:r>
            <a:r>
              <a:rPr lang="ar-SA" sz="4800" b="1" dirty="0"/>
              <a:t> وأجزاءَ من </a:t>
            </a:r>
            <a:r>
              <a:rPr lang="ar-SA" sz="4800" b="1" dirty="0">
                <a:solidFill>
                  <a:srgbClr val="00B050"/>
                </a:solidFill>
              </a:rPr>
              <a:t>جنوبِ شبهِ الجزيرةِ العربيَّةِ</a:t>
            </a:r>
            <a:r>
              <a:rPr lang="ar-SA" sz="4800" b="1" dirty="0"/>
              <a:t>، وحصلتْ هاتانِ الدولتانِ على بعضِ النفوذِ في بلادِ </a:t>
            </a:r>
            <a:r>
              <a:rPr lang="ar-SA" sz="4800" b="1" dirty="0">
                <a:solidFill>
                  <a:srgbClr val="00B050"/>
                </a:solidFill>
              </a:rPr>
              <a:t>الشامِ.</a:t>
            </a:r>
            <a:endParaRPr lang="en-US" sz="4800" dirty="0">
              <a:solidFill>
                <a:srgbClr val="00B050"/>
              </a:solidFill>
            </a:endParaRPr>
          </a:p>
        </p:txBody>
      </p:sp>
    </p:spTree>
    <p:extLst>
      <p:ext uri="{BB962C8B-B14F-4D97-AF65-F5344CB8AC3E}">
        <p14:creationId xmlns:p14="http://schemas.microsoft.com/office/powerpoint/2010/main" val="14442947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99121CE-950B-4C27-A824-E37AE355BB83}"/>
              </a:ext>
            </a:extLst>
          </p:cNvPr>
          <p:cNvSpPr txBox="1"/>
          <p:nvPr/>
        </p:nvSpPr>
        <p:spPr>
          <a:xfrm>
            <a:off x="1593273" y="651164"/>
            <a:ext cx="8672946" cy="2862322"/>
          </a:xfrm>
          <a:prstGeom prst="rect">
            <a:avLst/>
          </a:prstGeom>
          <a:noFill/>
        </p:spPr>
        <p:txBody>
          <a:bodyPr wrap="square" rtlCol="0">
            <a:spAutoFit/>
          </a:bodyPr>
          <a:lstStyle/>
          <a:p>
            <a:pPr algn="ctr" rtl="1"/>
            <a:r>
              <a:rPr lang="ar-SA" sz="3600" b="1" dirty="0"/>
              <a:t>     وكانت روسيا القيصريةُ</a:t>
            </a:r>
            <a:endParaRPr lang="ar-EG" sz="3600" b="1" dirty="0"/>
          </a:p>
          <a:p>
            <a:pPr algn="ctr" rtl="1"/>
            <a:r>
              <a:rPr lang="ar-SA" sz="3600" b="1" dirty="0"/>
              <a:t> أكثرَ الدولِ الأوروبيَّةِ عَداءً </a:t>
            </a:r>
            <a:r>
              <a:rPr lang="ar-SA" sz="3600" b="1" dirty="0">
                <a:solidFill>
                  <a:srgbClr val="00B050"/>
                </a:solidFill>
              </a:rPr>
              <a:t>للدولةِ العثمانيَّةِ</a:t>
            </a:r>
            <a:r>
              <a:rPr lang="ar-SA" sz="3600" b="1" dirty="0"/>
              <a:t>، وكانتْ ترغبُ في الوصولِ إلى </a:t>
            </a:r>
            <a:r>
              <a:rPr lang="ar-SA" sz="3600" b="1" dirty="0">
                <a:solidFill>
                  <a:srgbClr val="00B050"/>
                </a:solidFill>
              </a:rPr>
              <a:t>مياهِ البحرِ الأبيضِ </a:t>
            </a:r>
            <a:r>
              <a:rPr lang="ar-SA" sz="3600" b="1" dirty="0"/>
              <a:t>لِتُقيمَ لها موانئَ على شواطئهِ، وخاضتْ من أجلِ ذلكَ حروباً عدة معَ الدولةِ العثمانيَّةِ</a:t>
            </a:r>
            <a:endParaRPr lang="en-US" sz="3600" dirty="0"/>
          </a:p>
        </p:txBody>
      </p:sp>
    </p:spTree>
    <p:extLst>
      <p:ext uri="{BB962C8B-B14F-4D97-AF65-F5344CB8AC3E}">
        <p14:creationId xmlns:p14="http://schemas.microsoft.com/office/powerpoint/2010/main" val="29454768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6D62001-3785-4A67-A65C-11E177ECFAE1}"/>
              </a:ext>
            </a:extLst>
          </p:cNvPr>
          <p:cNvSpPr txBox="1"/>
          <p:nvPr/>
        </p:nvSpPr>
        <p:spPr>
          <a:xfrm>
            <a:off x="387927" y="637309"/>
            <a:ext cx="11374581" cy="4462760"/>
          </a:xfrm>
          <a:prstGeom prst="rect">
            <a:avLst/>
          </a:prstGeom>
          <a:noFill/>
        </p:spPr>
        <p:txBody>
          <a:bodyPr wrap="square" rtlCol="0">
            <a:spAutoFit/>
          </a:bodyPr>
          <a:lstStyle/>
          <a:p>
            <a:pPr algn="ctr"/>
            <a:r>
              <a:rPr lang="ar-SA" sz="5400" b="1" dirty="0"/>
              <a:t>انتهتْ بتوقيعِ </a:t>
            </a:r>
            <a:r>
              <a:rPr lang="ar-SA" sz="5400" b="1" dirty="0">
                <a:solidFill>
                  <a:srgbClr val="FF0000"/>
                </a:solidFill>
              </a:rPr>
              <a:t>معاهدةِ كجك قينارجه عام1774</a:t>
            </a:r>
            <a:r>
              <a:rPr lang="ar-SA" sz="5400" b="1" dirty="0"/>
              <a:t> م </a:t>
            </a:r>
            <a:endParaRPr lang="ar-EG" sz="5400" b="1" dirty="0"/>
          </a:p>
          <a:p>
            <a:pPr algn="ctr"/>
            <a:r>
              <a:rPr lang="ar-SA" sz="5400" b="1" dirty="0"/>
              <a:t>بينَ الدولتينِ،</a:t>
            </a:r>
            <a:endParaRPr lang="ar-EG" sz="4400" b="1" dirty="0"/>
          </a:p>
          <a:p>
            <a:pPr algn="ctr"/>
            <a:r>
              <a:rPr lang="ar-EG" sz="4400" b="1" dirty="0"/>
              <a:t>**</a:t>
            </a:r>
            <a:r>
              <a:rPr lang="ar-SA" sz="4400" b="1" dirty="0"/>
              <a:t> تنازلت بموجبها الدولةُ </a:t>
            </a:r>
            <a:r>
              <a:rPr lang="ar-SA" sz="4400" b="1" dirty="0">
                <a:solidFill>
                  <a:srgbClr val="FF0000"/>
                </a:solidFill>
              </a:rPr>
              <a:t>العثمانيَّةُ</a:t>
            </a:r>
            <a:r>
              <a:rPr lang="ar-SA" sz="4400" b="1" dirty="0"/>
              <a:t> </a:t>
            </a:r>
            <a:r>
              <a:rPr lang="ar-SA" sz="4400" b="1" dirty="0">
                <a:solidFill>
                  <a:srgbClr val="00B050"/>
                </a:solidFill>
              </a:rPr>
              <a:t>لروسيا</a:t>
            </a:r>
            <a:r>
              <a:rPr lang="ar-SA" sz="4400" b="1" dirty="0"/>
              <a:t> عن مساحاتٍ واسعةٍ من أراضيهِا،</a:t>
            </a:r>
            <a:endParaRPr lang="ar-EG" sz="4400" b="1" dirty="0"/>
          </a:p>
          <a:p>
            <a:pPr algn="ctr"/>
            <a:r>
              <a:rPr lang="ar-EG" sz="4400" b="1" dirty="0"/>
              <a:t>***</a:t>
            </a:r>
            <a:r>
              <a:rPr lang="ar-SA" sz="4400" b="1" dirty="0"/>
              <a:t> كما تنازلتْ لها أيضاً عن حقِّ حمايةِ المسيحيينَ الأرثوذكس في الدولةِ العثمانيَّةِ عامةً وفي فلسطينَ خاصةً.</a:t>
            </a:r>
            <a:endParaRPr lang="en-US" sz="4400" dirty="0"/>
          </a:p>
        </p:txBody>
      </p:sp>
    </p:spTree>
    <p:extLst>
      <p:ext uri="{BB962C8B-B14F-4D97-AF65-F5344CB8AC3E}">
        <p14:creationId xmlns:p14="http://schemas.microsoft.com/office/powerpoint/2010/main" val="11215727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7C08C21-A544-48A0-93C6-8847DA4E45AB}"/>
              </a:ext>
            </a:extLst>
          </p:cNvPr>
          <p:cNvSpPr txBox="1"/>
          <p:nvPr/>
        </p:nvSpPr>
        <p:spPr>
          <a:xfrm>
            <a:off x="1648691" y="1468582"/>
            <a:ext cx="8922327" cy="2862322"/>
          </a:xfrm>
          <a:prstGeom prst="rect">
            <a:avLst/>
          </a:prstGeom>
          <a:noFill/>
        </p:spPr>
        <p:txBody>
          <a:bodyPr wrap="square" rtlCol="0">
            <a:spAutoFit/>
          </a:bodyPr>
          <a:lstStyle/>
          <a:p>
            <a:pPr rtl="1"/>
            <a:r>
              <a:rPr lang="ar-SA" b="1" dirty="0"/>
              <a:t> </a:t>
            </a:r>
            <a:endParaRPr lang="en-US" dirty="0"/>
          </a:p>
          <a:p>
            <a:pPr algn="ctr" rtl="1"/>
            <a:r>
              <a:rPr lang="ar-SA" sz="5400" b="1" dirty="0">
                <a:solidFill>
                  <a:srgbClr val="FF0000"/>
                </a:solidFill>
              </a:rPr>
              <a:t>أولاً – العلاقات العثمانية الأوربية </a:t>
            </a:r>
            <a:endParaRPr lang="ar-EG" sz="5400" b="1" dirty="0">
              <a:solidFill>
                <a:srgbClr val="FF0000"/>
              </a:solidFill>
            </a:endParaRPr>
          </a:p>
          <a:p>
            <a:pPr algn="ctr" rtl="1"/>
            <a:r>
              <a:rPr lang="ar-SA" sz="5400" b="1" dirty="0">
                <a:solidFill>
                  <a:srgbClr val="FF0000"/>
                </a:solidFill>
              </a:rPr>
              <a:t>في</a:t>
            </a:r>
            <a:endParaRPr lang="ar-EG" sz="5400" b="1" dirty="0">
              <a:solidFill>
                <a:srgbClr val="FF0000"/>
              </a:solidFill>
            </a:endParaRPr>
          </a:p>
          <a:p>
            <a:pPr algn="ctr" rtl="1"/>
            <a:r>
              <a:rPr lang="ar-SA" sz="5400" b="1" dirty="0">
                <a:solidFill>
                  <a:srgbClr val="FF0000"/>
                </a:solidFill>
              </a:rPr>
              <a:t> القرن السادس عشر الميلادي</a:t>
            </a:r>
            <a:endParaRPr lang="en-US" sz="5400" dirty="0">
              <a:solidFill>
                <a:srgbClr val="FF0000"/>
              </a:solidFill>
            </a:endParaRPr>
          </a:p>
        </p:txBody>
      </p:sp>
    </p:spTree>
    <p:extLst>
      <p:ext uri="{BB962C8B-B14F-4D97-AF65-F5344CB8AC3E}">
        <p14:creationId xmlns:p14="http://schemas.microsoft.com/office/powerpoint/2010/main" val="22095665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E8A8410-FE61-4EAB-92E2-610A12EA918E}"/>
              </a:ext>
            </a:extLst>
          </p:cNvPr>
          <p:cNvSpPr txBox="1"/>
          <p:nvPr/>
        </p:nvSpPr>
        <p:spPr>
          <a:xfrm>
            <a:off x="498765" y="387927"/>
            <a:ext cx="11208326" cy="3816429"/>
          </a:xfrm>
          <a:prstGeom prst="rect">
            <a:avLst/>
          </a:prstGeom>
          <a:noFill/>
        </p:spPr>
        <p:txBody>
          <a:bodyPr wrap="square" rtlCol="0">
            <a:spAutoFit/>
          </a:bodyPr>
          <a:lstStyle/>
          <a:p>
            <a:pPr rtl="1"/>
            <a:r>
              <a:rPr lang="ar-SA" b="1" dirty="0"/>
              <a:t> </a:t>
            </a:r>
            <a:endParaRPr lang="en-US" dirty="0"/>
          </a:p>
          <a:p>
            <a:pPr algn="ctr" rtl="1"/>
            <a:r>
              <a:rPr lang="ar-SA" sz="3200" dirty="0"/>
              <a:t>سيطر </a:t>
            </a:r>
            <a:r>
              <a:rPr lang="ar-SA" sz="3200" dirty="0">
                <a:solidFill>
                  <a:srgbClr val="FF0000"/>
                </a:solidFill>
              </a:rPr>
              <a:t>العثمانيون</a:t>
            </a:r>
            <a:r>
              <a:rPr lang="ar-SA" sz="3200" dirty="0"/>
              <a:t> علي منطقة </a:t>
            </a:r>
            <a:r>
              <a:rPr lang="ar-SA" sz="3200" dirty="0">
                <a:solidFill>
                  <a:srgbClr val="FF0000"/>
                </a:solidFill>
              </a:rPr>
              <a:t>البلقان</a:t>
            </a:r>
            <a:r>
              <a:rPr lang="ar-SA" sz="3200" dirty="0"/>
              <a:t> . و في عام </a:t>
            </a:r>
            <a:r>
              <a:rPr lang="ar-SA" sz="3200" dirty="0">
                <a:solidFill>
                  <a:srgbClr val="FF0000"/>
                </a:solidFill>
              </a:rPr>
              <a:t>1517</a:t>
            </a:r>
            <a:r>
              <a:rPr lang="ar-SA" sz="3200" dirty="0"/>
              <a:t>م تحول توسعات </a:t>
            </a:r>
            <a:r>
              <a:rPr lang="ar-SA" sz="3200" dirty="0">
                <a:solidFill>
                  <a:srgbClr val="FF0000"/>
                </a:solidFill>
              </a:rPr>
              <a:t>سليم الأول </a:t>
            </a:r>
            <a:r>
              <a:rPr lang="ar-SA" sz="3200" dirty="0"/>
              <a:t>من أوروبا إلي التوسعات في المشرق العربي ( </a:t>
            </a:r>
            <a:r>
              <a:rPr lang="ar-SA" sz="3200" dirty="0">
                <a:solidFill>
                  <a:srgbClr val="00B050"/>
                </a:solidFill>
              </a:rPr>
              <a:t>يافا - حيفا – عكا – بلاد الشام – مصر </a:t>
            </a:r>
            <a:r>
              <a:rPr lang="ar-SA" sz="3200" dirty="0"/>
              <a:t>) . و في عهد </a:t>
            </a:r>
            <a:r>
              <a:rPr lang="ar-SA" sz="3200" dirty="0">
                <a:solidFill>
                  <a:srgbClr val="FF0000"/>
                </a:solidFill>
              </a:rPr>
              <a:t>سليمان القانوني </a:t>
            </a:r>
            <a:r>
              <a:rPr lang="ar-SA" sz="3200" dirty="0"/>
              <a:t>( 1520- 1566م )  تأزمت العلاقات بين </a:t>
            </a:r>
            <a:r>
              <a:rPr lang="ar-SA" sz="3200" dirty="0">
                <a:solidFill>
                  <a:srgbClr val="FF0000"/>
                </a:solidFill>
              </a:rPr>
              <a:t>الدولة العثمانية</a:t>
            </a:r>
            <a:r>
              <a:rPr lang="ar-SA" sz="3200" dirty="0"/>
              <a:t> و </a:t>
            </a:r>
            <a:r>
              <a:rPr lang="ar-SA" sz="3200" dirty="0">
                <a:solidFill>
                  <a:srgbClr val="FF0000"/>
                </a:solidFill>
              </a:rPr>
              <a:t>غرب أوروبا </a:t>
            </a:r>
            <a:r>
              <a:rPr lang="ar-SA" sz="3200" dirty="0"/>
              <a:t>حيث </a:t>
            </a:r>
            <a:r>
              <a:rPr lang="ar-SA" sz="3200" dirty="0">
                <a:solidFill>
                  <a:srgbClr val="00B050"/>
                </a:solidFill>
              </a:rPr>
              <a:t>لم</a:t>
            </a:r>
            <a:r>
              <a:rPr lang="ar-SA" sz="3200" dirty="0"/>
              <a:t> يعترف السلطان سليمان القانوني ب" شارل الخامس " أمبراطور علي الأمبراطورية الرومانية . مما ادي إلي إعداد حملة عثمانية علي </a:t>
            </a:r>
            <a:r>
              <a:rPr lang="ar-SA" sz="3200" dirty="0">
                <a:solidFill>
                  <a:srgbClr val="00B050"/>
                </a:solidFill>
              </a:rPr>
              <a:t>بلجراد</a:t>
            </a:r>
            <a:r>
              <a:rPr lang="ar-SA" sz="3200" dirty="0"/>
              <a:t> و الإستيلاء عليها في عام 1521م . و بالسيطر عليها أصبح الطريق مفتوح للسيطرة علي أوروبا . </a:t>
            </a:r>
            <a:endParaRPr lang="en-US" sz="3200" dirty="0"/>
          </a:p>
        </p:txBody>
      </p:sp>
    </p:spTree>
    <p:extLst>
      <p:ext uri="{BB962C8B-B14F-4D97-AF65-F5344CB8AC3E}">
        <p14:creationId xmlns:p14="http://schemas.microsoft.com/office/powerpoint/2010/main" val="8255464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6AB54A6-42A8-4FA2-83D4-513EEF358AFC}"/>
              </a:ext>
            </a:extLst>
          </p:cNvPr>
          <p:cNvSpPr txBox="1"/>
          <p:nvPr/>
        </p:nvSpPr>
        <p:spPr>
          <a:xfrm>
            <a:off x="1011382" y="678873"/>
            <a:ext cx="9822873" cy="4401205"/>
          </a:xfrm>
          <a:prstGeom prst="rect">
            <a:avLst/>
          </a:prstGeom>
          <a:noFill/>
        </p:spPr>
        <p:txBody>
          <a:bodyPr wrap="square" rtlCol="0">
            <a:spAutoFit/>
          </a:bodyPr>
          <a:lstStyle/>
          <a:p>
            <a:pPr algn="ctr"/>
            <a:r>
              <a:rPr lang="ar-SA" sz="4000" dirty="0"/>
              <a:t>أفضي هذا إلي تصارع </a:t>
            </a:r>
            <a:r>
              <a:rPr lang="ar-SA" sz="4000" dirty="0">
                <a:solidFill>
                  <a:srgbClr val="FF0000"/>
                </a:solidFill>
              </a:rPr>
              <a:t>البندقية</a:t>
            </a:r>
            <a:r>
              <a:rPr lang="ar-SA" sz="4000" dirty="0"/>
              <a:t> و عقد </a:t>
            </a:r>
            <a:r>
              <a:rPr lang="ar-SA" sz="4000" dirty="0">
                <a:solidFill>
                  <a:srgbClr val="FF0000"/>
                </a:solidFill>
              </a:rPr>
              <a:t>معاهدة تجارية </a:t>
            </a:r>
            <a:r>
              <a:rPr lang="ar-SA" sz="4000" dirty="0"/>
              <a:t>مع الإمبراطورية </a:t>
            </a:r>
            <a:r>
              <a:rPr lang="ar-SA" sz="4000" dirty="0">
                <a:solidFill>
                  <a:srgbClr val="FF0000"/>
                </a:solidFill>
              </a:rPr>
              <a:t>العثمانية</a:t>
            </a:r>
            <a:r>
              <a:rPr lang="ar-SA" sz="4000" dirty="0"/>
              <a:t> مضمونها ضمنت </a:t>
            </a:r>
            <a:r>
              <a:rPr lang="ar-SA" sz="4000" dirty="0">
                <a:solidFill>
                  <a:srgbClr val="00B050"/>
                </a:solidFill>
              </a:rPr>
              <a:t>البندقية</a:t>
            </a:r>
            <a:r>
              <a:rPr lang="ar-SA" sz="4000" dirty="0"/>
              <a:t> بعض الإمتيازات في أراضي السلطنة . و في عام 1522م سيطر السلطان العثماني علي </a:t>
            </a:r>
            <a:r>
              <a:rPr lang="ar-SA" sz="4000" dirty="0">
                <a:solidFill>
                  <a:srgbClr val="00B050"/>
                </a:solidFill>
              </a:rPr>
              <a:t>جزيرة رودس </a:t>
            </a:r>
            <a:r>
              <a:rPr lang="ar-EG" sz="4000" dirty="0">
                <a:solidFill>
                  <a:srgbClr val="00B050"/>
                </a:solidFill>
              </a:rPr>
              <a:t>.</a:t>
            </a:r>
            <a:r>
              <a:rPr lang="ar-SA" sz="4000" dirty="0"/>
              <a:t> و في عام 1526م دارت معركة بين الدولة العثمانية و </a:t>
            </a:r>
            <a:r>
              <a:rPr lang="ar-SA" sz="4000" dirty="0">
                <a:solidFill>
                  <a:srgbClr val="00B050"/>
                </a:solidFill>
              </a:rPr>
              <a:t>المجر</a:t>
            </a:r>
            <a:r>
              <a:rPr lang="ar-SA" sz="4000" dirty="0"/>
              <a:t> أسمها</a:t>
            </a:r>
            <a:r>
              <a:rPr lang="ar-SA" sz="4000" dirty="0">
                <a:solidFill>
                  <a:srgbClr val="FF0000"/>
                </a:solidFill>
              </a:rPr>
              <a:t>" معركة موهاكس</a:t>
            </a:r>
            <a:r>
              <a:rPr lang="ar-SA" sz="4000" dirty="0"/>
              <a:t>"  أنتصر فيها العثمانيين علي المجريين . و سقوط ملكهك " </a:t>
            </a:r>
            <a:r>
              <a:rPr lang="ar-SA" sz="4000" dirty="0">
                <a:solidFill>
                  <a:srgbClr val="FF0000"/>
                </a:solidFill>
              </a:rPr>
              <a:t>لويس الثاني </a:t>
            </a:r>
            <a:r>
              <a:rPr lang="ar-SA" sz="4000" dirty="0"/>
              <a:t>" .</a:t>
            </a:r>
            <a:endParaRPr lang="en-US" sz="4000" dirty="0"/>
          </a:p>
        </p:txBody>
      </p:sp>
    </p:spTree>
    <p:extLst>
      <p:ext uri="{BB962C8B-B14F-4D97-AF65-F5344CB8AC3E}">
        <p14:creationId xmlns:p14="http://schemas.microsoft.com/office/powerpoint/2010/main" val="1823735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A4870BB-9135-4558-A970-86E3D29D65C8}"/>
              </a:ext>
            </a:extLst>
          </p:cNvPr>
          <p:cNvSpPr txBox="1"/>
          <p:nvPr/>
        </p:nvSpPr>
        <p:spPr>
          <a:xfrm>
            <a:off x="1122218" y="1634836"/>
            <a:ext cx="9088582" cy="2677656"/>
          </a:xfrm>
          <a:prstGeom prst="rect">
            <a:avLst/>
          </a:prstGeom>
          <a:noFill/>
        </p:spPr>
        <p:txBody>
          <a:bodyPr wrap="square" rtlCol="0">
            <a:spAutoFit/>
          </a:bodyPr>
          <a:lstStyle/>
          <a:p>
            <a:pPr algn="ctr" rtl="1"/>
            <a:r>
              <a:rPr lang="ar-SA" sz="4000" b="1" dirty="0">
                <a:solidFill>
                  <a:srgbClr val="FF0000"/>
                </a:solidFill>
              </a:rPr>
              <a:t>و نتج عن هذا الأنتصار </a:t>
            </a:r>
            <a:endParaRPr lang="ar-EG" sz="4000" b="1" dirty="0">
              <a:solidFill>
                <a:srgbClr val="FF0000"/>
              </a:solidFill>
            </a:endParaRPr>
          </a:p>
          <a:p>
            <a:pPr algn="ctr" rtl="1"/>
            <a:endParaRPr lang="ar-EG" sz="3200" dirty="0"/>
          </a:p>
          <a:p>
            <a:pPr algn="ctr" rtl="1"/>
            <a:r>
              <a:rPr lang="ar-SA" sz="3200" dirty="0"/>
              <a:t>أن أنقسمت المجر إلي ثلاث أقسام . قسم يحكمه </a:t>
            </a:r>
            <a:r>
              <a:rPr lang="ar-SA" sz="3200" b="1" dirty="0">
                <a:solidFill>
                  <a:srgbClr val="FF0000"/>
                </a:solidFill>
              </a:rPr>
              <a:t>العثمانيون</a:t>
            </a:r>
            <a:r>
              <a:rPr lang="ar-SA" sz="3200" dirty="0"/>
              <a:t> . و قسم يحكمه </a:t>
            </a:r>
            <a:r>
              <a:rPr lang="ar-SA" sz="3200" b="1" dirty="0">
                <a:solidFill>
                  <a:srgbClr val="FF0000"/>
                </a:solidFill>
              </a:rPr>
              <a:t>ملك</a:t>
            </a:r>
            <a:r>
              <a:rPr lang="ar-SA" sz="3200" dirty="0"/>
              <a:t> . و قسم حكمه ملك " </a:t>
            </a:r>
            <a:r>
              <a:rPr lang="ar-SA" sz="3200" b="1" dirty="0">
                <a:solidFill>
                  <a:srgbClr val="FF0000"/>
                </a:solidFill>
              </a:rPr>
              <a:t>بوهيميا</a:t>
            </a:r>
            <a:r>
              <a:rPr lang="ar-SA" sz="3200" dirty="0"/>
              <a:t> " بتأييد من السلطان العثماني . و قسم حكمه </a:t>
            </a:r>
            <a:r>
              <a:rPr lang="ar-SA" sz="3200" b="1" dirty="0">
                <a:solidFill>
                  <a:srgbClr val="FF0000"/>
                </a:solidFill>
              </a:rPr>
              <a:t>النمساويون</a:t>
            </a:r>
            <a:r>
              <a:rPr lang="ar-SA" sz="3200" dirty="0"/>
              <a:t> . </a:t>
            </a:r>
            <a:endParaRPr lang="en-US" sz="3200" dirty="0"/>
          </a:p>
        </p:txBody>
      </p:sp>
    </p:spTree>
    <p:extLst>
      <p:ext uri="{BB962C8B-B14F-4D97-AF65-F5344CB8AC3E}">
        <p14:creationId xmlns:p14="http://schemas.microsoft.com/office/powerpoint/2010/main" val="14047806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6F46FC2-68D5-4D68-B3C3-A3AE98A75A42}"/>
              </a:ext>
            </a:extLst>
          </p:cNvPr>
          <p:cNvSpPr txBox="1"/>
          <p:nvPr/>
        </p:nvSpPr>
        <p:spPr>
          <a:xfrm>
            <a:off x="1745673" y="1163782"/>
            <a:ext cx="8769927" cy="3416320"/>
          </a:xfrm>
          <a:prstGeom prst="rect">
            <a:avLst/>
          </a:prstGeom>
          <a:noFill/>
        </p:spPr>
        <p:txBody>
          <a:bodyPr wrap="square" rtlCol="0">
            <a:spAutoFit/>
          </a:bodyPr>
          <a:lstStyle/>
          <a:p>
            <a:pPr algn="ctr" rtl="1"/>
            <a:r>
              <a:rPr lang="ar-SA" sz="4000" b="1" dirty="0">
                <a:solidFill>
                  <a:srgbClr val="FF0000"/>
                </a:solidFill>
              </a:rPr>
              <a:t>و في عام 1529م </a:t>
            </a:r>
            <a:endParaRPr lang="ar-EG" sz="4000" b="1" dirty="0">
              <a:solidFill>
                <a:srgbClr val="FF0000"/>
              </a:solidFill>
            </a:endParaRPr>
          </a:p>
          <a:p>
            <a:pPr rtl="1"/>
            <a:endParaRPr lang="ar-EG" dirty="0"/>
          </a:p>
          <a:p>
            <a:pPr algn="ctr" rtl="1"/>
            <a:endParaRPr lang="ar-EG" sz="2800" b="1" dirty="0"/>
          </a:p>
          <a:p>
            <a:pPr algn="ctr" rtl="1"/>
            <a:r>
              <a:rPr lang="ar-SA" sz="2800" b="1" dirty="0"/>
              <a:t>حاول السلطان العثماني أن يدخل " </a:t>
            </a:r>
            <a:r>
              <a:rPr lang="ar-SA" sz="2800" b="1" dirty="0">
                <a:solidFill>
                  <a:srgbClr val="FF0000"/>
                </a:solidFill>
              </a:rPr>
              <a:t>فيينا</a:t>
            </a:r>
            <a:r>
              <a:rPr lang="ar-SA" sz="2800" b="1" dirty="0"/>
              <a:t>  "   و لكن السلطان العثماني أغفق في أقتحام فيينا .و عاد السلطان العثماني إلي </a:t>
            </a:r>
            <a:r>
              <a:rPr lang="ar-SA" sz="2800" b="1" dirty="0">
                <a:solidFill>
                  <a:srgbClr val="FF0000"/>
                </a:solidFill>
              </a:rPr>
              <a:t>أستانبول</a:t>
            </a:r>
            <a:r>
              <a:rPr lang="ar-SA" sz="2800" b="1" dirty="0"/>
              <a:t> . ثم أعاد السلطان العثماني محاولته لفتح " </a:t>
            </a:r>
            <a:r>
              <a:rPr lang="ar-SA" sz="2800" b="1" dirty="0">
                <a:solidFill>
                  <a:srgbClr val="00B050"/>
                </a:solidFill>
              </a:rPr>
              <a:t>فيينا</a:t>
            </a:r>
            <a:r>
              <a:rPr lang="ar-SA" sz="2800" b="1" dirty="0"/>
              <a:t>" . إلا أنه فضل الصلح مع </a:t>
            </a:r>
            <a:r>
              <a:rPr lang="ar-SA" sz="2800" b="1" dirty="0">
                <a:solidFill>
                  <a:srgbClr val="00B050"/>
                </a:solidFill>
              </a:rPr>
              <a:t>النمساويين</a:t>
            </a:r>
            <a:r>
              <a:rPr lang="ar-SA" sz="2800" b="1" dirty="0"/>
              <a:t> و عقد معاهدة في </a:t>
            </a:r>
            <a:r>
              <a:rPr lang="ar-SA" sz="2800" b="1" dirty="0">
                <a:solidFill>
                  <a:srgbClr val="00B050"/>
                </a:solidFill>
              </a:rPr>
              <a:t>عام 1533م </a:t>
            </a:r>
            <a:r>
              <a:rPr lang="ar-SA" sz="2800" b="1" dirty="0"/>
              <a:t>. تم بموجبها تثبيت الحدود بين الطرفيين .</a:t>
            </a:r>
            <a:endParaRPr lang="en-US" sz="2800" b="1" dirty="0"/>
          </a:p>
          <a:p>
            <a:pPr rtl="1"/>
            <a:r>
              <a:rPr lang="ar-SA" dirty="0"/>
              <a:t> </a:t>
            </a:r>
            <a:endParaRPr lang="en-US" dirty="0"/>
          </a:p>
        </p:txBody>
      </p:sp>
    </p:spTree>
    <p:extLst>
      <p:ext uri="{BB962C8B-B14F-4D97-AF65-F5344CB8AC3E}">
        <p14:creationId xmlns:p14="http://schemas.microsoft.com/office/powerpoint/2010/main" val="25585606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576AAF3-9924-4824-992C-3C663A1B351B}"/>
              </a:ext>
            </a:extLst>
          </p:cNvPr>
          <p:cNvSpPr txBox="1"/>
          <p:nvPr/>
        </p:nvSpPr>
        <p:spPr>
          <a:xfrm>
            <a:off x="443346" y="1094509"/>
            <a:ext cx="10404764" cy="4278094"/>
          </a:xfrm>
          <a:prstGeom prst="rect">
            <a:avLst/>
          </a:prstGeom>
          <a:noFill/>
        </p:spPr>
        <p:txBody>
          <a:bodyPr wrap="square" rtlCol="0">
            <a:spAutoFit/>
          </a:bodyPr>
          <a:lstStyle/>
          <a:p>
            <a:pPr rtl="1"/>
            <a:r>
              <a:rPr lang="ar-SA" dirty="0"/>
              <a:t> </a:t>
            </a:r>
            <a:endParaRPr lang="en-US" dirty="0"/>
          </a:p>
          <a:p>
            <a:pPr algn="ctr" rtl="1"/>
            <a:r>
              <a:rPr lang="ar-SA" sz="4000" b="1" dirty="0">
                <a:solidFill>
                  <a:srgbClr val="FF0000"/>
                </a:solidFill>
              </a:rPr>
              <a:t>و في عام 1535م </a:t>
            </a:r>
            <a:endParaRPr lang="ar-EG" sz="4000" b="1" dirty="0">
              <a:solidFill>
                <a:srgbClr val="FF0000"/>
              </a:solidFill>
            </a:endParaRPr>
          </a:p>
          <a:p>
            <a:pPr rtl="1"/>
            <a:endParaRPr lang="ar-EG" dirty="0"/>
          </a:p>
          <a:p>
            <a:pPr algn="r" rtl="1"/>
            <a:r>
              <a:rPr lang="ar-SA" sz="2800" b="1" dirty="0"/>
              <a:t>عقد السلطان العثماني إتفاقية  بينه و بين الملك الفرنسي . منحت فرنسا بمقتضي هذه الإتفاقية أمتيازات عديدة داخل الإراضي العثمانية . و هذا أدي إلي وجود صراعات بين الدولة العثمانية و البندقية . و عقد البنادقة تحالف بينهم و بين الملك " شارل الخامس" ملك أسبانيا . ثم مالبث أن تجدد الصراع بين العثمانيين و النمساويين و أستمر إلي عام 1547م . حيث عقد الطرفان صلح . و أيضاً أعقب الصلح حدوث  صراعات في المجر نتج عنها عقد صلح  بين الدولة العثمانية و المجر عرف بأسم  " صلح بلجراد " و بمقتضي هذا الصلح   أعترفت أوروبا بسيطرة الدولة العثمانية علي المجر و مولدافيا . </a:t>
            </a:r>
            <a:endParaRPr lang="en-US" sz="2800" b="1" dirty="0"/>
          </a:p>
        </p:txBody>
      </p:sp>
    </p:spTree>
    <p:extLst>
      <p:ext uri="{BB962C8B-B14F-4D97-AF65-F5344CB8AC3E}">
        <p14:creationId xmlns:p14="http://schemas.microsoft.com/office/powerpoint/2010/main" val="1520558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8C709F2-C8FA-4A8C-B76C-9FBB47F01561}"/>
              </a:ext>
            </a:extLst>
          </p:cNvPr>
          <p:cNvSpPr txBox="1"/>
          <p:nvPr/>
        </p:nvSpPr>
        <p:spPr>
          <a:xfrm>
            <a:off x="1911927" y="2064327"/>
            <a:ext cx="7703128" cy="3416320"/>
          </a:xfrm>
          <a:prstGeom prst="rect">
            <a:avLst/>
          </a:prstGeom>
          <a:noFill/>
        </p:spPr>
        <p:txBody>
          <a:bodyPr wrap="square" rtlCol="0">
            <a:spAutoFit/>
          </a:bodyPr>
          <a:lstStyle/>
          <a:p>
            <a:pPr algn="ctr" rtl="1"/>
            <a:r>
              <a:rPr lang="ar-SA" sz="7200" b="1" dirty="0">
                <a:solidFill>
                  <a:srgbClr val="FF0000"/>
                </a:solidFill>
              </a:rPr>
              <a:t>التدخل الاجنبى </a:t>
            </a:r>
            <a:endParaRPr lang="en-US" sz="7200" b="1" dirty="0">
              <a:solidFill>
                <a:srgbClr val="FF0000"/>
              </a:solidFill>
            </a:endParaRPr>
          </a:p>
          <a:p>
            <a:pPr algn="ctr" rtl="1"/>
            <a:r>
              <a:rPr lang="ar-SA" sz="7200" b="1" dirty="0">
                <a:solidFill>
                  <a:srgbClr val="FF0000"/>
                </a:solidFill>
              </a:rPr>
              <a:t>فى شئون مصر ومظاهره</a:t>
            </a:r>
            <a:endParaRPr lang="en-US" sz="7200" dirty="0">
              <a:solidFill>
                <a:srgbClr val="FF0000"/>
              </a:solidFill>
            </a:endParaRPr>
          </a:p>
          <a:p>
            <a:pPr algn="ctr" rtl="1"/>
            <a:r>
              <a:rPr lang="ar-SA" sz="7200" b="1" dirty="0">
                <a:solidFill>
                  <a:srgbClr val="FF0000"/>
                </a:solidFill>
              </a:rPr>
              <a:t> </a:t>
            </a:r>
            <a:endParaRPr lang="en-US" sz="7200" dirty="0">
              <a:solidFill>
                <a:srgbClr val="FF0000"/>
              </a:solidFill>
            </a:endParaRPr>
          </a:p>
        </p:txBody>
      </p:sp>
    </p:spTree>
    <p:extLst>
      <p:ext uri="{BB962C8B-B14F-4D97-AF65-F5344CB8AC3E}">
        <p14:creationId xmlns:p14="http://schemas.microsoft.com/office/powerpoint/2010/main" val="42254161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6218FA9-94AE-41FD-AD7C-04AAFD5CBFFA}"/>
              </a:ext>
            </a:extLst>
          </p:cNvPr>
          <p:cNvSpPr txBox="1"/>
          <p:nvPr/>
        </p:nvSpPr>
        <p:spPr>
          <a:xfrm>
            <a:off x="443346" y="706582"/>
            <a:ext cx="10557164" cy="5324535"/>
          </a:xfrm>
          <a:prstGeom prst="rect">
            <a:avLst/>
          </a:prstGeom>
          <a:noFill/>
        </p:spPr>
        <p:txBody>
          <a:bodyPr wrap="square" rtlCol="0">
            <a:spAutoFit/>
          </a:bodyPr>
          <a:lstStyle/>
          <a:p>
            <a:pPr algn="ctr" rtl="1"/>
            <a:r>
              <a:rPr lang="ar-SA" sz="3600" b="1" dirty="0">
                <a:solidFill>
                  <a:srgbClr val="FF0000"/>
                </a:solidFill>
              </a:rPr>
              <a:t>و بعد وفاة السلطان سليمان القانوني </a:t>
            </a:r>
            <a:endParaRPr lang="ar-EG" sz="3600" b="1" dirty="0">
              <a:solidFill>
                <a:srgbClr val="FF0000"/>
              </a:solidFill>
            </a:endParaRPr>
          </a:p>
          <a:p>
            <a:pPr algn="ctr" rtl="1"/>
            <a:r>
              <a:rPr lang="ar-SA" sz="3600" b="1" dirty="0">
                <a:solidFill>
                  <a:srgbClr val="FF0000"/>
                </a:solidFill>
              </a:rPr>
              <a:t>تولي السلطان سليم الثاني   أمور السلطنة</a:t>
            </a:r>
            <a:endParaRPr lang="ar-EG" sz="3600" b="1" dirty="0">
              <a:solidFill>
                <a:srgbClr val="FF0000"/>
              </a:solidFill>
            </a:endParaRPr>
          </a:p>
          <a:p>
            <a:pPr algn="ctr" rtl="1"/>
            <a:endParaRPr lang="ar-EG" sz="3600" b="1" dirty="0">
              <a:solidFill>
                <a:srgbClr val="FF0000"/>
              </a:solidFill>
            </a:endParaRPr>
          </a:p>
          <a:p>
            <a:pPr rtl="1"/>
            <a:endParaRPr lang="ar-EG" dirty="0"/>
          </a:p>
          <a:p>
            <a:pPr rtl="1"/>
            <a:endParaRPr lang="ar-EG" dirty="0"/>
          </a:p>
          <a:p>
            <a:pPr algn="r" rtl="1"/>
            <a:r>
              <a:rPr lang="ar-SA" sz="2800" b="1" dirty="0"/>
              <a:t> و أعده حملة للسيطرة علي جزيرة رودس و استولي عليها في عام  1570م .  و نتج عن سقوط رودس   تحالف الغرب الأوروبي ( البابا بيوس الخامس – فيليب الثاني ملك أسبانيا خليفة شارل الخامس -  جمهورية البندقية . و في عام 1571م هاجم هذا التحالف الأوروبي الدولة العثمانية و هزيمتها  .. و أثناء تلكالفترة حدث تغيير في العلاقات العثمانية الفرنسية  بسبب وراثة العرش البولندي  . الذ علي أثره اغتنمت بريطانيا الفرصة و عقدت مع الدولة العثمانية  أتفاقية تجارية في عام 1579م علي غرار أتفاقية عام 1535م مع الفرنسيين .  بمقتضى هذه الأتفاقية  تمتعت  بريطانيا  بالعديد من الأمتيازات الأجنبية .</a:t>
            </a:r>
            <a:endParaRPr lang="en-US" sz="2800" b="1" dirty="0"/>
          </a:p>
        </p:txBody>
      </p:sp>
    </p:spTree>
    <p:extLst>
      <p:ext uri="{BB962C8B-B14F-4D97-AF65-F5344CB8AC3E}">
        <p14:creationId xmlns:p14="http://schemas.microsoft.com/office/powerpoint/2010/main" val="15436800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0187C0A-66E8-4DB4-99B3-92937B954F0D}"/>
              </a:ext>
            </a:extLst>
          </p:cNvPr>
          <p:cNvSpPr txBox="1"/>
          <p:nvPr/>
        </p:nvSpPr>
        <p:spPr>
          <a:xfrm>
            <a:off x="1177636" y="886691"/>
            <a:ext cx="9254837" cy="2123658"/>
          </a:xfrm>
          <a:prstGeom prst="rect">
            <a:avLst/>
          </a:prstGeom>
          <a:noFill/>
        </p:spPr>
        <p:txBody>
          <a:bodyPr wrap="square" rtlCol="0">
            <a:spAutoFit/>
          </a:bodyPr>
          <a:lstStyle/>
          <a:p>
            <a:pPr rtl="1"/>
            <a:r>
              <a:rPr lang="ar-SA" sz="6600" dirty="0">
                <a:solidFill>
                  <a:srgbClr val="FF0000"/>
                </a:solidFill>
              </a:rPr>
              <a:t>ثانياً : العلاقات العثمانية الأوروبية في القرن السابع عشر الميلادي</a:t>
            </a:r>
            <a:endParaRPr lang="en-US" sz="6600" dirty="0">
              <a:solidFill>
                <a:srgbClr val="FF0000"/>
              </a:solidFill>
            </a:endParaRPr>
          </a:p>
        </p:txBody>
      </p:sp>
    </p:spTree>
    <p:extLst>
      <p:ext uri="{BB962C8B-B14F-4D97-AF65-F5344CB8AC3E}">
        <p14:creationId xmlns:p14="http://schemas.microsoft.com/office/powerpoint/2010/main" val="13737254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1AF26AD-97B3-4F9F-A9E3-B70528387D5E}"/>
              </a:ext>
            </a:extLst>
          </p:cNvPr>
          <p:cNvSpPr txBox="1"/>
          <p:nvPr/>
        </p:nvSpPr>
        <p:spPr>
          <a:xfrm>
            <a:off x="471055" y="900545"/>
            <a:ext cx="10446327" cy="4493538"/>
          </a:xfrm>
          <a:prstGeom prst="rect">
            <a:avLst/>
          </a:prstGeom>
          <a:noFill/>
        </p:spPr>
        <p:txBody>
          <a:bodyPr wrap="square" rtlCol="0">
            <a:spAutoFit/>
          </a:bodyPr>
          <a:lstStyle/>
          <a:p>
            <a:pPr algn="ctr" rtl="1"/>
            <a:r>
              <a:rPr lang="ar-SA" sz="3600" b="1" dirty="0">
                <a:solidFill>
                  <a:srgbClr val="FF0000"/>
                </a:solidFill>
              </a:rPr>
              <a:t> في بداية القرن السابع عشر </a:t>
            </a:r>
            <a:endParaRPr lang="ar-EG" sz="3600" b="1" dirty="0">
              <a:solidFill>
                <a:srgbClr val="FF0000"/>
              </a:solidFill>
            </a:endParaRPr>
          </a:p>
          <a:p>
            <a:pPr algn="ctr" rtl="1"/>
            <a:endParaRPr lang="ar-EG" sz="3600" b="1" dirty="0">
              <a:solidFill>
                <a:srgbClr val="FF0000"/>
              </a:solidFill>
            </a:endParaRPr>
          </a:p>
          <a:p>
            <a:pPr rtl="1"/>
            <a:endParaRPr lang="ar-EG" dirty="0"/>
          </a:p>
          <a:p>
            <a:pPr algn="ctr" rtl="1"/>
            <a:r>
              <a:rPr lang="ar-SA" dirty="0"/>
              <a:t> </a:t>
            </a:r>
            <a:r>
              <a:rPr lang="ar-SA" sz="2800" b="1" dirty="0"/>
              <a:t>هدد الشاه الصفوي " </a:t>
            </a:r>
            <a:r>
              <a:rPr lang="ar-SA" sz="2800" b="1" dirty="0">
                <a:solidFill>
                  <a:srgbClr val="00B050"/>
                </a:solidFill>
              </a:rPr>
              <a:t>عباس الأول </a:t>
            </a:r>
            <a:r>
              <a:rPr lang="ar-SA" sz="2800" b="1" dirty="0"/>
              <a:t>الحدود الشرقية للدولة العثمانية  و هذا أدي إلي الزام السلطان العثماني بعقد أتفاقية بينه و بين </a:t>
            </a:r>
            <a:r>
              <a:rPr lang="ar-SA" sz="2800" b="1" dirty="0">
                <a:solidFill>
                  <a:srgbClr val="00B050"/>
                </a:solidFill>
              </a:rPr>
              <a:t>النمسا</a:t>
            </a:r>
            <a:r>
              <a:rPr lang="ar-SA" sz="2800" b="1" dirty="0"/>
              <a:t>  لتفرغ السلطنة لحماية حدودها الشرقية .  و في عام </a:t>
            </a:r>
            <a:r>
              <a:rPr lang="ar-SA" sz="2800" b="1" dirty="0">
                <a:solidFill>
                  <a:srgbClr val="00B050"/>
                </a:solidFill>
              </a:rPr>
              <a:t>1606م</a:t>
            </a:r>
            <a:r>
              <a:rPr lang="ar-SA" sz="2800" b="1" dirty="0"/>
              <a:t> عقد أتفاقية صلح  عرفت بأسم " </a:t>
            </a:r>
            <a:r>
              <a:rPr lang="ar-SA" sz="2800" b="1" dirty="0">
                <a:solidFill>
                  <a:srgbClr val="00B050"/>
                </a:solidFill>
              </a:rPr>
              <a:t>أتفاقية زيتفاتورك </a:t>
            </a:r>
            <a:r>
              <a:rPr lang="ar-SA" sz="2800" b="1" dirty="0"/>
              <a:t>"  بين السلطنة و النمساويين . و نصت علي </a:t>
            </a:r>
            <a:endParaRPr lang="en-US" sz="2800" b="1" dirty="0"/>
          </a:p>
          <a:p>
            <a:pPr algn="r" rtl="1"/>
            <a:r>
              <a:rPr lang="en-US" sz="2800" b="1" dirty="0">
                <a:solidFill>
                  <a:srgbClr val="FF0000"/>
                </a:solidFill>
              </a:rPr>
              <a:t>**</a:t>
            </a:r>
            <a:r>
              <a:rPr lang="ar-SA" sz="2800" b="1" dirty="0"/>
              <a:t> أعفاء النمسا من دفع الجزية السنوية . </a:t>
            </a:r>
            <a:endParaRPr lang="en-US" sz="2800" b="1" dirty="0"/>
          </a:p>
          <a:p>
            <a:pPr algn="r" rtl="1"/>
            <a:r>
              <a:rPr lang="en-US" sz="2800" b="1" dirty="0">
                <a:solidFill>
                  <a:srgbClr val="FF0000"/>
                </a:solidFill>
              </a:rPr>
              <a:t>**</a:t>
            </a:r>
            <a:r>
              <a:rPr lang="ar-SA" sz="2800" b="1" dirty="0"/>
              <a:t>و تحديد الحدود الفاصلة بين الدولتين  بناءاً علي النقطة التي توقف فيها الأمتداد العثماني في أوروبا .  </a:t>
            </a:r>
            <a:endParaRPr lang="en-US" b="1" dirty="0"/>
          </a:p>
        </p:txBody>
      </p:sp>
    </p:spTree>
    <p:extLst>
      <p:ext uri="{BB962C8B-B14F-4D97-AF65-F5344CB8AC3E}">
        <p14:creationId xmlns:p14="http://schemas.microsoft.com/office/powerpoint/2010/main" val="36131549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A156C33-AD56-4D57-AFB4-B1C944D9BAFE}"/>
              </a:ext>
            </a:extLst>
          </p:cNvPr>
          <p:cNvSpPr txBox="1"/>
          <p:nvPr/>
        </p:nvSpPr>
        <p:spPr>
          <a:xfrm>
            <a:off x="748146" y="512618"/>
            <a:ext cx="11083635" cy="4801314"/>
          </a:xfrm>
          <a:prstGeom prst="rect">
            <a:avLst/>
          </a:prstGeom>
          <a:noFill/>
        </p:spPr>
        <p:txBody>
          <a:bodyPr wrap="square" rtlCol="0">
            <a:spAutoFit/>
          </a:bodyPr>
          <a:lstStyle/>
          <a:p>
            <a:pPr algn="ctr" rtl="1"/>
            <a:r>
              <a:rPr lang="ar-SA" sz="3600" b="1" dirty="0">
                <a:solidFill>
                  <a:srgbClr val="FF0000"/>
                </a:solidFill>
              </a:rPr>
              <a:t>و نتج عن هذا الصلح </a:t>
            </a:r>
            <a:endParaRPr lang="ar-EG" sz="3600" b="1" dirty="0">
              <a:solidFill>
                <a:srgbClr val="FF0000"/>
              </a:solidFill>
            </a:endParaRPr>
          </a:p>
          <a:p>
            <a:pPr rtl="1"/>
            <a:endParaRPr lang="ar-EG" b="1" dirty="0"/>
          </a:p>
          <a:p>
            <a:pPr rtl="1"/>
            <a:endParaRPr lang="ar-EG" b="1" dirty="0"/>
          </a:p>
          <a:p>
            <a:pPr rtl="1"/>
            <a:endParaRPr lang="ar-EG" b="1" dirty="0"/>
          </a:p>
          <a:p>
            <a:pPr algn="r" rtl="1"/>
            <a:r>
              <a:rPr lang="ar-SA" sz="3600" b="1" dirty="0"/>
              <a:t>هدأت الصراعات بينهما قرابة نصف قرن  حتي </a:t>
            </a:r>
            <a:r>
              <a:rPr lang="ar-SA" sz="3600" b="1" dirty="0">
                <a:solidFill>
                  <a:srgbClr val="FF0000"/>
                </a:solidFill>
              </a:rPr>
              <a:t>عام 1660م </a:t>
            </a:r>
            <a:r>
              <a:rPr lang="ar-SA" sz="3600" b="1" dirty="0"/>
              <a:t>ليرجع الصراع مرة آخري بينهما . ثم لجأت </a:t>
            </a:r>
            <a:r>
              <a:rPr lang="ar-SA" sz="3600" b="1" dirty="0">
                <a:solidFill>
                  <a:srgbClr val="FF0000"/>
                </a:solidFill>
              </a:rPr>
              <a:t>النمسا</a:t>
            </a:r>
            <a:r>
              <a:rPr lang="ar-SA" sz="3600" b="1" dirty="0"/>
              <a:t> إلي عقد تحالفات مع معظم الدول الأوروبية  و توسطت </a:t>
            </a:r>
            <a:r>
              <a:rPr lang="ar-SA" sz="3600" b="1" dirty="0">
                <a:solidFill>
                  <a:srgbClr val="FF0000"/>
                </a:solidFill>
              </a:rPr>
              <a:t>البابوية</a:t>
            </a:r>
            <a:r>
              <a:rPr lang="ar-SA" sz="3600" b="1" dirty="0"/>
              <a:t> بينهما في </a:t>
            </a:r>
            <a:r>
              <a:rPr lang="ar-SA" sz="3600" b="1" dirty="0">
                <a:solidFill>
                  <a:srgbClr val="FF0000"/>
                </a:solidFill>
              </a:rPr>
              <a:t>روما</a:t>
            </a:r>
            <a:r>
              <a:rPr lang="ar-SA" sz="3600" b="1" dirty="0"/>
              <a:t> . إلي أن تمكنت السلطنة </a:t>
            </a:r>
            <a:r>
              <a:rPr lang="ar-SA" sz="3600" b="1" dirty="0">
                <a:solidFill>
                  <a:srgbClr val="FF0000"/>
                </a:solidFill>
              </a:rPr>
              <a:t>العثمانية</a:t>
            </a:r>
            <a:r>
              <a:rPr lang="ar-SA" sz="3600" b="1" dirty="0"/>
              <a:t>  في عام </a:t>
            </a:r>
            <a:r>
              <a:rPr lang="ar-SA" sz="3600" b="1" dirty="0">
                <a:solidFill>
                  <a:srgbClr val="FF0000"/>
                </a:solidFill>
              </a:rPr>
              <a:t>1683م</a:t>
            </a:r>
            <a:r>
              <a:rPr lang="ar-SA" sz="3600" b="1" dirty="0"/>
              <a:t> من محاصرة " </a:t>
            </a:r>
            <a:r>
              <a:rPr lang="ar-SA" sz="3600" b="1" dirty="0">
                <a:solidFill>
                  <a:srgbClr val="FF0000"/>
                </a:solidFill>
              </a:rPr>
              <a:t>فيينا</a:t>
            </a:r>
            <a:r>
              <a:rPr lang="ar-SA" sz="3600" b="1" dirty="0"/>
              <a:t> " و لكن لان الحصار كان  ضعيفاً  تمكن الأوروبيون من التحالف مجدداً . و دخل هذا التحالف لأول مرة كلاً من " </a:t>
            </a:r>
            <a:r>
              <a:rPr lang="ar-SA" sz="3600" b="1" dirty="0">
                <a:solidFill>
                  <a:srgbClr val="FF0000"/>
                </a:solidFill>
              </a:rPr>
              <a:t>روسيا</a:t>
            </a:r>
            <a:r>
              <a:rPr lang="ar-SA" sz="3600" b="1" dirty="0"/>
              <a:t> – و </a:t>
            </a:r>
            <a:r>
              <a:rPr lang="ar-SA" sz="3600" b="1" dirty="0">
                <a:solidFill>
                  <a:srgbClr val="FF0000"/>
                </a:solidFill>
              </a:rPr>
              <a:t>بولندة</a:t>
            </a:r>
            <a:r>
              <a:rPr lang="ar-SA" sz="3600" b="1" dirty="0"/>
              <a:t>  ) .</a:t>
            </a:r>
            <a:endParaRPr lang="en-US" sz="3600" dirty="0">
              <a:solidFill>
                <a:srgbClr val="00B050"/>
              </a:solidFill>
            </a:endParaRPr>
          </a:p>
        </p:txBody>
      </p:sp>
    </p:spTree>
    <p:extLst>
      <p:ext uri="{BB962C8B-B14F-4D97-AF65-F5344CB8AC3E}">
        <p14:creationId xmlns:p14="http://schemas.microsoft.com/office/powerpoint/2010/main" val="2774634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A395129-A8E5-4F43-8A57-FE591F915E6C}"/>
              </a:ext>
            </a:extLst>
          </p:cNvPr>
          <p:cNvSpPr txBox="1"/>
          <p:nvPr/>
        </p:nvSpPr>
        <p:spPr>
          <a:xfrm>
            <a:off x="2854036" y="2701636"/>
            <a:ext cx="6497782" cy="3046988"/>
          </a:xfrm>
          <a:prstGeom prst="rect">
            <a:avLst/>
          </a:prstGeom>
          <a:noFill/>
        </p:spPr>
        <p:txBody>
          <a:bodyPr wrap="square" rtlCol="0">
            <a:spAutoFit/>
          </a:bodyPr>
          <a:lstStyle/>
          <a:p>
            <a:pPr algn="r" rtl="1"/>
            <a:endParaRPr lang="en-US" sz="4800" b="1"/>
          </a:p>
          <a:p>
            <a:pPr algn="r" rtl="1"/>
            <a:r>
              <a:rPr lang="en-US" sz="4800" b="1"/>
              <a:t>****</a:t>
            </a:r>
            <a:r>
              <a:rPr lang="ar-SA" sz="4800" b="1"/>
              <a:t> </a:t>
            </a:r>
            <a:r>
              <a:rPr lang="ar-SA" sz="4800" b="1">
                <a:solidFill>
                  <a:srgbClr val="00B050"/>
                </a:solidFill>
              </a:rPr>
              <a:t>الأمر الذي أفضي إلي هزائم عديدة للسلطنة العثمانية و لجوئها إلي طلب الصلح . </a:t>
            </a:r>
            <a:endParaRPr lang="en-US" sz="4800" dirty="0">
              <a:solidFill>
                <a:srgbClr val="00B050"/>
              </a:solidFill>
            </a:endParaRPr>
          </a:p>
        </p:txBody>
      </p:sp>
    </p:spTree>
    <p:extLst>
      <p:ext uri="{BB962C8B-B14F-4D97-AF65-F5344CB8AC3E}">
        <p14:creationId xmlns:p14="http://schemas.microsoft.com/office/powerpoint/2010/main" val="30518577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E707BEF-DFC6-4438-906E-63F3AE2CB922}"/>
              </a:ext>
            </a:extLst>
          </p:cNvPr>
          <p:cNvSpPr txBox="1"/>
          <p:nvPr/>
        </p:nvSpPr>
        <p:spPr>
          <a:xfrm>
            <a:off x="1260764" y="1510145"/>
            <a:ext cx="8908472" cy="4216539"/>
          </a:xfrm>
          <a:prstGeom prst="rect">
            <a:avLst/>
          </a:prstGeom>
          <a:noFill/>
        </p:spPr>
        <p:txBody>
          <a:bodyPr wrap="square" rtlCol="0">
            <a:spAutoFit/>
          </a:bodyPr>
          <a:lstStyle/>
          <a:p>
            <a:pPr algn="ctr" rtl="1"/>
            <a:r>
              <a:rPr lang="ar-SA" sz="4400" b="1" dirty="0">
                <a:solidFill>
                  <a:srgbClr val="FF0000"/>
                </a:solidFill>
              </a:rPr>
              <a:t>و بموجب هذا الصلح فقدت الدولة العثمانية شبة جزيرة البلقان ( اوربا الشرقية )</a:t>
            </a:r>
            <a:endParaRPr lang="ar-EG" sz="4400" b="1" dirty="0">
              <a:solidFill>
                <a:srgbClr val="FF0000"/>
              </a:solidFill>
            </a:endParaRPr>
          </a:p>
          <a:p>
            <a:pPr rtl="1"/>
            <a:endParaRPr lang="ar-EG" b="1" dirty="0"/>
          </a:p>
          <a:p>
            <a:pPr rtl="1"/>
            <a:endParaRPr lang="ar-EG" b="1" dirty="0"/>
          </a:p>
          <a:p>
            <a:pPr algn="r" rtl="1"/>
            <a:r>
              <a:rPr lang="ar-SA" sz="3600" b="1" dirty="0"/>
              <a:t> و من ثمه ظهرت </a:t>
            </a:r>
            <a:endParaRPr lang="en-US" sz="3600" b="1" dirty="0"/>
          </a:p>
          <a:p>
            <a:pPr algn="r" rtl="1"/>
            <a:r>
              <a:rPr lang="en-US" sz="3600" b="1" dirty="0"/>
              <a:t>**</a:t>
            </a:r>
            <a:r>
              <a:rPr lang="ar-SA" sz="3600" b="1" dirty="0"/>
              <a:t> أنهيار  الدولة العثمانية أمام أوروبا  . </a:t>
            </a:r>
            <a:endParaRPr lang="en-US" sz="3600" b="1" dirty="0"/>
          </a:p>
          <a:p>
            <a:pPr algn="r" rtl="1"/>
            <a:r>
              <a:rPr lang="en-US" sz="3600" b="1" dirty="0"/>
              <a:t>**</a:t>
            </a:r>
            <a:r>
              <a:rPr lang="ar-SA" sz="3600" b="1" dirty="0"/>
              <a:t>و حققت </a:t>
            </a:r>
            <a:r>
              <a:rPr lang="ar-SA" sz="3600" b="1" dirty="0">
                <a:solidFill>
                  <a:srgbClr val="00B050"/>
                </a:solidFill>
              </a:rPr>
              <a:t>روسيا</a:t>
            </a:r>
            <a:r>
              <a:rPr lang="ar-SA" sz="3600" b="1" dirty="0"/>
              <a:t> هدفها في السيطرة علي </a:t>
            </a:r>
            <a:r>
              <a:rPr lang="ar-SA" sz="3600" b="1" dirty="0">
                <a:solidFill>
                  <a:srgbClr val="00B050"/>
                </a:solidFill>
              </a:rPr>
              <a:t>البحر الأسود  </a:t>
            </a:r>
            <a:br>
              <a:rPr lang="en-US" sz="3600" b="1" dirty="0"/>
            </a:br>
            <a:endParaRPr lang="en-US" sz="3600" dirty="0"/>
          </a:p>
        </p:txBody>
      </p:sp>
    </p:spTree>
    <p:extLst>
      <p:ext uri="{BB962C8B-B14F-4D97-AF65-F5344CB8AC3E}">
        <p14:creationId xmlns:p14="http://schemas.microsoft.com/office/powerpoint/2010/main" val="27986545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26CAF10-FC2F-4F3E-B875-6855B661291C}"/>
              </a:ext>
            </a:extLst>
          </p:cNvPr>
          <p:cNvSpPr txBox="1"/>
          <p:nvPr/>
        </p:nvSpPr>
        <p:spPr>
          <a:xfrm>
            <a:off x="1731818" y="1579418"/>
            <a:ext cx="8368146" cy="3139321"/>
          </a:xfrm>
          <a:prstGeom prst="rect">
            <a:avLst/>
          </a:prstGeom>
          <a:noFill/>
        </p:spPr>
        <p:txBody>
          <a:bodyPr wrap="square" rtlCol="0">
            <a:spAutoFit/>
          </a:bodyPr>
          <a:lstStyle/>
          <a:p>
            <a:pPr rtl="1"/>
            <a:r>
              <a:rPr lang="en-US" b="1" dirty="0"/>
              <a:t> </a:t>
            </a:r>
            <a:endParaRPr lang="en-US" sz="4400" dirty="0"/>
          </a:p>
          <a:p>
            <a:pPr algn="ctr" rtl="1"/>
            <a:r>
              <a:rPr lang="ar-SA" sz="6000" b="1" dirty="0">
                <a:solidFill>
                  <a:srgbClr val="FF0000"/>
                </a:solidFill>
              </a:rPr>
              <a:t>ثالثاً – العلاقات العثمانية الأوربية في</a:t>
            </a:r>
            <a:endParaRPr lang="en-US" sz="6000" b="1" dirty="0">
              <a:solidFill>
                <a:srgbClr val="FF0000"/>
              </a:solidFill>
            </a:endParaRPr>
          </a:p>
          <a:p>
            <a:pPr rtl="1"/>
            <a:r>
              <a:rPr lang="ar-SA" sz="6000" b="1" dirty="0">
                <a:solidFill>
                  <a:srgbClr val="FF0000"/>
                </a:solidFill>
              </a:rPr>
              <a:t> القرن الثامن عشر الميلادي</a:t>
            </a:r>
            <a:endParaRPr lang="en-US" dirty="0"/>
          </a:p>
        </p:txBody>
      </p:sp>
    </p:spTree>
    <p:extLst>
      <p:ext uri="{BB962C8B-B14F-4D97-AF65-F5344CB8AC3E}">
        <p14:creationId xmlns:p14="http://schemas.microsoft.com/office/powerpoint/2010/main" val="26506275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A1B483-1C18-4726-8EBF-05013ACE933C}"/>
              </a:ext>
            </a:extLst>
          </p:cNvPr>
          <p:cNvSpPr txBox="1"/>
          <p:nvPr/>
        </p:nvSpPr>
        <p:spPr>
          <a:xfrm>
            <a:off x="1205345" y="705177"/>
            <a:ext cx="9518073" cy="2677656"/>
          </a:xfrm>
          <a:prstGeom prst="rect">
            <a:avLst/>
          </a:prstGeom>
          <a:noFill/>
        </p:spPr>
        <p:txBody>
          <a:bodyPr wrap="square" rtlCol="0">
            <a:spAutoFit/>
          </a:bodyPr>
          <a:lstStyle/>
          <a:p>
            <a:pPr algn="ctr" rtl="1"/>
            <a:r>
              <a:rPr lang="ar-SA" sz="6000" b="1" dirty="0">
                <a:solidFill>
                  <a:srgbClr val="FF0000"/>
                </a:solidFill>
              </a:rPr>
              <a:t>بالنسبة لعلاقاتها مع النمسا </a:t>
            </a:r>
            <a:endParaRPr lang="ar-EG" sz="6000" b="1" dirty="0">
              <a:solidFill>
                <a:srgbClr val="FF0000"/>
              </a:solidFill>
            </a:endParaRPr>
          </a:p>
          <a:p>
            <a:pPr algn="ctr" rtl="1"/>
            <a:r>
              <a:rPr lang="ar-SA" sz="3600" b="1" dirty="0"/>
              <a:t>كانت أتفاقية " </a:t>
            </a:r>
            <a:r>
              <a:rPr lang="ar-SA" sz="3600" b="1" dirty="0">
                <a:solidFill>
                  <a:srgbClr val="00B050"/>
                </a:solidFill>
              </a:rPr>
              <a:t>كارلوفيتش</a:t>
            </a:r>
            <a:r>
              <a:rPr lang="ar-SA" sz="3600" b="1" dirty="0"/>
              <a:t> " بمثابة هدنة للدولة العثمانية بعد فقد سيطرتها علي </a:t>
            </a:r>
            <a:r>
              <a:rPr lang="ar-SA" sz="3600" b="1" dirty="0">
                <a:solidFill>
                  <a:srgbClr val="00B050"/>
                </a:solidFill>
              </a:rPr>
              <a:t>البلقان</a:t>
            </a:r>
            <a:r>
              <a:rPr lang="ar-SA" sz="3600" b="1" dirty="0"/>
              <a:t> . و أيضاً نجد تجديد التحالف بين النمساويين و البندقية </a:t>
            </a:r>
            <a:r>
              <a:rPr lang="ar-SA" sz="3600" b="1" dirty="0">
                <a:solidFill>
                  <a:srgbClr val="00B050"/>
                </a:solidFill>
              </a:rPr>
              <a:t>ضد الدولة العثمانية</a:t>
            </a:r>
            <a:endParaRPr lang="en-US" sz="3600" dirty="0"/>
          </a:p>
        </p:txBody>
      </p:sp>
    </p:spTree>
    <p:extLst>
      <p:ext uri="{BB962C8B-B14F-4D97-AF65-F5344CB8AC3E}">
        <p14:creationId xmlns:p14="http://schemas.microsoft.com/office/powerpoint/2010/main" val="42087796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F2369AF-D115-4908-9C5C-C916E9190847}"/>
              </a:ext>
            </a:extLst>
          </p:cNvPr>
          <p:cNvSpPr txBox="1"/>
          <p:nvPr/>
        </p:nvSpPr>
        <p:spPr>
          <a:xfrm>
            <a:off x="1620982" y="1094509"/>
            <a:ext cx="8368145" cy="4832092"/>
          </a:xfrm>
          <a:prstGeom prst="rect">
            <a:avLst/>
          </a:prstGeom>
          <a:noFill/>
        </p:spPr>
        <p:txBody>
          <a:bodyPr wrap="square" rtlCol="0">
            <a:spAutoFit/>
          </a:bodyPr>
          <a:lstStyle/>
          <a:p>
            <a:pPr algn="ctr"/>
            <a:r>
              <a:rPr lang="ar-SA" sz="4400" b="1" dirty="0"/>
              <a:t>. و هذا التحالف أجبر السلطنة علي توقيع  معاهدة صلح في عام 1718م عرفت بمعاهدة " </a:t>
            </a:r>
            <a:r>
              <a:rPr lang="ar-SA" sz="4400" b="1" dirty="0">
                <a:solidFill>
                  <a:srgbClr val="FF0000"/>
                </a:solidFill>
              </a:rPr>
              <a:t>بساروفيتز</a:t>
            </a:r>
            <a:r>
              <a:rPr lang="ar-SA" sz="4400" b="1" dirty="0"/>
              <a:t>“</a:t>
            </a:r>
            <a:endParaRPr lang="en-US" sz="4400" b="1" dirty="0"/>
          </a:p>
          <a:p>
            <a:pPr algn="ctr"/>
            <a:r>
              <a:rPr lang="ar-SA" sz="4400" b="1" dirty="0"/>
              <a:t> و بمقتضي هذه المعاهدة أحتفظت الدولة العثمانية  </a:t>
            </a:r>
            <a:r>
              <a:rPr lang="ar-SA" sz="4400" b="1" dirty="0">
                <a:solidFill>
                  <a:srgbClr val="FF0000"/>
                </a:solidFill>
              </a:rPr>
              <a:t>بشبة جزيرة المورة </a:t>
            </a:r>
            <a:r>
              <a:rPr lang="ar-SA" sz="4400" b="1" dirty="0"/>
              <a:t>و جزء من بلاد </a:t>
            </a:r>
            <a:r>
              <a:rPr lang="ar-SA" sz="4400" b="1" dirty="0">
                <a:solidFill>
                  <a:srgbClr val="FF0000"/>
                </a:solidFill>
              </a:rPr>
              <a:t>الهرسك</a:t>
            </a:r>
            <a:r>
              <a:rPr lang="ar-SA" sz="4400" b="1" dirty="0"/>
              <a:t> .كذلك منحت الدولة العثمانية أمتيازات تجارية لكلاً من </a:t>
            </a:r>
            <a:r>
              <a:rPr lang="ar-SA" sz="4400" b="1" dirty="0">
                <a:solidFill>
                  <a:srgbClr val="FF0000"/>
                </a:solidFill>
              </a:rPr>
              <a:t>النمسا</a:t>
            </a:r>
            <a:r>
              <a:rPr lang="ar-SA" sz="4400" b="1" dirty="0"/>
              <a:t> و </a:t>
            </a:r>
            <a:r>
              <a:rPr lang="ar-SA" sz="4400" b="1" dirty="0">
                <a:solidFill>
                  <a:srgbClr val="FF0000"/>
                </a:solidFill>
              </a:rPr>
              <a:t>البندقية</a:t>
            </a:r>
            <a:r>
              <a:rPr lang="ar-SA" sz="4400" b="1" dirty="0"/>
              <a:t> .</a:t>
            </a:r>
            <a:endParaRPr lang="en-US" sz="4400" dirty="0"/>
          </a:p>
        </p:txBody>
      </p:sp>
    </p:spTree>
    <p:extLst>
      <p:ext uri="{BB962C8B-B14F-4D97-AF65-F5344CB8AC3E}">
        <p14:creationId xmlns:p14="http://schemas.microsoft.com/office/powerpoint/2010/main" val="26477433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3C2E7FC-4447-471A-BC1F-43F5A98C88BC}"/>
              </a:ext>
            </a:extLst>
          </p:cNvPr>
          <p:cNvSpPr txBox="1"/>
          <p:nvPr/>
        </p:nvSpPr>
        <p:spPr>
          <a:xfrm>
            <a:off x="651164" y="1246909"/>
            <a:ext cx="9989127" cy="5232202"/>
          </a:xfrm>
          <a:prstGeom prst="rect">
            <a:avLst/>
          </a:prstGeom>
          <a:noFill/>
        </p:spPr>
        <p:txBody>
          <a:bodyPr wrap="square" rtlCol="0">
            <a:spAutoFit/>
          </a:bodyPr>
          <a:lstStyle/>
          <a:p>
            <a:endParaRPr lang="ar-EG" b="1" dirty="0"/>
          </a:p>
          <a:p>
            <a:endParaRPr lang="ar-EG" b="1" dirty="0">
              <a:solidFill>
                <a:srgbClr val="FF0000"/>
              </a:solidFill>
            </a:endParaRPr>
          </a:p>
          <a:p>
            <a:endParaRPr lang="ar-EG" sz="2800" b="1" dirty="0">
              <a:solidFill>
                <a:srgbClr val="FF0000"/>
              </a:solidFill>
            </a:endParaRPr>
          </a:p>
          <a:p>
            <a:pPr algn="ctr"/>
            <a:r>
              <a:rPr lang="ar-EG" sz="2800" b="1" dirty="0">
                <a:solidFill>
                  <a:srgbClr val="FF0000"/>
                </a:solidFill>
              </a:rPr>
              <a:t>أما عن العلاقات السلطنة مع روسيا ففي عهد  " كاترين   الثانية</a:t>
            </a:r>
          </a:p>
          <a:p>
            <a:pPr algn="ctr"/>
            <a:endParaRPr lang="ar-EG" sz="2800" b="1" dirty="0">
              <a:solidFill>
                <a:srgbClr val="FF0000"/>
              </a:solidFill>
            </a:endParaRPr>
          </a:p>
          <a:p>
            <a:pPr algn="ctr"/>
            <a:r>
              <a:rPr lang="en-US" sz="2800" b="1" dirty="0">
                <a:solidFill>
                  <a:srgbClr val="FF0000"/>
                </a:solidFill>
              </a:rPr>
              <a:t>   </a:t>
            </a:r>
            <a:r>
              <a:rPr lang="ar-EG" sz="2800" b="1" dirty="0">
                <a:solidFill>
                  <a:srgbClr val="FF0000"/>
                </a:solidFill>
              </a:rPr>
              <a:t>( 1762- 1796م ) </a:t>
            </a:r>
          </a:p>
          <a:p>
            <a:pPr algn="ctr"/>
            <a:endParaRPr lang="ar-EG" sz="2800" b="1" dirty="0">
              <a:solidFill>
                <a:srgbClr val="FF0000"/>
              </a:solidFill>
            </a:endParaRPr>
          </a:p>
          <a:p>
            <a:pPr algn="ctr"/>
            <a:endParaRPr lang="ar-EG" sz="2800" b="1" dirty="0"/>
          </a:p>
          <a:p>
            <a:pPr algn="ctr"/>
            <a:r>
              <a:rPr lang="ar-EG" sz="2800" b="1" dirty="0"/>
              <a:t>حصلت علي حماية الرعايا المسيحيين الأرثوذكس في السلطنة العثمانية و في عام 1774م عقدت أتفاقية بأسم " كوجك قاينارجه " نصت الأتفاقية علي سيطرة روسيا علي البحر الأسود . حصلت روسيا علي أمتيازات تجارية داخل السلطنة العثمانية .</a:t>
            </a:r>
            <a:br>
              <a:rPr lang="en-US" sz="2800" b="1" dirty="0"/>
            </a:br>
            <a:endParaRPr lang="ar-EG" sz="2800" b="1" dirty="0"/>
          </a:p>
          <a:p>
            <a:pPr algn="ctr"/>
            <a:endParaRPr lang="en-US" dirty="0"/>
          </a:p>
        </p:txBody>
      </p:sp>
    </p:spTree>
    <p:extLst>
      <p:ext uri="{BB962C8B-B14F-4D97-AF65-F5344CB8AC3E}">
        <p14:creationId xmlns:p14="http://schemas.microsoft.com/office/powerpoint/2010/main" val="2129605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ED195F-044B-4498-A9FB-725C6BCE3A10}"/>
              </a:ext>
            </a:extLst>
          </p:cNvPr>
          <p:cNvSpPr txBox="1"/>
          <p:nvPr/>
        </p:nvSpPr>
        <p:spPr>
          <a:xfrm>
            <a:off x="568036" y="1288473"/>
            <a:ext cx="10571019" cy="3706143"/>
          </a:xfrm>
          <a:prstGeom prst="rect">
            <a:avLst/>
          </a:prstGeom>
          <a:noFill/>
        </p:spPr>
        <p:txBody>
          <a:bodyPr wrap="square" rtlCol="0">
            <a:spAutoFit/>
          </a:bodyPr>
          <a:lstStyle/>
          <a:p>
            <a:pPr algn="r" rtl="1">
              <a:lnSpc>
                <a:spcPct val="150000"/>
              </a:lnSpc>
            </a:pPr>
            <a:r>
              <a:rPr lang="ar-SA" sz="3200" b="1" dirty="0"/>
              <a:t>منحتِ الدولةُ العثمانيَّةُ منذُ عهدِ السلطانِ </a:t>
            </a:r>
            <a:r>
              <a:rPr lang="ar-SA" sz="3200" b="1" dirty="0">
                <a:solidFill>
                  <a:srgbClr val="FF0000"/>
                </a:solidFill>
              </a:rPr>
              <a:t>سليمانَ القانونيّ </a:t>
            </a:r>
            <a:r>
              <a:rPr lang="ar-SA" sz="3200" b="1" dirty="0"/>
              <a:t>الدولَ الأوروبيةَ وفي مُقدِّمتهِا فرنسا بعضَ الاستثناءاتِ من الخضوعِ للقوانينَ العثمانيَّةِ منها: التسهيلاتُ التجاريةُ، وعقدتْ معها مُعاهداتٍ تهدِفُ إلى تشجيعِ رعايا تلكَ الدولِ على الإقامةِ في الدولةِ العثمانيَّةِ، واستثمارِ أموالهِم وخبراتهِم لتطويرِ التجارة بِينَ البلادِ العثمانيةِ والبلدانِ الأوروبيَّةِ.   </a:t>
            </a:r>
            <a:endParaRPr lang="en-US" sz="3200" dirty="0"/>
          </a:p>
        </p:txBody>
      </p:sp>
    </p:spTree>
    <p:extLst>
      <p:ext uri="{BB962C8B-B14F-4D97-AF65-F5344CB8AC3E}">
        <p14:creationId xmlns:p14="http://schemas.microsoft.com/office/powerpoint/2010/main" val="13652799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75740BE-677F-4DB1-B838-3763678A6A0B}"/>
              </a:ext>
            </a:extLst>
          </p:cNvPr>
          <p:cNvSpPr txBox="1"/>
          <p:nvPr/>
        </p:nvSpPr>
        <p:spPr>
          <a:xfrm>
            <a:off x="1080656" y="1274619"/>
            <a:ext cx="10390908" cy="4247317"/>
          </a:xfrm>
          <a:prstGeom prst="rect">
            <a:avLst/>
          </a:prstGeom>
          <a:noFill/>
        </p:spPr>
        <p:txBody>
          <a:bodyPr wrap="square" rtlCol="0">
            <a:spAutoFit/>
          </a:bodyPr>
          <a:lstStyle/>
          <a:p>
            <a:pPr algn="ctr"/>
            <a:r>
              <a:rPr lang="ar-SA" sz="5400" b="1" dirty="0">
                <a:solidFill>
                  <a:srgbClr val="FF0000"/>
                </a:solidFill>
              </a:rPr>
              <a:t>رابعاً – العلاقات العثمانية الأوربية</a:t>
            </a:r>
            <a:endParaRPr lang="ar-EG" sz="5400" b="1" dirty="0">
              <a:solidFill>
                <a:srgbClr val="FF0000"/>
              </a:solidFill>
            </a:endParaRPr>
          </a:p>
          <a:p>
            <a:pPr algn="ctr"/>
            <a:endParaRPr lang="en-US" sz="5400" b="1" dirty="0">
              <a:solidFill>
                <a:srgbClr val="FF0000"/>
              </a:solidFill>
            </a:endParaRPr>
          </a:p>
          <a:p>
            <a:pPr algn="ctr"/>
            <a:r>
              <a:rPr lang="ar-SA" sz="5400" b="1" dirty="0">
                <a:solidFill>
                  <a:srgbClr val="FF0000"/>
                </a:solidFill>
              </a:rPr>
              <a:t> في</a:t>
            </a:r>
            <a:endParaRPr lang="ar-EG" sz="5400" b="1" dirty="0">
              <a:solidFill>
                <a:srgbClr val="FF0000"/>
              </a:solidFill>
            </a:endParaRPr>
          </a:p>
          <a:p>
            <a:pPr algn="ctr"/>
            <a:endParaRPr lang="en-US" sz="5400" b="1" dirty="0">
              <a:solidFill>
                <a:srgbClr val="FF0000"/>
              </a:solidFill>
            </a:endParaRPr>
          </a:p>
          <a:p>
            <a:pPr algn="ctr"/>
            <a:r>
              <a:rPr lang="ar-SA" sz="5400" b="1" dirty="0">
                <a:solidFill>
                  <a:srgbClr val="FF0000"/>
                </a:solidFill>
              </a:rPr>
              <a:t> القرن التاسع عشر الميلادي</a:t>
            </a:r>
            <a:r>
              <a:rPr lang="en-US" sz="5400" b="1" dirty="0">
                <a:solidFill>
                  <a:srgbClr val="FF0000"/>
                </a:solidFill>
              </a:rPr>
              <a:t>  </a:t>
            </a:r>
            <a:endParaRPr lang="en-US" sz="5400" dirty="0">
              <a:solidFill>
                <a:srgbClr val="FF0000"/>
              </a:solidFill>
            </a:endParaRPr>
          </a:p>
        </p:txBody>
      </p:sp>
    </p:spTree>
    <p:extLst>
      <p:ext uri="{BB962C8B-B14F-4D97-AF65-F5344CB8AC3E}">
        <p14:creationId xmlns:p14="http://schemas.microsoft.com/office/powerpoint/2010/main" val="33092326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E9547D1-7CAF-4BF7-BA42-37F912BC243C}"/>
              </a:ext>
            </a:extLst>
          </p:cNvPr>
          <p:cNvSpPr txBox="1"/>
          <p:nvPr/>
        </p:nvSpPr>
        <p:spPr>
          <a:xfrm>
            <a:off x="872836" y="1122218"/>
            <a:ext cx="10169237" cy="3539430"/>
          </a:xfrm>
          <a:prstGeom prst="rect">
            <a:avLst/>
          </a:prstGeom>
          <a:noFill/>
        </p:spPr>
        <p:txBody>
          <a:bodyPr wrap="square" rtlCol="0">
            <a:spAutoFit/>
          </a:bodyPr>
          <a:lstStyle/>
          <a:p>
            <a:pPr algn="r"/>
            <a:r>
              <a:rPr lang="ar-EG" sz="2800" b="1" dirty="0"/>
              <a:t>و هي تبدأ منذ خروج الحملة الفرنسية من مصر . و طلب الإعيان و المشايخ من السلطان العثماني تعين " </a:t>
            </a:r>
            <a:r>
              <a:rPr lang="ar-EG" sz="2800" b="1" dirty="0">
                <a:solidFill>
                  <a:srgbClr val="FF0000"/>
                </a:solidFill>
              </a:rPr>
              <a:t>محمد علي </a:t>
            </a:r>
            <a:r>
              <a:rPr lang="ar-EG" sz="2800" b="1" dirty="0"/>
              <a:t>"  والياً علي مصر . </a:t>
            </a:r>
          </a:p>
          <a:p>
            <a:pPr algn="r"/>
            <a:r>
              <a:rPr lang="ar-EG" sz="2800" b="1" dirty="0"/>
              <a:t>****و هذا كان يتعارض مع مصالح بريطانيا .</a:t>
            </a:r>
          </a:p>
          <a:p>
            <a:pPr algn="r"/>
            <a:r>
              <a:rPr lang="ar-EG" sz="2800" b="1" dirty="0"/>
              <a:t>****و لذلك عمدت بريطانيا إلي عزله .</a:t>
            </a:r>
          </a:p>
          <a:p>
            <a:pPr algn="r"/>
            <a:r>
              <a:rPr lang="ar-EG" sz="2800" b="1" dirty="0"/>
              <a:t>****و عندما </a:t>
            </a:r>
            <a:r>
              <a:rPr lang="ar-EG" sz="2800" b="1" dirty="0">
                <a:solidFill>
                  <a:srgbClr val="FF0000"/>
                </a:solidFill>
              </a:rPr>
              <a:t>فشلت</a:t>
            </a:r>
            <a:r>
              <a:rPr lang="ar-EG" sz="2800" b="1" dirty="0"/>
              <a:t> هذه المحاولات فكرت بريطانيا في أعداد حملة علي مصر  في عام </a:t>
            </a:r>
            <a:r>
              <a:rPr lang="ar-EG" sz="2800" b="1" dirty="0">
                <a:solidFill>
                  <a:srgbClr val="FF0000"/>
                </a:solidFill>
              </a:rPr>
              <a:t>1807م </a:t>
            </a:r>
            <a:r>
              <a:rPr lang="ar-EG" sz="2800" b="1" dirty="0"/>
              <a:t>. و التي عرفت بأسم </a:t>
            </a:r>
            <a:r>
              <a:rPr lang="ar-EG" sz="2800" b="1" dirty="0">
                <a:solidFill>
                  <a:srgbClr val="FF0000"/>
                </a:solidFill>
              </a:rPr>
              <a:t>حملة فريزر </a:t>
            </a:r>
            <a:r>
              <a:rPr lang="ar-EG" sz="2800" b="1" dirty="0"/>
              <a:t>. </a:t>
            </a:r>
          </a:p>
          <a:p>
            <a:pPr algn="r"/>
            <a:r>
              <a:rPr lang="ar-EG" sz="2800" b="1" dirty="0"/>
              <a:t> و استطاعت </a:t>
            </a:r>
            <a:r>
              <a:rPr lang="ar-EG" sz="2800" b="1" dirty="0">
                <a:solidFill>
                  <a:srgbClr val="00B050"/>
                </a:solidFill>
              </a:rPr>
              <a:t>المقاومة الشعبية </a:t>
            </a:r>
            <a:r>
              <a:rPr lang="ar-EG" sz="2800" b="1" dirty="0"/>
              <a:t>و </a:t>
            </a:r>
            <a:r>
              <a:rPr lang="ar-EG" sz="2800" b="1" dirty="0">
                <a:solidFill>
                  <a:srgbClr val="00B050"/>
                </a:solidFill>
              </a:rPr>
              <a:t>محمد علي </a:t>
            </a:r>
            <a:r>
              <a:rPr lang="ar-EG" sz="2800" b="1" dirty="0"/>
              <a:t>من هزيمة حملة فريزر . و بعد ذلك أستطاع </a:t>
            </a:r>
            <a:r>
              <a:rPr lang="ar-EG" sz="2800" b="1" dirty="0">
                <a:solidFill>
                  <a:srgbClr val="00B050"/>
                </a:solidFill>
              </a:rPr>
              <a:t>محمد علي </a:t>
            </a:r>
            <a:r>
              <a:rPr lang="ar-EG" sz="2800" b="1" dirty="0"/>
              <a:t>السيطرة علي بلاد </a:t>
            </a:r>
            <a:r>
              <a:rPr lang="ar-EG" sz="2800" b="1" dirty="0">
                <a:solidFill>
                  <a:srgbClr val="00B050"/>
                </a:solidFill>
              </a:rPr>
              <a:t>الشام</a:t>
            </a:r>
            <a:r>
              <a:rPr lang="ar-EG" sz="2800" b="1" dirty="0"/>
              <a:t>  و </a:t>
            </a:r>
            <a:r>
              <a:rPr lang="ar-EG" sz="2800" b="1" dirty="0">
                <a:solidFill>
                  <a:srgbClr val="00B050"/>
                </a:solidFill>
              </a:rPr>
              <a:t>اليونان</a:t>
            </a:r>
            <a:r>
              <a:rPr lang="ar-EG" sz="2800" b="1" dirty="0"/>
              <a:t> .</a:t>
            </a:r>
            <a:endParaRPr lang="en-US" sz="2800" dirty="0"/>
          </a:p>
        </p:txBody>
      </p:sp>
    </p:spTree>
    <p:extLst>
      <p:ext uri="{BB962C8B-B14F-4D97-AF65-F5344CB8AC3E}">
        <p14:creationId xmlns:p14="http://schemas.microsoft.com/office/powerpoint/2010/main" val="37990073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3D2C5A5-D1C3-443F-A1CD-7E1BB12A97DC}"/>
              </a:ext>
            </a:extLst>
          </p:cNvPr>
          <p:cNvSpPr txBox="1"/>
          <p:nvPr/>
        </p:nvSpPr>
        <p:spPr>
          <a:xfrm>
            <a:off x="1385455" y="1039091"/>
            <a:ext cx="8589818" cy="4924425"/>
          </a:xfrm>
          <a:prstGeom prst="rect">
            <a:avLst/>
          </a:prstGeom>
          <a:noFill/>
        </p:spPr>
        <p:txBody>
          <a:bodyPr wrap="square" rtlCol="0">
            <a:spAutoFit/>
          </a:bodyPr>
          <a:lstStyle/>
          <a:p>
            <a:pPr algn="ctr"/>
            <a:r>
              <a:rPr lang="ar-EG" sz="3600" b="1" dirty="0"/>
              <a:t>و عندما زاد من طموحات محمد علي .</a:t>
            </a:r>
          </a:p>
          <a:p>
            <a:pPr algn="ctr"/>
            <a:r>
              <a:rPr lang="ar-EG" sz="3600" b="1" dirty="0">
                <a:solidFill>
                  <a:srgbClr val="00B0F0"/>
                </a:solidFill>
              </a:rPr>
              <a:t>فكرت الدول الأوروبية</a:t>
            </a:r>
            <a:r>
              <a:rPr lang="ar-EG" sz="3600" b="1" dirty="0"/>
              <a:t> </a:t>
            </a:r>
            <a:endParaRPr lang="ar-EG" sz="4800" b="1" dirty="0">
              <a:solidFill>
                <a:srgbClr val="00B0F0"/>
              </a:solidFill>
            </a:endParaRPr>
          </a:p>
          <a:p>
            <a:pPr algn="ctr"/>
            <a:r>
              <a:rPr lang="ar-EG" sz="2800" b="1" dirty="0"/>
              <a:t>في تحجيم توسعات محمد علي و عقد  </a:t>
            </a:r>
            <a:r>
              <a:rPr lang="ar-SA" sz="2800" b="1" dirty="0"/>
              <a:t>اتفاقية عرفت </a:t>
            </a:r>
            <a:endParaRPr lang="ar-EG" sz="2800" b="1" dirty="0"/>
          </a:p>
          <a:p>
            <a:pPr algn="ctr"/>
            <a:r>
              <a:rPr lang="ar-SA" sz="2800" b="1" dirty="0"/>
              <a:t>باتفاقية " </a:t>
            </a:r>
            <a:r>
              <a:rPr lang="ar-SA" sz="2800" b="1" dirty="0">
                <a:solidFill>
                  <a:srgbClr val="FF0000"/>
                </a:solidFill>
              </a:rPr>
              <a:t>كوتاهيه</a:t>
            </a:r>
            <a:r>
              <a:rPr lang="ar-SA" sz="2800" b="1" dirty="0"/>
              <a:t>" ( سنة 1833 م ) </a:t>
            </a:r>
            <a:endParaRPr lang="ar-EG" sz="2800" b="1" dirty="0"/>
          </a:p>
          <a:p>
            <a:pPr algn="ctr"/>
            <a:r>
              <a:rPr lang="ar-SA" sz="2800" b="1" dirty="0"/>
              <a:t>حصل بموجبها " محمد علي باشا" على ولاية مصر و الشام </a:t>
            </a:r>
            <a:endParaRPr lang="ar-EG" sz="2800" b="1" dirty="0"/>
          </a:p>
          <a:p>
            <a:pPr algn="ctr"/>
            <a:r>
              <a:rPr lang="ar-SA" sz="2800" b="1" dirty="0"/>
              <a:t>و ابنه "</a:t>
            </a:r>
            <a:r>
              <a:rPr lang="ar-SA" sz="2800" b="1" dirty="0">
                <a:solidFill>
                  <a:srgbClr val="FF0000"/>
                </a:solidFill>
              </a:rPr>
              <a:t>إبراهيم باشا</a:t>
            </a:r>
            <a:r>
              <a:rPr lang="ar-SA" sz="2800" b="1" dirty="0"/>
              <a:t>" على ولاية " </a:t>
            </a:r>
            <a:r>
              <a:rPr lang="ar-SA" sz="2800" b="1" dirty="0">
                <a:solidFill>
                  <a:srgbClr val="FF0000"/>
                </a:solidFill>
              </a:rPr>
              <a:t>أضنة</a:t>
            </a:r>
            <a:r>
              <a:rPr lang="ar-SA" sz="2800" b="1" dirty="0"/>
              <a:t>" ، </a:t>
            </a:r>
            <a:endParaRPr lang="ar-EG" sz="2800" b="1" dirty="0"/>
          </a:p>
          <a:p>
            <a:pPr algn="ctr"/>
            <a:r>
              <a:rPr lang="ar-SA" sz="2800" b="1" dirty="0"/>
              <a:t>ولأن فرنسا و إنجلترا كان لهما مصالح مع " محمد علي " عمدت الدبلوماسية الروسية على إقناع الباب العالي بأنها الصديق الوحيد الذي بقي للسلطنة ، وهذا ما جعل الروس والعثمانيون يوقعون على معاهدة دفاع مشترك </a:t>
            </a:r>
            <a:r>
              <a:rPr lang="ar-SA" sz="2800" b="1" dirty="0">
                <a:solidFill>
                  <a:srgbClr val="FF0000"/>
                </a:solidFill>
              </a:rPr>
              <a:t>عرفت بمعاهدة"هنكار أسكله سي</a:t>
            </a:r>
            <a:r>
              <a:rPr lang="en-US" b="1" dirty="0">
                <a:solidFill>
                  <a:srgbClr val="FF0000"/>
                </a:solidFill>
              </a:rPr>
              <a:t>" </a:t>
            </a:r>
            <a:br>
              <a:rPr lang="en-US" b="1" dirty="0"/>
            </a:br>
            <a:endParaRPr lang="en-US" dirty="0"/>
          </a:p>
        </p:txBody>
      </p:sp>
    </p:spTree>
    <p:extLst>
      <p:ext uri="{BB962C8B-B14F-4D97-AF65-F5344CB8AC3E}">
        <p14:creationId xmlns:p14="http://schemas.microsoft.com/office/powerpoint/2010/main" val="28351984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56FFA83-4228-41AE-8A98-721E63CFD4DC}"/>
              </a:ext>
            </a:extLst>
          </p:cNvPr>
          <p:cNvSpPr txBox="1"/>
          <p:nvPr/>
        </p:nvSpPr>
        <p:spPr>
          <a:xfrm>
            <a:off x="817418" y="997527"/>
            <a:ext cx="10058400" cy="2862322"/>
          </a:xfrm>
          <a:prstGeom prst="rect">
            <a:avLst/>
          </a:prstGeom>
          <a:noFill/>
        </p:spPr>
        <p:txBody>
          <a:bodyPr wrap="square" rtlCol="0">
            <a:spAutoFit/>
          </a:bodyPr>
          <a:lstStyle/>
          <a:p>
            <a:pPr algn="ctr"/>
            <a:r>
              <a:rPr lang="ar-SA" sz="3600" b="1" dirty="0"/>
              <a:t>والتي نصت في أحد بنودها على تعهد السلطنة بالسماح للأسطول الروسي المرورعبرالمضائق العثمانية ( </a:t>
            </a:r>
            <a:r>
              <a:rPr lang="ar-SA" sz="3600" b="1" dirty="0">
                <a:solidFill>
                  <a:srgbClr val="00B050"/>
                </a:solidFill>
              </a:rPr>
              <a:t>البوسفور</a:t>
            </a:r>
            <a:r>
              <a:rPr lang="ar-SA" sz="3600" b="1" dirty="0"/>
              <a:t> و </a:t>
            </a:r>
            <a:r>
              <a:rPr lang="ar-SA" sz="3600" b="1" dirty="0">
                <a:solidFill>
                  <a:srgbClr val="00B050"/>
                </a:solidFill>
              </a:rPr>
              <a:t>الدردنيل</a:t>
            </a:r>
            <a:r>
              <a:rPr lang="ar-SA" sz="3600" b="1" dirty="0"/>
              <a:t>)، كذلك سمحت له في </a:t>
            </a:r>
            <a:r>
              <a:rPr lang="ar-SA" sz="3600" b="1" dirty="0">
                <a:solidFill>
                  <a:srgbClr val="FF0000"/>
                </a:solidFill>
              </a:rPr>
              <a:t>إغلاق</a:t>
            </a:r>
            <a:r>
              <a:rPr lang="ar-SA" sz="3600" b="1" dirty="0"/>
              <a:t> هذه المضائق بوجه السفن التابعة للدول الأخرى</a:t>
            </a:r>
            <a:r>
              <a:rPr lang="en-US" sz="3600" b="1" dirty="0"/>
              <a:t> . </a:t>
            </a:r>
            <a:br>
              <a:rPr lang="en-US" sz="3600" b="1" dirty="0"/>
            </a:br>
            <a:endParaRPr lang="en-US" sz="3600" dirty="0"/>
          </a:p>
        </p:txBody>
      </p:sp>
    </p:spTree>
    <p:extLst>
      <p:ext uri="{BB962C8B-B14F-4D97-AF65-F5344CB8AC3E}">
        <p14:creationId xmlns:p14="http://schemas.microsoft.com/office/powerpoint/2010/main" val="7629043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54F8527-1FA2-4E5B-9329-6C4C138B79E6}"/>
              </a:ext>
            </a:extLst>
          </p:cNvPr>
          <p:cNvSpPr txBox="1"/>
          <p:nvPr/>
        </p:nvSpPr>
        <p:spPr>
          <a:xfrm>
            <a:off x="360218" y="969818"/>
            <a:ext cx="10474037" cy="3970318"/>
          </a:xfrm>
          <a:prstGeom prst="rect">
            <a:avLst/>
          </a:prstGeom>
          <a:noFill/>
        </p:spPr>
        <p:txBody>
          <a:bodyPr wrap="square" rtlCol="0">
            <a:spAutoFit/>
          </a:bodyPr>
          <a:lstStyle/>
          <a:p>
            <a:pPr algn="r" rtl="1"/>
            <a:r>
              <a:rPr lang="ar-SA" sz="3600" b="1" dirty="0"/>
              <a:t>إلا أن الدول الأوربية وخوفاً على مصالحها الاقتصادية قامت بتحطيم بنود هذه المعاهدة وفي فترة سوء العلاقات بين </a:t>
            </a:r>
            <a:r>
              <a:rPr lang="ar-SA" sz="3600" b="1" dirty="0">
                <a:solidFill>
                  <a:srgbClr val="FF0000"/>
                </a:solidFill>
              </a:rPr>
              <a:t>محمد علي و الدول الأوروبية</a:t>
            </a:r>
            <a:r>
              <a:rPr lang="ar-SA" sz="3600" b="1" dirty="0"/>
              <a:t>  وموقف الأوربيين ضد مشروعات "محمد علي "الذي رأوا فيه الخطر على مصالحهم ، اجتمعت دول أوربا في " لندن"( سنة 1840 م ) وعقدت اتفاقية</a:t>
            </a:r>
            <a:r>
              <a:rPr lang="en-US" sz="3600" b="1" dirty="0"/>
              <a:t>. </a:t>
            </a:r>
          </a:p>
          <a:p>
            <a:pPr algn="r"/>
            <a:br>
              <a:rPr lang="en-US" sz="3600" b="1" dirty="0"/>
            </a:br>
            <a:endParaRPr lang="en-US" sz="3600" b="1" dirty="0"/>
          </a:p>
        </p:txBody>
      </p:sp>
    </p:spTree>
    <p:extLst>
      <p:ext uri="{BB962C8B-B14F-4D97-AF65-F5344CB8AC3E}">
        <p14:creationId xmlns:p14="http://schemas.microsoft.com/office/powerpoint/2010/main" val="5230944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EA150CA-6E4C-4209-ABDB-00A41B94FE14}"/>
              </a:ext>
            </a:extLst>
          </p:cNvPr>
          <p:cNvSpPr txBox="1"/>
          <p:nvPr/>
        </p:nvSpPr>
        <p:spPr>
          <a:xfrm>
            <a:off x="1745673" y="692727"/>
            <a:ext cx="9379527" cy="6278642"/>
          </a:xfrm>
          <a:prstGeom prst="rect">
            <a:avLst/>
          </a:prstGeom>
          <a:noFill/>
        </p:spPr>
        <p:txBody>
          <a:bodyPr wrap="square" rtlCol="0">
            <a:spAutoFit/>
          </a:bodyPr>
          <a:lstStyle/>
          <a:p>
            <a:pPr algn="ctr" rtl="1"/>
            <a:r>
              <a:rPr lang="ar-SA" sz="4400" b="1" dirty="0">
                <a:solidFill>
                  <a:srgbClr val="FF0000"/>
                </a:solidFill>
              </a:rPr>
              <a:t>وعقدت اتفاقية نصت على</a:t>
            </a:r>
            <a:r>
              <a:rPr lang="en-US" sz="4400" b="1" dirty="0">
                <a:solidFill>
                  <a:srgbClr val="FF0000"/>
                </a:solidFill>
              </a:rPr>
              <a:t> :</a:t>
            </a:r>
            <a:endParaRPr lang="ar-EG" sz="4400" b="1" dirty="0">
              <a:solidFill>
                <a:srgbClr val="FF0000"/>
              </a:solidFill>
            </a:endParaRPr>
          </a:p>
          <a:p>
            <a:pPr algn="ctr" rtl="1"/>
            <a:br>
              <a:rPr lang="en-US" sz="6600" b="1" dirty="0">
                <a:solidFill>
                  <a:srgbClr val="FF0000"/>
                </a:solidFill>
              </a:rPr>
            </a:br>
            <a:r>
              <a:rPr lang="ar-SA" sz="3200" b="1" dirty="0"/>
              <a:t>1-أن تكون ولاية مصر وراثية لـ " محمد علي باشا" وأبنائه من بعده</a:t>
            </a:r>
            <a:br>
              <a:rPr lang="en-US" sz="3200" b="1" dirty="0"/>
            </a:br>
            <a:r>
              <a:rPr lang="ar-SA" sz="3200" b="1" dirty="0"/>
              <a:t>2-يدفع " محمد علي باشا" جزية سنوية للباب العالي</a:t>
            </a:r>
            <a:r>
              <a:rPr lang="en-US" sz="3200" b="1" dirty="0"/>
              <a:t> .</a:t>
            </a:r>
            <a:endParaRPr lang="en-US" sz="3200" dirty="0"/>
          </a:p>
          <a:p>
            <a:pPr algn="ctr" rtl="1"/>
            <a:r>
              <a:rPr lang="ar-EG" sz="3200" b="1" dirty="0"/>
              <a:t>3-</a:t>
            </a:r>
            <a:r>
              <a:rPr lang="ar-SA" sz="3200" b="1" dirty="0"/>
              <a:t>تسري في الولايات التي يحكمها " محمد علي" القوانين العثمانية ويتولى جباية الضرائب باسم السلطان</a:t>
            </a:r>
            <a:r>
              <a:rPr lang="en-US" sz="3200" b="1" dirty="0"/>
              <a:t> . </a:t>
            </a:r>
            <a:br>
              <a:rPr lang="en-US" sz="3200" b="1" dirty="0"/>
            </a:br>
            <a:r>
              <a:rPr lang="ar-SA" sz="3200" b="1" dirty="0"/>
              <a:t>4-تعتبر قواته ( قوات مصر) جزءاً من القوات العثمانية</a:t>
            </a:r>
            <a:r>
              <a:rPr lang="en-US" sz="3200" b="1" dirty="0"/>
              <a:t> . </a:t>
            </a:r>
            <a:endParaRPr lang="en-US" sz="3200" dirty="0"/>
          </a:p>
          <a:p>
            <a:pPr algn="ctr" rtl="1"/>
            <a:r>
              <a:rPr lang="en-US" sz="3200" b="1" dirty="0"/>
              <a:t> </a:t>
            </a:r>
            <a:endParaRPr lang="en-US" sz="3200" dirty="0"/>
          </a:p>
          <a:p>
            <a:pPr algn="ctr" rtl="1"/>
            <a:r>
              <a:rPr lang="en-US" sz="3200" b="1" dirty="0"/>
              <a:t> </a:t>
            </a:r>
            <a:endParaRPr lang="en-US" sz="3200" dirty="0"/>
          </a:p>
          <a:p>
            <a:pPr algn="ctr" rtl="1"/>
            <a:r>
              <a:rPr lang="en-US" sz="3200" b="1" dirty="0"/>
              <a:t> </a:t>
            </a:r>
            <a:endParaRPr lang="en-US" sz="3200" dirty="0"/>
          </a:p>
          <a:p>
            <a:pPr rtl="1"/>
            <a:br>
              <a:rPr lang="en-US" b="1" dirty="0"/>
            </a:br>
            <a:endParaRPr lang="en-US" dirty="0"/>
          </a:p>
        </p:txBody>
      </p:sp>
    </p:spTree>
    <p:extLst>
      <p:ext uri="{BB962C8B-B14F-4D97-AF65-F5344CB8AC3E}">
        <p14:creationId xmlns:p14="http://schemas.microsoft.com/office/powerpoint/2010/main" val="38283723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49D3A43-E379-49E3-8E8A-23E021FBA08E}"/>
              </a:ext>
            </a:extLst>
          </p:cNvPr>
          <p:cNvSpPr txBox="1"/>
          <p:nvPr/>
        </p:nvSpPr>
        <p:spPr>
          <a:xfrm>
            <a:off x="2660073" y="1828800"/>
            <a:ext cx="7578436" cy="2585323"/>
          </a:xfrm>
          <a:prstGeom prst="rect">
            <a:avLst/>
          </a:prstGeom>
          <a:noFill/>
        </p:spPr>
        <p:txBody>
          <a:bodyPr wrap="square" rtlCol="0">
            <a:spAutoFit/>
          </a:bodyPr>
          <a:lstStyle/>
          <a:p>
            <a:pPr algn="ctr" rtl="1"/>
            <a:r>
              <a:rPr lang="ar-SA" sz="5400" b="1" dirty="0">
                <a:solidFill>
                  <a:srgbClr val="FF0000"/>
                </a:solidFill>
              </a:rPr>
              <a:t>من بنودِ المُعاهدةِ العثمانيَّةِ الفرنسيَّةِ في عهدِ السلطانِ سليمانَ القانوني عام 1535 م</a:t>
            </a:r>
            <a:endParaRPr lang="en-US" sz="5400" dirty="0">
              <a:solidFill>
                <a:srgbClr val="FF0000"/>
              </a:solidFill>
            </a:endParaRPr>
          </a:p>
        </p:txBody>
      </p:sp>
    </p:spTree>
    <p:extLst>
      <p:ext uri="{BB962C8B-B14F-4D97-AF65-F5344CB8AC3E}">
        <p14:creationId xmlns:p14="http://schemas.microsoft.com/office/powerpoint/2010/main" val="3716015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C78C350-65B8-48F3-8EE3-51DBAE5658D0}"/>
              </a:ext>
            </a:extLst>
          </p:cNvPr>
          <p:cNvSpPr txBox="1"/>
          <p:nvPr/>
        </p:nvSpPr>
        <p:spPr>
          <a:xfrm>
            <a:off x="651165" y="1814945"/>
            <a:ext cx="9559636" cy="3416320"/>
          </a:xfrm>
          <a:prstGeom prst="rect">
            <a:avLst/>
          </a:prstGeom>
          <a:noFill/>
        </p:spPr>
        <p:txBody>
          <a:bodyPr wrap="square" rtlCol="0">
            <a:spAutoFit/>
          </a:bodyPr>
          <a:lstStyle/>
          <a:p>
            <a:pPr algn="r" rtl="1"/>
            <a:r>
              <a:rPr lang="ar-SA" sz="3600" b="1" dirty="0"/>
              <a:t> </a:t>
            </a:r>
            <a:endParaRPr lang="en-US" sz="3600" dirty="0"/>
          </a:p>
          <a:p>
            <a:pPr algn="r" rtl="1"/>
            <a:r>
              <a:rPr lang="ar-SA" sz="3600" b="1" dirty="0"/>
              <a:t>1 – تعاهدَ المتعاقدانِ على السَّلامِ في جميعِ الممالكِ والولاياتِ والحصونِ والمدنِ والثغورِ والبحارِ والجزرِ، بحيث يجوزُ لرعاياهما التجولُ في بلادِ الطرفِ الآخرِ والإقامةِ بها بقصد الاتجارِ على حسبِ رغبتهمِ بكاملِ الحريةِ دونَ أن يحصلَ عليهما أدنى تعدٍ أو على متاجرهم.</a:t>
            </a:r>
            <a:endParaRPr lang="en-US" sz="3600" dirty="0"/>
          </a:p>
        </p:txBody>
      </p:sp>
    </p:spTree>
    <p:extLst>
      <p:ext uri="{BB962C8B-B14F-4D97-AF65-F5344CB8AC3E}">
        <p14:creationId xmlns:p14="http://schemas.microsoft.com/office/powerpoint/2010/main" val="14944212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36C4420-0CEC-4857-8A96-2E8088A1A3BC}"/>
              </a:ext>
            </a:extLst>
          </p:cNvPr>
          <p:cNvSpPr txBox="1"/>
          <p:nvPr/>
        </p:nvSpPr>
        <p:spPr>
          <a:xfrm>
            <a:off x="1717964" y="1136073"/>
            <a:ext cx="8409709" cy="2062103"/>
          </a:xfrm>
          <a:prstGeom prst="rect">
            <a:avLst/>
          </a:prstGeom>
          <a:noFill/>
        </p:spPr>
        <p:txBody>
          <a:bodyPr wrap="square" rtlCol="0">
            <a:spAutoFit/>
          </a:bodyPr>
          <a:lstStyle/>
          <a:p>
            <a:pPr algn="ctr" rtl="1"/>
            <a:r>
              <a:rPr lang="ar-SA" sz="3200" b="1" dirty="0"/>
              <a:t>– يجوز لرعايا الطرفينِ البيعَ والشراءَ في كافةِ السِّلعِ والاتجار بها براً وبحراً مع دفعِ الضرائبِ المعتادةِ، بحيثُ يدفعُ الفرنسيُّ في البلادِ العثمانيةِ ما يدفعُهُ الأتراكُ، ويدفع الأتراكُ في البلادِ الفرنسيَّةِ ما يدفعُهُ الفرنسيونَ.</a:t>
            </a:r>
            <a:endParaRPr lang="en-US" sz="3200" dirty="0"/>
          </a:p>
        </p:txBody>
      </p:sp>
    </p:spTree>
    <p:extLst>
      <p:ext uri="{BB962C8B-B14F-4D97-AF65-F5344CB8AC3E}">
        <p14:creationId xmlns:p14="http://schemas.microsoft.com/office/powerpoint/2010/main" val="2265712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705004D-7AC4-4F56-8CC2-DB5012222FBC}"/>
              </a:ext>
            </a:extLst>
          </p:cNvPr>
          <p:cNvSpPr txBox="1"/>
          <p:nvPr/>
        </p:nvSpPr>
        <p:spPr>
          <a:xfrm>
            <a:off x="2064327" y="1676400"/>
            <a:ext cx="8118764" cy="3754874"/>
          </a:xfrm>
          <a:prstGeom prst="rect">
            <a:avLst/>
          </a:prstGeom>
          <a:noFill/>
        </p:spPr>
        <p:txBody>
          <a:bodyPr wrap="square" rtlCol="0">
            <a:spAutoFit/>
          </a:bodyPr>
          <a:lstStyle/>
          <a:p>
            <a:pPr rtl="1"/>
            <a:r>
              <a:rPr lang="ar-SA" b="1" dirty="0"/>
              <a:t> </a:t>
            </a:r>
            <a:endParaRPr lang="en-US" dirty="0"/>
          </a:p>
          <a:p>
            <a:pPr algn="ctr" rtl="1"/>
            <a:r>
              <a:rPr lang="ar-SA" b="1" dirty="0"/>
              <a:t>3 – </a:t>
            </a:r>
            <a:r>
              <a:rPr lang="ar-SA" sz="3600" b="1" dirty="0"/>
              <a:t>يعينُ مَلكُ فرنسا </a:t>
            </a:r>
            <a:r>
              <a:rPr lang="ar-SA" sz="3600" b="1" dirty="0">
                <a:solidFill>
                  <a:srgbClr val="00B050"/>
                </a:solidFill>
              </a:rPr>
              <a:t>قنصلاً</a:t>
            </a:r>
            <a:r>
              <a:rPr lang="ar-SA" sz="3600" b="1" dirty="0"/>
              <a:t> في مدينةِ اسطنبولَ أو غيرهِا من مدنِ المملكةِ العثمانيَّةِ ويجوزُ له أن يحكُمَ في جميعِ ما يقعُ في دائرتهِ من القضايا المدنيةِ والجنائيةِ بينَ رعايا </a:t>
            </a:r>
            <a:r>
              <a:rPr lang="ar-SA" sz="4000" b="1" dirty="0">
                <a:solidFill>
                  <a:srgbClr val="FF0000"/>
                </a:solidFill>
              </a:rPr>
              <a:t>ملك فرنسا</a:t>
            </a:r>
            <a:r>
              <a:rPr lang="ar-SA" sz="3600" b="1" dirty="0"/>
              <a:t>، و</a:t>
            </a:r>
            <a:r>
              <a:rPr lang="ar-SA" sz="3600" b="1" dirty="0">
                <a:solidFill>
                  <a:srgbClr val="00B050"/>
                </a:solidFill>
              </a:rPr>
              <a:t>ليس</a:t>
            </a:r>
            <a:r>
              <a:rPr lang="ar-SA" sz="3600" b="1" dirty="0"/>
              <a:t>َ </a:t>
            </a:r>
            <a:r>
              <a:rPr lang="ar-SA" sz="3600" b="1" dirty="0">
                <a:solidFill>
                  <a:srgbClr val="FF0000"/>
                </a:solidFill>
              </a:rPr>
              <a:t>للقاضيِ</a:t>
            </a:r>
            <a:r>
              <a:rPr lang="ar-SA" sz="3600" b="1" dirty="0"/>
              <a:t> </a:t>
            </a:r>
            <a:r>
              <a:rPr lang="ar-SA" sz="3600" b="1" dirty="0">
                <a:solidFill>
                  <a:srgbClr val="FF0000"/>
                </a:solidFill>
              </a:rPr>
              <a:t>الشرعيِّ</a:t>
            </a:r>
            <a:r>
              <a:rPr lang="ar-SA" sz="3600" b="1" dirty="0"/>
              <a:t> أن يحكُمَ في المنازعاتِ التي تقعُ بينَ التجارِ الفرنسيينَ وباقي رعايا فرنسا.</a:t>
            </a:r>
            <a:endParaRPr lang="en-US" dirty="0"/>
          </a:p>
        </p:txBody>
      </p:sp>
    </p:spTree>
    <p:extLst>
      <p:ext uri="{BB962C8B-B14F-4D97-AF65-F5344CB8AC3E}">
        <p14:creationId xmlns:p14="http://schemas.microsoft.com/office/powerpoint/2010/main" val="42452073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F4FE7B3-886C-42DB-99A0-9EBC3CA177D1}"/>
              </a:ext>
            </a:extLst>
          </p:cNvPr>
          <p:cNvSpPr txBox="1"/>
          <p:nvPr/>
        </p:nvSpPr>
        <p:spPr>
          <a:xfrm>
            <a:off x="969818" y="1579418"/>
            <a:ext cx="9240982" cy="3416320"/>
          </a:xfrm>
          <a:prstGeom prst="rect">
            <a:avLst/>
          </a:prstGeom>
          <a:noFill/>
        </p:spPr>
        <p:txBody>
          <a:bodyPr wrap="square" rtlCol="0">
            <a:spAutoFit/>
          </a:bodyPr>
          <a:lstStyle/>
          <a:p>
            <a:pPr algn="ctr" rtl="1"/>
            <a:r>
              <a:rPr lang="ar-SA" sz="3600" b="1" dirty="0"/>
              <a:t> </a:t>
            </a:r>
            <a:endParaRPr lang="en-US" sz="3600" dirty="0"/>
          </a:p>
          <a:p>
            <a:pPr algn="ctr" rtl="1"/>
            <a:r>
              <a:rPr lang="ar-SA" sz="3600" b="1" dirty="0"/>
              <a:t>4 – لا يجوزُ محاكمة </a:t>
            </a:r>
            <a:r>
              <a:rPr lang="ar-SA" sz="3600" b="1" dirty="0">
                <a:solidFill>
                  <a:srgbClr val="00B050"/>
                </a:solidFill>
              </a:rPr>
              <a:t>التجارِ الفرنسيينَ </a:t>
            </a:r>
            <a:r>
              <a:rPr lang="ar-SA" sz="3600" b="1" dirty="0"/>
              <a:t>ومستخدميهم في </a:t>
            </a:r>
            <a:r>
              <a:rPr lang="ar-SA" sz="3600" b="1" dirty="0">
                <a:solidFill>
                  <a:srgbClr val="00B050"/>
                </a:solidFill>
              </a:rPr>
              <a:t>المسائلِ الدينيةِ </a:t>
            </a:r>
            <a:r>
              <a:rPr lang="ar-SA" sz="3600" b="1" dirty="0"/>
              <a:t>أمامَ </a:t>
            </a:r>
            <a:r>
              <a:rPr lang="ar-SA" sz="3600" b="1" dirty="0">
                <a:solidFill>
                  <a:srgbClr val="00B050"/>
                </a:solidFill>
              </a:rPr>
              <a:t>القاضي</a:t>
            </a:r>
            <a:r>
              <a:rPr lang="ar-SA" sz="3600" b="1" dirty="0"/>
              <a:t> أو </a:t>
            </a:r>
            <a:r>
              <a:rPr lang="ar-SA" sz="3600" b="1" dirty="0">
                <a:solidFill>
                  <a:srgbClr val="00B050"/>
                </a:solidFill>
              </a:rPr>
              <a:t>السنجق</a:t>
            </a:r>
            <a:r>
              <a:rPr lang="ar-SA" sz="3600" b="1" dirty="0"/>
              <a:t> بك بل تكونُ محاكمتُهم أمامَ </a:t>
            </a:r>
            <a:r>
              <a:rPr lang="ar-SA" sz="3600" b="1" dirty="0">
                <a:solidFill>
                  <a:srgbClr val="FF0000"/>
                </a:solidFill>
              </a:rPr>
              <a:t>البابِ العالي</a:t>
            </a:r>
            <a:r>
              <a:rPr lang="ar-SA" sz="3600" b="1" dirty="0"/>
              <a:t>، ويكونُ مصرحاً لهم باتباعِ شعائرِ دينهمِ، ولا يمكن إجبارُهم على الإسلامِ أو اعتبارهم مسلمين ما لم يقروا بذلكَ غيرَ مكرهينَ.</a:t>
            </a:r>
            <a:endParaRPr lang="en-US" sz="3600" dirty="0"/>
          </a:p>
        </p:txBody>
      </p:sp>
    </p:spTree>
    <p:extLst>
      <p:ext uri="{BB962C8B-B14F-4D97-AF65-F5344CB8AC3E}">
        <p14:creationId xmlns:p14="http://schemas.microsoft.com/office/powerpoint/2010/main" val="32131653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79952F5-93DE-4499-9CB0-80839409041B}"/>
              </a:ext>
            </a:extLst>
          </p:cNvPr>
          <p:cNvSpPr txBox="1"/>
          <p:nvPr/>
        </p:nvSpPr>
        <p:spPr>
          <a:xfrm>
            <a:off x="748145" y="1371600"/>
            <a:ext cx="10044546" cy="2308324"/>
          </a:xfrm>
          <a:prstGeom prst="rect">
            <a:avLst/>
          </a:prstGeom>
          <a:noFill/>
        </p:spPr>
        <p:txBody>
          <a:bodyPr wrap="square" rtlCol="0">
            <a:spAutoFit/>
          </a:bodyPr>
          <a:lstStyle/>
          <a:p>
            <a:pPr algn="ctr" rtl="1"/>
            <a:r>
              <a:rPr lang="ar-SA" sz="4800" b="1" dirty="0">
                <a:solidFill>
                  <a:srgbClr val="FF0000"/>
                </a:solidFill>
              </a:rPr>
              <a:t>  الأطماعُ الاستعماريةُ</a:t>
            </a:r>
            <a:endParaRPr lang="ar-EG" sz="4800" b="1" dirty="0">
              <a:solidFill>
                <a:srgbClr val="FF0000"/>
              </a:solidFill>
            </a:endParaRPr>
          </a:p>
          <a:p>
            <a:pPr algn="ctr" rtl="1"/>
            <a:r>
              <a:rPr lang="ar-SA" sz="4800" b="1" dirty="0">
                <a:solidFill>
                  <a:srgbClr val="FF0000"/>
                </a:solidFill>
              </a:rPr>
              <a:t> في</a:t>
            </a:r>
            <a:endParaRPr lang="ar-EG" sz="4800" b="1" dirty="0">
              <a:solidFill>
                <a:srgbClr val="FF0000"/>
              </a:solidFill>
            </a:endParaRPr>
          </a:p>
          <a:p>
            <a:pPr algn="ctr" rtl="1"/>
            <a:r>
              <a:rPr lang="ar-SA" sz="4800" b="1" dirty="0">
                <a:solidFill>
                  <a:srgbClr val="FF0000"/>
                </a:solidFill>
              </a:rPr>
              <a:t> البلادِ العربيَّةِ</a:t>
            </a:r>
            <a:endParaRPr lang="en-US" sz="4800" dirty="0">
              <a:solidFill>
                <a:srgbClr val="FF0000"/>
              </a:solidFill>
            </a:endParaRPr>
          </a:p>
        </p:txBody>
      </p:sp>
    </p:spTree>
    <p:extLst>
      <p:ext uri="{BB962C8B-B14F-4D97-AF65-F5344CB8AC3E}">
        <p14:creationId xmlns:p14="http://schemas.microsoft.com/office/powerpoint/2010/main" val="29856335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255</TotalTime>
  <Words>1636</Words>
  <Application>Microsoft Office PowerPoint</Application>
  <PresentationFormat>Widescreen</PresentationFormat>
  <Paragraphs>116</Paragraphs>
  <Slides>35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TECHNOLOGY WORLD</dc:creator>
  <cp:lastModifiedBy>TECHNOLOGY WORLD</cp:lastModifiedBy>
  <cp:revision>18</cp:revision>
  <dcterms:created xsi:type="dcterms:W3CDTF">2020-03-16T06:44:17Z</dcterms:created>
  <dcterms:modified xsi:type="dcterms:W3CDTF">2020-03-17T18:47:00Z</dcterms:modified>
</cp:coreProperties>
</file>