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B7A4-1347-484C-828D-AF63524790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8C1AE0-268E-4522-BBEB-09EC195717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961B7D-56AE-4DA6-A118-65D975CD0E1C}"/>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5" name="Footer Placeholder 4">
            <a:extLst>
              <a:ext uri="{FF2B5EF4-FFF2-40B4-BE49-F238E27FC236}">
                <a16:creationId xmlns:a16="http://schemas.microsoft.com/office/drawing/2014/main" id="{BB691326-2482-4276-8A47-8D36169CF9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76665-7275-4C54-9871-14D14C782D19}"/>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3625887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FF9C-0D42-4575-BD17-44C3011D5A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632281-E230-4C57-AC17-978AD06402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F3B3C-444E-4124-8E79-61DF711B9CC5}"/>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5" name="Footer Placeholder 4">
            <a:extLst>
              <a:ext uri="{FF2B5EF4-FFF2-40B4-BE49-F238E27FC236}">
                <a16:creationId xmlns:a16="http://schemas.microsoft.com/office/drawing/2014/main" id="{44DA7914-044F-4E59-AA1A-07850E07D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760E5F-E943-4D61-8D85-CCB35D888844}"/>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2899588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A62C14-7A95-4DF0-987B-95E554946B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E514CD-F3AF-4A04-B34D-9BA0C8DCFA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DC8E6-654D-476B-A6B5-5B9BCEEC563C}"/>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5" name="Footer Placeholder 4">
            <a:extLst>
              <a:ext uri="{FF2B5EF4-FFF2-40B4-BE49-F238E27FC236}">
                <a16:creationId xmlns:a16="http://schemas.microsoft.com/office/drawing/2014/main" id="{635D0F9E-155E-4EC9-8EC7-48B866AF8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310C4-6EF1-4587-9B42-ADEEF9C74E6C}"/>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230719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E4650-C84B-40F5-97D1-6DC54BE549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8EEED-7354-43BA-A0B9-3A52BDB1B3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0A74E-E48E-4E65-B3FF-6BCD1E0F4429}"/>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5" name="Footer Placeholder 4">
            <a:extLst>
              <a:ext uri="{FF2B5EF4-FFF2-40B4-BE49-F238E27FC236}">
                <a16:creationId xmlns:a16="http://schemas.microsoft.com/office/drawing/2014/main" id="{9AC4D013-5C09-43C1-BEC2-E1B564FF62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BBDEB4-ADD6-46F2-BB31-601C6044F612}"/>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322774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3CD2A-6531-466A-A803-49D2235F44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8F2CEC-09AA-4405-BCE4-FB3BDB780D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2631FE-8BFD-4A58-B0B1-53771D797A50}"/>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5" name="Footer Placeholder 4">
            <a:extLst>
              <a:ext uri="{FF2B5EF4-FFF2-40B4-BE49-F238E27FC236}">
                <a16:creationId xmlns:a16="http://schemas.microsoft.com/office/drawing/2014/main" id="{BB1B52C5-7FF6-467A-8E1C-9A3472B07D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2CDD5B-10F0-4D8A-990D-02EA13CA8B22}"/>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2498903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64844-F979-41CD-AC0D-2103E6360C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087F5-3677-41E4-9AAE-49C39A6AC5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99B10F-DA9A-4F4A-A8FC-1B52ED6657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40A055-7BAA-414B-95B7-BB8699C1DDAB}"/>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6" name="Footer Placeholder 5">
            <a:extLst>
              <a:ext uri="{FF2B5EF4-FFF2-40B4-BE49-F238E27FC236}">
                <a16:creationId xmlns:a16="http://schemas.microsoft.com/office/drawing/2014/main" id="{5F5970F7-63D6-4492-A136-D0917B716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1882BF-F160-4502-885A-35CEA3B9743B}"/>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22645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7448E-9AB7-4AC4-A5CD-1FBD0E9390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9394DD-B3E5-47F2-BD1E-8E76D95F9F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A77EB2-3AF4-4C32-AA9F-095ACEA991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F40E1D-396C-4211-BCD0-8792026713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84A5FF-56BC-49DE-988F-20D08AF206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9A5425-E5C4-4402-8E82-1A51FC6C88A1}"/>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8" name="Footer Placeholder 7">
            <a:extLst>
              <a:ext uri="{FF2B5EF4-FFF2-40B4-BE49-F238E27FC236}">
                <a16:creationId xmlns:a16="http://schemas.microsoft.com/office/drawing/2014/main" id="{3A997B55-1252-447D-9082-5A58F0D56A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99CB65-9B10-46CE-B4E2-EE50D60D705C}"/>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1464224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5B217-D9B7-4D34-8660-7C9EDF8648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AC2A44-3838-44D0-B752-51E1D0D26549}"/>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4" name="Footer Placeholder 3">
            <a:extLst>
              <a:ext uri="{FF2B5EF4-FFF2-40B4-BE49-F238E27FC236}">
                <a16:creationId xmlns:a16="http://schemas.microsoft.com/office/drawing/2014/main" id="{AC594249-C991-4EEB-874E-2DF6406D9D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A948F3-629E-4715-8FD4-127EA84E2A44}"/>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699763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A40114-6354-4E2D-B856-B3AFC3806E51}"/>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3" name="Footer Placeholder 2">
            <a:extLst>
              <a:ext uri="{FF2B5EF4-FFF2-40B4-BE49-F238E27FC236}">
                <a16:creationId xmlns:a16="http://schemas.microsoft.com/office/drawing/2014/main" id="{DD2293AB-C4AE-4868-8851-FFD5509A98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1D636B-33C3-401E-8CF3-AE411BCB92F9}"/>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7925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1E652-DDC1-4F89-81B1-44ABA1F6D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F074EA-1829-463B-8ABF-670B08A2DD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9BA387-1B00-4728-B89F-D627FAA64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824535-61AD-4B47-8325-8F72E5D53D2E}"/>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6" name="Footer Placeholder 5">
            <a:extLst>
              <a:ext uri="{FF2B5EF4-FFF2-40B4-BE49-F238E27FC236}">
                <a16:creationId xmlns:a16="http://schemas.microsoft.com/office/drawing/2014/main" id="{A042252A-9835-4CA8-B7DE-1E6F627B9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E38DA8-92C5-43C2-9A4B-4C7B1057B559}"/>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104583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3F1EE-BF39-4F98-A3AF-47FAD20A43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714303-292A-499C-BCEA-35CC68062E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522233-F2E0-451F-9584-63B8FDA66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81301D-3E07-4387-93D4-70799CAC4DFF}"/>
              </a:ext>
            </a:extLst>
          </p:cNvPr>
          <p:cNvSpPr>
            <a:spLocks noGrp="1"/>
          </p:cNvSpPr>
          <p:nvPr>
            <p:ph type="dt" sz="half" idx="10"/>
          </p:nvPr>
        </p:nvSpPr>
        <p:spPr/>
        <p:txBody>
          <a:bodyPr/>
          <a:lstStyle/>
          <a:p>
            <a:fld id="{BBBFEBD3-24DA-450D-8925-EE3792D7824C}" type="datetimeFigureOut">
              <a:rPr lang="en-US" smtClean="0"/>
              <a:t>3/19/2020</a:t>
            </a:fld>
            <a:endParaRPr lang="en-US"/>
          </a:p>
        </p:txBody>
      </p:sp>
      <p:sp>
        <p:nvSpPr>
          <p:cNvPr id="6" name="Footer Placeholder 5">
            <a:extLst>
              <a:ext uri="{FF2B5EF4-FFF2-40B4-BE49-F238E27FC236}">
                <a16:creationId xmlns:a16="http://schemas.microsoft.com/office/drawing/2014/main" id="{2158BD57-8F52-4A64-81E7-FE8F6C431A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0809C-DF28-479A-AE3D-D8B5522E9C39}"/>
              </a:ext>
            </a:extLst>
          </p:cNvPr>
          <p:cNvSpPr>
            <a:spLocks noGrp="1"/>
          </p:cNvSpPr>
          <p:nvPr>
            <p:ph type="sldNum" sz="quarter" idx="12"/>
          </p:nvPr>
        </p:nvSpPr>
        <p:spPr/>
        <p:txBody>
          <a:bodyPr/>
          <a:lstStyle/>
          <a:p>
            <a:fld id="{15672658-647D-4EB3-B045-F815D7B52B93}" type="slidenum">
              <a:rPr lang="en-US" smtClean="0"/>
              <a:t>‹#›</a:t>
            </a:fld>
            <a:endParaRPr lang="en-US"/>
          </a:p>
        </p:txBody>
      </p:sp>
    </p:spTree>
    <p:extLst>
      <p:ext uri="{BB962C8B-B14F-4D97-AF65-F5344CB8AC3E}">
        <p14:creationId xmlns:p14="http://schemas.microsoft.com/office/powerpoint/2010/main" val="9691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7D1E8F-2DD6-4A87-8FF4-65EA8620C3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E9D6F4-3723-424E-B0E5-2808A1C21B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811A5-BA6D-4370-B424-F993187E84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FEBD3-24DA-450D-8925-EE3792D7824C}" type="datetimeFigureOut">
              <a:rPr lang="en-US" smtClean="0"/>
              <a:t>3/19/2020</a:t>
            </a:fld>
            <a:endParaRPr lang="en-US"/>
          </a:p>
        </p:txBody>
      </p:sp>
      <p:sp>
        <p:nvSpPr>
          <p:cNvPr id="5" name="Footer Placeholder 4">
            <a:extLst>
              <a:ext uri="{FF2B5EF4-FFF2-40B4-BE49-F238E27FC236}">
                <a16:creationId xmlns:a16="http://schemas.microsoft.com/office/drawing/2014/main" id="{66C253DE-2E7D-4362-A237-4546D91571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FEAD51-6891-489F-AE16-8BFF82B7B4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72658-647D-4EB3-B045-F815D7B52B93}" type="slidenum">
              <a:rPr lang="en-US" smtClean="0"/>
              <a:t>‹#›</a:t>
            </a:fld>
            <a:endParaRPr lang="en-US"/>
          </a:p>
        </p:txBody>
      </p:sp>
    </p:spTree>
    <p:extLst>
      <p:ext uri="{BB962C8B-B14F-4D97-AF65-F5344CB8AC3E}">
        <p14:creationId xmlns:p14="http://schemas.microsoft.com/office/powerpoint/2010/main" val="3284523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01E748-D814-45EA-9E17-44770644DEE4}"/>
              </a:ext>
            </a:extLst>
          </p:cNvPr>
          <p:cNvSpPr txBox="1"/>
          <p:nvPr/>
        </p:nvSpPr>
        <p:spPr>
          <a:xfrm>
            <a:off x="2161310" y="1905506"/>
            <a:ext cx="7204363" cy="3046988"/>
          </a:xfrm>
          <a:prstGeom prst="rect">
            <a:avLst/>
          </a:prstGeom>
          <a:noFill/>
        </p:spPr>
        <p:txBody>
          <a:bodyPr wrap="square" rtlCol="0">
            <a:spAutoFit/>
          </a:bodyPr>
          <a:lstStyle/>
          <a:p>
            <a:pPr algn="ctr"/>
            <a:r>
              <a:rPr lang="ar-EG" sz="3200" b="1" i="1" dirty="0">
                <a:solidFill>
                  <a:srgbClr val="FF0000"/>
                </a:solidFill>
              </a:rPr>
              <a:t>اسم</a:t>
            </a:r>
            <a:r>
              <a:rPr lang="ar-EG" sz="3200" b="1" i="1" dirty="0"/>
              <a:t> </a:t>
            </a:r>
            <a:r>
              <a:rPr lang="ar-EG" sz="3200" b="1" i="1" dirty="0">
                <a:solidFill>
                  <a:srgbClr val="FF0000"/>
                </a:solidFill>
              </a:rPr>
              <a:t>المقرر</a:t>
            </a:r>
            <a:r>
              <a:rPr lang="ar-EG" sz="3200" b="1" i="1" dirty="0"/>
              <a:t> : حقوق انسان</a:t>
            </a:r>
          </a:p>
          <a:p>
            <a:pPr algn="ctr"/>
            <a:r>
              <a:rPr lang="ar-EG" sz="3200" b="1" i="1" dirty="0">
                <a:solidFill>
                  <a:srgbClr val="FF0000"/>
                </a:solidFill>
              </a:rPr>
              <a:t>رقم</a:t>
            </a:r>
            <a:r>
              <a:rPr lang="ar-EG" sz="3200" b="1" i="1" dirty="0"/>
              <a:t> </a:t>
            </a:r>
            <a:r>
              <a:rPr lang="ar-EG" sz="3200" b="1" i="1" dirty="0">
                <a:solidFill>
                  <a:srgbClr val="FF0000"/>
                </a:solidFill>
              </a:rPr>
              <a:t>المحاضرة</a:t>
            </a:r>
            <a:r>
              <a:rPr lang="ar-EG" sz="3200" b="1" i="1" dirty="0"/>
              <a:t> : الرابعة</a:t>
            </a:r>
          </a:p>
          <a:p>
            <a:pPr algn="ctr"/>
            <a:r>
              <a:rPr lang="ar-EG" sz="3200" b="1" i="1" dirty="0">
                <a:solidFill>
                  <a:srgbClr val="FF0000"/>
                </a:solidFill>
              </a:rPr>
              <a:t>اسم الأستاذ</a:t>
            </a:r>
            <a:r>
              <a:rPr lang="ar-EG" sz="3200" b="1" i="1" dirty="0"/>
              <a:t>: نجلاء محمد عبد الجواد</a:t>
            </a:r>
          </a:p>
          <a:p>
            <a:pPr algn="ctr"/>
            <a:r>
              <a:rPr lang="ar-EG" sz="3200" b="1" i="1" dirty="0">
                <a:solidFill>
                  <a:srgbClr val="FF0000"/>
                </a:solidFill>
              </a:rPr>
              <a:t>الفرقة</a:t>
            </a:r>
            <a:r>
              <a:rPr lang="ar-EG" sz="3200" b="1" i="1" dirty="0"/>
              <a:t>: الأولي </a:t>
            </a:r>
          </a:p>
          <a:p>
            <a:pPr algn="ctr"/>
            <a:r>
              <a:rPr lang="ar-EG" sz="3200" b="1" i="1" dirty="0">
                <a:solidFill>
                  <a:srgbClr val="FF0000"/>
                </a:solidFill>
              </a:rPr>
              <a:t>القسم</a:t>
            </a:r>
            <a:r>
              <a:rPr lang="ar-EG" sz="3200" b="1" i="1" dirty="0"/>
              <a:t> </a:t>
            </a:r>
            <a:r>
              <a:rPr lang="ar-EG" sz="3200" b="1" i="1" dirty="0">
                <a:solidFill>
                  <a:srgbClr val="FF0000"/>
                </a:solidFill>
              </a:rPr>
              <a:t>العلمى</a:t>
            </a:r>
            <a:r>
              <a:rPr lang="ar-EG" sz="3200" b="1" i="1" dirty="0"/>
              <a:t> : تاريخ-انجليزي – فرنسي-مكتبات – الفلسفة  </a:t>
            </a:r>
            <a:endParaRPr lang="en-US" sz="3200" b="1" i="1" dirty="0"/>
          </a:p>
        </p:txBody>
      </p:sp>
    </p:spTree>
    <p:extLst>
      <p:ext uri="{BB962C8B-B14F-4D97-AF65-F5344CB8AC3E}">
        <p14:creationId xmlns:p14="http://schemas.microsoft.com/office/powerpoint/2010/main" val="775237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AF5846-81A8-4264-B636-AF42F7620739}"/>
              </a:ext>
            </a:extLst>
          </p:cNvPr>
          <p:cNvSpPr txBox="1"/>
          <p:nvPr/>
        </p:nvSpPr>
        <p:spPr>
          <a:xfrm>
            <a:off x="886691" y="1676400"/>
            <a:ext cx="10072255" cy="3785652"/>
          </a:xfrm>
          <a:prstGeom prst="rect">
            <a:avLst/>
          </a:prstGeom>
          <a:noFill/>
        </p:spPr>
        <p:txBody>
          <a:bodyPr wrap="square" rtlCol="0">
            <a:spAutoFit/>
          </a:bodyPr>
          <a:lstStyle/>
          <a:p>
            <a:pPr algn="ctr" rtl="1"/>
            <a:r>
              <a:rPr lang="ar-SA" sz="4800" b="1" dirty="0">
                <a:solidFill>
                  <a:srgbClr val="FF0000"/>
                </a:solidFill>
              </a:rPr>
              <a:t>ميثاق</a:t>
            </a:r>
            <a:endParaRPr lang="ar-EG" sz="4800" b="1" dirty="0">
              <a:solidFill>
                <a:srgbClr val="FF0000"/>
              </a:solidFill>
            </a:endParaRPr>
          </a:p>
          <a:p>
            <a:pPr algn="ctr" rtl="1"/>
            <a:r>
              <a:rPr lang="ar-SA" sz="4800" dirty="0"/>
              <a:t>اصطلاح يطلق على الاتفاقيات الدولية التي يراد إضفاء الجلال على موضوعها وهى عادة تكون منشأة لمنظمات دولية أو إقليمية، مثل ميثاق الأمم المتحدة الموقع في 26 يونيه 1945</a:t>
            </a:r>
            <a:r>
              <a:rPr lang="en-US" sz="4800" dirty="0"/>
              <a:t>.</a:t>
            </a:r>
          </a:p>
        </p:txBody>
      </p:sp>
    </p:spTree>
    <p:extLst>
      <p:ext uri="{BB962C8B-B14F-4D97-AF65-F5344CB8AC3E}">
        <p14:creationId xmlns:p14="http://schemas.microsoft.com/office/powerpoint/2010/main" val="2199718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956F1F-1B97-4A8D-ADE4-F3CD9D7AC167}"/>
              </a:ext>
            </a:extLst>
          </p:cNvPr>
          <p:cNvSpPr txBox="1"/>
          <p:nvPr/>
        </p:nvSpPr>
        <p:spPr>
          <a:xfrm>
            <a:off x="761998" y="2175164"/>
            <a:ext cx="10390909" cy="2954655"/>
          </a:xfrm>
          <a:prstGeom prst="rect">
            <a:avLst/>
          </a:prstGeom>
          <a:noFill/>
        </p:spPr>
        <p:txBody>
          <a:bodyPr wrap="square" rtlCol="0">
            <a:spAutoFit/>
          </a:bodyPr>
          <a:lstStyle/>
          <a:p>
            <a:pPr algn="ctr" rtl="1"/>
            <a:r>
              <a:rPr lang="ar-SA" sz="6600" b="1" dirty="0">
                <a:solidFill>
                  <a:srgbClr val="FF0000"/>
                </a:solidFill>
              </a:rPr>
              <a:t>نظام</a:t>
            </a:r>
            <a:endParaRPr lang="ar-EG" sz="6600" b="1" dirty="0">
              <a:solidFill>
                <a:srgbClr val="FF0000"/>
              </a:solidFill>
            </a:endParaRPr>
          </a:p>
          <a:p>
            <a:pPr algn="ctr" rtl="1"/>
            <a:r>
              <a:rPr lang="ar-SA" sz="4000" b="1" dirty="0"/>
              <a:t>اصطلاح يطلق على المعاهدات الجمعية ذات الصيغة الإنشائية، مثل النظام الأساسي للمحكمة الجنائية الدولية الموقع عليه في روما في يونيه عام 1998 </a:t>
            </a:r>
            <a:endParaRPr lang="en-US" sz="4000" b="1" dirty="0"/>
          </a:p>
        </p:txBody>
      </p:sp>
    </p:spTree>
    <p:extLst>
      <p:ext uri="{BB962C8B-B14F-4D97-AF65-F5344CB8AC3E}">
        <p14:creationId xmlns:p14="http://schemas.microsoft.com/office/powerpoint/2010/main" val="349968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B689CD-3C15-4C17-A4C8-F342DF636354}"/>
              </a:ext>
            </a:extLst>
          </p:cNvPr>
          <p:cNvSpPr txBox="1"/>
          <p:nvPr/>
        </p:nvSpPr>
        <p:spPr>
          <a:xfrm>
            <a:off x="1239982" y="969819"/>
            <a:ext cx="9712036" cy="5170646"/>
          </a:xfrm>
          <a:prstGeom prst="rect">
            <a:avLst/>
          </a:prstGeom>
          <a:noFill/>
        </p:spPr>
        <p:txBody>
          <a:bodyPr wrap="square" rtlCol="0">
            <a:spAutoFit/>
          </a:bodyPr>
          <a:lstStyle/>
          <a:p>
            <a:pPr algn="ctr" rtl="1"/>
            <a:r>
              <a:rPr lang="ar-SA" sz="6600" b="1" dirty="0">
                <a:solidFill>
                  <a:srgbClr val="FF0000"/>
                </a:solidFill>
              </a:rPr>
              <a:t>اتفاق</a:t>
            </a:r>
            <a:endParaRPr lang="ar-EG" sz="6600" b="1" dirty="0">
              <a:solidFill>
                <a:srgbClr val="FF0000"/>
              </a:solidFill>
            </a:endParaRPr>
          </a:p>
          <a:p>
            <a:pPr algn="r" rtl="1"/>
            <a:r>
              <a:rPr lang="ar-SA" sz="6600" b="1" dirty="0"/>
              <a:t>يستعمل لتنظيم المسائل ذات الصبغة السياسية، أو لتنظيم المسائل التي تغلب عليها الصبغة الاقتصادية</a:t>
            </a:r>
            <a:r>
              <a:rPr lang="en-US" sz="6600" b="1" dirty="0"/>
              <a:t>.</a:t>
            </a:r>
          </a:p>
          <a:p>
            <a:pPr algn="r" rtl="1"/>
            <a:r>
              <a:rPr lang="en-US" sz="6600" b="1" dirty="0"/>
              <a:t> </a:t>
            </a:r>
          </a:p>
        </p:txBody>
      </p:sp>
    </p:spTree>
    <p:extLst>
      <p:ext uri="{BB962C8B-B14F-4D97-AF65-F5344CB8AC3E}">
        <p14:creationId xmlns:p14="http://schemas.microsoft.com/office/powerpoint/2010/main" val="3657779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F6F95E-0470-46D8-9BD8-26B76AF58B23}"/>
              </a:ext>
            </a:extLst>
          </p:cNvPr>
          <p:cNvSpPr txBox="1"/>
          <p:nvPr/>
        </p:nvSpPr>
        <p:spPr>
          <a:xfrm>
            <a:off x="762000" y="1305341"/>
            <a:ext cx="10668000" cy="4247317"/>
          </a:xfrm>
          <a:prstGeom prst="rect">
            <a:avLst/>
          </a:prstGeom>
          <a:noFill/>
        </p:spPr>
        <p:txBody>
          <a:bodyPr wrap="square" rtlCol="0">
            <a:spAutoFit/>
          </a:bodyPr>
          <a:lstStyle/>
          <a:p>
            <a:pPr algn="ctr" rtl="1"/>
            <a:r>
              <a:rPr lang="ar-SA" sz="5400" b="1" dirty="0">
                <a:solidFill>
                  <a:srgbClr val="FF0000"/>
                </a:solidFill>
              </a:rPr>
              <a:t>تصريح</a:t>
            </a:r>
            <a:endParaRPr lang="en-US" sz="5400" b="1" dirty="0">
              <a:solidFill>
                <a:srgbClr val="FF0000"/>
              </a:solidFill>
            </a:endParaRPr>
          </a:p>
          <a:p>
            <a:pPr algn="r" rtl="1"/>
            <a:r>
              <a:rPr lang="ar-SA" sz="5400" dirty="0"/>
              <a:t>يطلق عادة على الاتفاقات التي يكون موضوعها تأكيد مبادئ قانونية وسياسية مشتركة مثل تصريح نوفمبر 1815 بشأن وضع سويسرا في حالة حياد دائم</a:t>
            </a:r>
            <a:r>
              <a:rPr lang="en-US" sz="5400" dirty="0"/>
              <a:t>.</a:t>
            </a:r>
          </a:p>
        </p:txBody>
      </p:sp>
    </p:spTree>
    <p:extLst>
      <p:ext uri="{BB962C8B-B14F-4D97-AF65-F5344CB8AC3E}">
        <p14:creationId xmlns:p14="http://schemas.microsoft.com/office/powerpoint/2010/main" val="3939098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6EF804-15FA-40D6-A4AF-5DFB6C1C4445}"/>
              </a:ext>
            </a:extLst>
          </p:cNvPr>
          <p:cNvSpPr txBox="1"/>
          <p:nvPr/>
        </p:nvSpPr>
        <p:spPr>
          <a:xfrm>
            <a:off x="1745673" y="2078182"/>
            <a:ext cx="9019309" cy="3539430"/>
          </a:xfrm>
          <a:prstGeom prst="rect">
            <a:avLst/>
          </a:prstGeom>
          <a:noFill/>
        </p:spPr>
        <p:txBody>
          <a:bodyPr wrap="square" rtlCol="0">
            <a:spAutoFit/>
          </a:bodyPr>
          <a:lstStyle/>
          <a:p>
            <a:pPr algn="ctr" rtl="1"/>
            <a:r>
              <a:rPr lang="ar-SA" sz="3200" b="1" dirty="0">
                <a:solidFill>
                  <a:srgbClr val="FF0000"/>
                </a:solidFill>
              </a:rPr>
              <a:t>بروتوكول</a:t>
            </a:r>
            <a:endParaRPr lang="ar-EG" sz="3200" b="1" dirty="0">
              <a:solidFill>
                <a:srgbClr val="FF0000"/>
              </a:solidFill>
            </a:endParaRPr>
          </a:p>
          <a:p>
            <a:pPr algn="r" rtl="1"/>
            <a:r>
              <a:rPr lang="ar-SA" sz="3200" dirty="0"/>
              <a:t>إجراء قانوني يستعمل كوسيلة تكميلية لتسجيل توافق إرادات الدول على مسائل تبعية لما سبق الاتفاق عليه في الاتفاقية المنعقدة بينهم، وقد يتناول تسجيل ما حدث في المؤتمرات الدولية</a:t>
            </a:r>
            <a:r>
              <a:rPr lang="en-US" sz="3200" dirty="0"/>
              <a:t>.</a:t>
            </a:r>
          </a:p>
          <a:p>
            <a:pPr algn="r" rtl="1"/>
            <a:r>
              <a:rPr lang="ar-SA" sz="3200" dirty="0"/>
              <a:t>والبروتوكول يستمد قوته القانونية من الاتفاقية الملحق بها، ويخضع لجميع المراحل التي تمر بها الاتفاقية من: مفاوضة، تحرير، صياغة، توقيع، تصديق</a:t>
            </a:r>
            <a:r>
              <a:rPr lang="en-US" sz="3200" dirty="0"/>
              <a:t>.</a:t>
            </a:r>
          </a:p>
        </p:txBody>
      </p:sp>
    </p:spTree>
    <p:extLst>
      <p:ext uri="{BB962C8B-B14F-4D97-AF65-F5344CB8AC3E}">
        <p14:creationId xmlns:p14="http://schemas.microsoft.com/office/powerpoint/2010/main" val="91505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4E1C24-A473-4192-960A-C4848C71772F}"/>
              </a:ext>
            </a:extLst>
          </p:cNvPr>
          <p:cNvSpPr txBox="1"/>
          <p:nvPr/>
        </p:nvSpPr>
        <p:spPr>
          <a:xfrm>
            <a:off x="1648690" y="1108364"/>
            <a:ext cx="9795164" cy="5078313"/>
          </a:xfrm>
          <a:prstGeom prst="rect">
            <a:avLst/>
          </a:prstGeom>
          <a:noFill/>
        </p:spPr>
        <p:txBody>
          <a:bodyPr wrap="square" rtlCol="0">
            <a:spAutoFit/>
          </a:bodyPr>
          <a:lstStyle/>
          <a:p>
            <a:pPr algn="ctr" rtl="1"/>
            <a:r>
              <a:rPr lang="ar-SA" sz="3600" b="1" dirty="0">
                <a:solidFill>
                  <a:srgbClr val="FF0000"/>
                </a:solidFill>
              </a:rPr>
              <a:t>توقيع</a:t>
            </a:r>
            <a:endParaRPr lang="ar-EG" sz="3600" b="1" dirty="0">
              <a:solidFill>
                <a:srgbClr val="FF0000"/>
              </a:solidFill>
            </a:endParaRPr>
          </a:p>
          <a:p>
            <a:pPr algn="r" rtl="1"/>
            <a:r>
              <a:rPr lang="ar-SA" sz="3600" b="1" dirty="0"/>
              <a:t>إجراء يقوم به المندوبون المفوضون للدول المتعاقدة للتعبير عن ارتضاء الدولة على نصوص الاتفاقية. والتوقيع يكون إما بالأحرف الأولى هو إعطاء فرصة للمندوبين الرجوع إلى دولهم والتعرف على رغبتها فيما تم الاتفاق عليه ، فإن أيدت موقفهم تم التوقيع النهائي ، إن رفضت الحكومات اعتماد التوقيع عدل عن التوقيع النهائي . والتوقيع بالأحرف الأولى لا يعد ملزماً وليس هناك ما يجبر المندوبين على التوقيع النهائي، أي أن كل يحتفظ بالحرية المطلقة في التوقيع النهائي أو الامتناع عنه</a:t>
            </a:r>
            <a:r>
              <a:rPr lang="en-US" sz="3600" b="1" dirty="0"/>
              <a:t>.</a:t>
            </a:r>
          </a:p>
        </p:txBody>
      </p:sp>
    </p:spTree>
    <p:extLst>
      <p:ext uri="{BB962C8B-B14F-4D97-AF65-F5344CB8AC3E}">
        <p14:creationId xmlns:p14="http://schemas.microsoft.com/office/powerpoint/2010/main" val="1921578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5FDF22-C61E-4D5F-AA68-9B4B4B05C83B}"/>
              </a:ext>
            </a:extLst>
          </p:cNvPr>
          <p:cNvSpPr txBox="1"/>
          <p:nvPr/>
        </p:nvSpPr>
        <p:spPr>
          <a:xfrm>
            <a:off x="955965" y="1094509"/>
            <a:ext cx="9559636" cy="5632311"/>
          </a:xfrm>
          <a:prstGeom prst="rect">
            <a:avLst/>
          </a:prstGeom>
          <a:noFill/>
        </p:spPr>
        <p:txBody>
          <a:bodyPr wrap="square" rtlCol="0">
            <a:spAutoFit/>
          </a:bodyPr>
          <a:lstStyle/>
          <a:p>
            <a:pPr algn="ctr" rtl="1"/>
            <a:r>
              <a:rPr lang="ar-SA" sz="3600" b="1" dirty="0">
                <a:solidFill>
                  <a:srgbClr val="FF0000"/>
                </a:solidFill>
              </a:rPr>
              <a:t>تصديق</a:t>
            </a:r>
            <a:endParaRPr lang="ar-EG" sz="3600" b="1" dirty="0">
              <a:solidFill>
                <a:srgbClr val="FF0000"/>
              </a:solidFill>
            </a:endParaRPr>
          </a:p>
          <a:p>
            <a:pPr algn="r" rtl="1"/>
            <a:endParaRPr lang="en-US" sz="3600" dirty="0"/>
          </a:p>
          <a:p>
            <a:pPr algn="r" rtl="1"/>
            <a:r>
              <a:rPr lang="ar-SA" sz="3600" dirty="0"/>
              <a:t>إجراء يقصد به الحصول على إقرارات السلطات المختصة في الدول للاتفاقية التي تم التوقيع عليها. وتختلف طبيعة هذه السلطات حسب القانون الدستوري في كل دولة، ففي مصر والعديد من الدول العربية تحدد هذه السلطات في مجلس الشعب، وفى فرنسا ممثلة في رئيس الجمهورية. وبإجراء التصديق تكون الدولة قد قبلت رسمياً بالاتفاقية و نفاذها في إقليمها. ولا يوجد أجل معين لإجراء التصديق قبل انقضائه إلا إذا حدد مثل هذا الأجل صراحة في الاتفاقية</a:t>
            </a:r>
            <a:r>
              <a:rPr lang="en-US" sz="3600" dirty="0"/>
              <a:t>.</a:t>
            </a:r>
          </a:p>
        </p:txBody>
      </p:sp>
    </p:spTree>
    <p:extLst>
      <p:ext uri="{BB962C8B-B14F-4D97-AF65-F5344CB8AC3E}">
        <p14:creationId xmlns:p14="http://schemas.microsoft.com/office/powerpoint/2010/main" val="168079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C7E0B7-4646-40E2-9F99-06D5F9645593}"/>
              </a:ext>
            </a:extLst>
          </p:cNvPr>
          <p:cNvSpPr txBox="1"/>
          <p:nvPr/>
        </p:nvSpPr>
        <p:spPr>
          <a:xfrm>
            <a:off x="1039092" y="1731818"/>
            <a:ext cx="9836728" cy="3170099"/>
          </a:xfrm>
          <a:prstGeom prst="rect">
            <a:avLst/>
          </a:prstGeom>
          <a:noFill/>
        </p:spPr>
        <p:txBody>
          <a:bodyPr wrap="square" rtlCol="0">
            <a:spAutoFit/>
          </a:bodyPr>
          <a:lstStyle/>
          <a:p>
            <a:pPr algn="ctr" rtl="1"/>
            <a:r>
              <a:rPr lang="ar-SA" sz="4000" dirty="0">
                <a:solidFill>
                  <a:srgbClr val="FF0000"/>
                </a:solidFill>
              </a:rPr>
              <a:t>انضمام</a:t>
            </a:r>
            <a:endParaRPr lang="en-US" sz="4000" dirty="0">
              <a:solidFill>
                <a:srgbClr val="FF0000"/>
              </a:solidFill>
            </a:endParaRPr>
          </a:p>
          <a:p>
            <a:pPr algn="r" rtl="1"/>
            <a:r>
              <a:rPr lang="ar-SA" sz="4000" dirty="0"/>
              <a:t>إجراء تملك بمقتضاه دولة ليست طرفاً في اتفاقية، أن تعرب عن رغبتها في أن تصبح طرفاً في هذه الاتفاقية، وعلى الدولة أن تراعى في هذه الحالة الإجراءات المنصوص عليها في الاتفاقية بشأن الانضمام إليها</a:t>
            </a:r>
            <a:r>
              <a:rPr lang="en-US" sz="4000" dirty="0"/>
              <a:t>.</a:t>
            </a:r>
          </a:p>
        </p:txBody>
      </p:sp>
    </p:spTree>
    <p:extLst>
      <p:ext uri="{BB962C8B-B14F-4D97-AF65-F5344CB8AC3E}">
        <p14:creationId xmlns:p14="http://schemas.microsoft.com/office/powerpoint/2010/main" val="2998122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671E13-5731-4357-A93B-A7BC9A72F07C}"/>
              </a:ext>
            </a:extLst>
          </p:cNvPr>
          <p:cNvSpPr txBox="1"/>
          <p:nvPr/>
        </p:nvSpPr>
        <p:spPr>
          <a:xfrm>
            <a:off x="637309" y="1482436"/>
            <a:ext cx="10917382" cy="4216539"/>
          </a:xfrm>
          <a:prstGeom prst="rect">
            <a:avLst/>
          </a:prstGeom>
          <a:noFill/>
        </p:spPr>
        <p:txBody>
          <a:bodyPr wrap="square" rtlCol="0">
            <a:spAutoFit/>
          </a:bodyPr>
          <a:lstStyle/>
          <a:p>
            <a:pPr algn="ctr" rtl="1"/>
            <a:r>
              <a:rPr lang="ar-SA" sz="4400" b="1" dirty="0">
                <a:solidFill>
                  <a:srgbClr val="FF0000"/>
                </a:solidFill>
              </a:rPr>
              <a:t>تحفظ</a:t>
            </a:r>
            <a:endParaRPr lang="en-US" sz="4400" b="1" dirty="0">
              <a:solidFill>
                <a:srgbClr val="FF0000"/>
              </a:solidFill>
            </a:endParaRPr>
          </a:p>
          <a:p>
            <a:pPr algn="r" rtl="1"/>
            <a:r>
              <a:rPr lang="ar-SA" sz="3200" dirty="0"/>
              <a:t>يقصد به إعلان من جانب الدولة باستبعاد أو تعديل الأثر القانوني لأحكام معينة في الاتفاقية من حيث سريانها على هذه الدولة، أي أن الدولة تطلب استثناء من التطبيق مادة معينة في الاتفاقية. والتحفظ يكون بالاستبعاد أو بالتفسير</a:t>
            </a:r>
            <a:r>
              <a:rPr lang="en-US" sz="3200" dirty="0"/>
              <a:t>.</a:t>
            </a:r>
          </a:p>
          <a:p>
            <a:pPr algn="r" rtl="1"/>
            <a:r>
              <a:rPr lang="ar-SA" sz="3200" dirty="0"/>
              <a:t>والتحفظ يكون مقبول إلا في الحالات التالية</a:t>
            </a:r>
            <a:r>
              <a:rPr lang="en-US" sz="3200" dirty="0"/>
              <a:t>:-</a:t>
            </a:r>
          </a:p>
          <a:p>
            <a:pPr algn="r" rtl="1"/>
            <a:r>
              <a:rPr lang="ar-SA" sz="3200" dirty="0"/>
              <a:t>(أ) إذا كان التحفظ محظوراً في الاتفاقية</a:t>
            </a:r>
            <a:r>
              <a:rPr lang="en-US" sz="3200" dirty="0"/>
              <a:t>.</a:t>
            </a:r>
          </a:p>
          <a:p>
            <a:pPr algn="r" rtl="1"/>
            <a:r>
              <a:rPr lang="ar-SA" sz="3200" dirty="0"/>
              <a:t>(ب) إذا كانت الاتفاقية تجيز تحفظات معينة ليس من بينها ذلك التحفظ</a:t>
            </a:r>
            <a:r>
              <a:rPr lang="en-US" sz="3200" dirty="0"/>
              <a:t>.</a:t>
            </a:r>
          </a:p>
          <a:p>
            <a:pPr algn="r" rtl="1"/>
            <a:r>
              <a:rPr lang="ar-SA" sz="3200" dirty="0"/>
              <a:t>(ج) إذا كان التحفظ مخالفاً لموضوع الاتفاقية أو الغرض منها</a:t>
            </a:r>
            <a:r>
              <a:rPr lang="en-US" sz="3200" dirty="0"/>
              <a:t>.</a:t>
            </a:r>
          </a:p>
        </p:txBody>
      </p:sp>
    </p:spTree>
    <p:extLst>
      <p:ext uri="{BB962C8B-B14F-4D97-AF65-F5344CB8AC3E}">
        <p14:creationId xmlns:p14="http://schemas.microsoft.com/office/powerpoint/2010/main" val="4276758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28DA99-65F7-4480-8A26-E9FF9772D3B5}"/>
              </a:ext>
            </a:extLst>
          </p:cNvPr>
          <p:cNvSpPr txBox="1"/>
          <p:nvPr/>
        </p:nvSpPr>
        <p:spPr>
          <a:xfrm>
            <a:off x="1316182" y="2369127"/>
            <a:ext cx="9559636" cy="2554545"/>
          </a:xfrm>
          <a:prstGeom prst="rect">
            <a:avLst/>
          </a:prstGeom>
          <a:noFill/>
        </p:spPr>
        <p:txBody>
          <a:bodyPr wrap="square" rtlCol="0">
            <a:spAutoFit/>
          </a:bodyPr>
          <a:lstStyle/>
          <a:p>
            <a:pPr algn="ctr" rtl="1"/>
            <a:r>
              <a:rPr lang="ar-SA" sz="4000" b="1" dirty="0">
                <a:solidFill>
                  <a:srgbClr val="FF0000"/>
                </a:solidFill>
              </a:rPr>
              <a:t>الانسحاب من الاتفاقيات</a:t>
            </a:r>
            <a:r>
              <a:rPr lang="en-US" sz="4000" b="1" dirty="0">
                <a:solidFill>
                  <a:srgbClr val="FF0000"/>
                </a:solidFill>
              </a:rPr>
              <a:t> </a:t>
            </a:r>
            <a:endParaRPr lang="ar-EG" sz="4000" b="1" dirty="0">
              <a:solidFill>
                <a:srgbClr val="FF0000"/>
              </a:solidFill>
            </a:endParaRPr>
          </a:p>
          <a:p>
            <a:pPr algn="ctr" rtl="1"/>
            <a:r>
              <a:rPr lang="ar-SA" sz="4000" dirty="0"/>
              <a:t>يجوز الانسحاب من الاتفاقية إذا كانت الاتفاقية تنظم ذلك ولا ينتج الانسحاب آثاره إلا بعد مرور عام من تاريخ تقديم طلب الانسحاب</a:t>
            </a:r>
            <a:r>
              <a:rPr lang="en-US" sz="4000" dirty="0"/>
              <a:t>.</a:t>
            </a:r>
          </a:p>
        </p:txBody>
      </p:sp>
    </p:spTree>
    <p:extLst>
      <p:ext uri="{BB962C8B-B14F-4D97-AF65-F5344CB8AC3E}">
        <p14:creationId xmlns:p14="http://schemas.microsoft.com/office/powerpoint/2010/main" val="139636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0CFB8C-2184-4344-B2B0-F93722830629}"/>
              </a:ext>
            </a:extLst>
          </p:cNvPr>
          <p:cNvSpPr txBox="1"/>
          <p:nvPr/>
        </p:nvSpPr>
        <p:spPr>
          <a:xfrm>
            <a:off x="928254" y="2632364"/>
            <a:ext cx="9656618" cy="1938992"/>
          </a:xfrm>
          <a:prstGeom prst="rect">
            <a:avLst/>
          </a:prstGeom>
          <a:noFill/>
        </p:spPr>
        <p:txBody>
          <a:bodyPr wrap="square" rtlCol="0">
            <a:spAutoFit/>
          </a:bodyPr>
          <a:lstStyle/>
          <a:p>
            <a:pPr algn="ctr" rtl="1"/>
            <a:r>
              <a:rPr lang="ar-SA" sz="6000" b="1" dirty="0">
                <a:solidFill>
                  <a:srgbClr val="FF0000"/>
                </a:solidFill>
              </a:rPr>
              <a:t>مصطلحات ومفاهيم القانون الدولي لحقوق الإنسان</a:t>
            </a:r>
            <a:endParaRPr lang="en-US" sz="6000" b="1" dirty="0">
              <a:solidFill>
                <a:srgbClr val="FF0000"/>
              </a:solidFill>
            </a:endParaRPr>
          </a:p>
        </p:txBody>
      </p:sp>
    </p:spTree>
    <p:extLst>
      <p:ext uri="{BB962C8B-B14F-4D97-AF65-F5344CB8AC3E}">
        <p14:creationId xmlns:p14="http://schemas.microsoft.com/office/powerpoint/2010/main" val="1602697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876860-5143-43A0-8DE9-B94D9E804391}"/>
              </a:ext>
            </a:extLst>
          </p:cNvPr>
          <p:cNvSpPr txBox="1"/>
          <p:nvPr/>
        </p:nvSpPr>
        <p:spPr>
          <a:xfrm>
            <a:off x="817418" y="1197620"/>
            <a:ext cx="10792691" cy="4462760"/>
          </a:xfrm>
          <a:prstGeom prst="rect">
            <a:avLst/>
          </a:prstGeom>
          <a:noFill/>
        </p:spPr>
        <p:txBody>
          <a:bodyPr wrap="square" rtlCol="0">
            <a:spAutoFit/>
          </a:bodyPr>
          <a:lstStyle/>
          <a:p>
            <a:pPr algn="ctr" rtl="1"/>
            <a:r>
              <a:rPr lang="ar-SA" sz="4400" b="1" dirty="0">
                <a:solidFill>
                  <a:srgbClr val="FF0000"/>
                </a:solidFill>
              </a:rPr>
              <a:t>بدء نفاذ الاتفاقية</a:t>
            </a:r>
            <a:endParaRPr lang="en-US" sz="4400" b="1" dirty="0">
              <a:solidFill>
                <a:srgbClr val="FF0000"/>
              </a:solidFill>
            </a:endParaRPr>
          </a:p>
          <a:p>
            <a:pPr algn="r" rtl="1"/>
            <a:r>
              <a:rPr lang="ar-SA" sz="4000" dirty="0"/>
              <a:t>يبدأ نفاذ الاتفاقية باكتمال النصاب لعدد الدول المصدقة على الاتفاقية وعدد الدول أو النصاب القانوني أمر نسبى يختلف من اتفاقية لأخرى، فمثلاً النظام الأساسي للمحكمة الجنائية 1998 يشترط تصديق 60 دولة، والعهد الدولي الخاص بالحقوق المدنية والسياسية 1966 يشترط تصديق 35 دولة. واتفاقية حقوق الطفل يشترط تصديق 20 دولة</a:t>
            </a:r>
            <a:r>
              <a:rPr lang="en-US" sz="4000" dirty="0"/>
              <a:t>.</a:t>
            </a:r>
          </a:p>
        </p:txBody>
      </p:sp>
    </p:spTree>
    <p:extLst>
      <p:ext uri="{BB962C8B-B14F-4D97-AF65-F5344CB8AC3E}">
        <p14:creationId xmlns:p14="http://schemas.microsoft.com/office/powerpoint/2010/main" val="1718105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96A6AC2-471E-4006-BE3E-1BEFA052A2FC}"/>
              </a:ext>
            </a:extLst>
          </p:cNvPr>
          <p:cNvSpPr txBox="1"/>
          <p:nvPr/>
        </p:nvSpPr>
        <p:spPr>
          <a:xfrm>
            <a:off x="498764" y="817418"/>
            <a:ext cx="11028217" cy="4524315"/>
          </a:xfrm>
          <a:prstGeom prst="rect">
            <a:avLst/>
          </a:prstGeom>
          <a:noFill/>
        </p:spPr>
        <p:txBody>
          <a:bodyPr wrap="square" rtlCol="0">
            <a:spAutoFit/>
          </a:bodyPr>
          <a:lstStyle/>
          <a:p>
            <a:pPr algn="ctr" rtl="1"/>
            <a:r>
              <a:rPr lang="ar-SA" sz="3600" b="1" dirty="0">
                <a:solidFill>
                  <a:srgbClr val="FF0000"/>
                </a:solidFill>
              </a:rPr>
              <a:t>القانون الدولي لحقوق الإنسان</a:t>
            </a:r>
            <a:endParaRPr lang="ar-EG" sz="3600" b="1" dirty="0">
              <a:solidFill>
                <a:srgbClr val="FF0000"/>
              </a:solidFill>
            </a:endParaRPr>
          </a:p>
          <a:p>
            <a:pPr algn="ctr" rtl="1"/>
            <a:r>
              <a:rPr lang="ar-SA" sz="3600" b="1" dirty="0"/>
              <a:t>فرع من فروع القانون الدولي العام ويتكون من مجموعة القواعد والمبادئ القانونية المكتوبة والعرفية التي تكفل احترام حقوق وحريات الإنسان وازدهاره، وتهدف لحماية حقوق الفرد المدنية والسياسية والاقتصادية والاجتماعية والثقافية وتكفل حماية الحقوق الجماعية وضمان حقوق الشعب</a:t>
            </a:r>
            <a:r>
              <a:rPr lang="en-US" sz="3600" b="1" dirty="0"/>
              <a:t>.</a:t>
            </a:r>
          </a:p>
          <a:p>
            <a:pPr algn="r" rtl="1"/>
            <a:r>
              <a:rPr lang="ar-SA" sz="3600" b="1" dirty="0"/>
              <a:t>و مصادره تتمثل في المعاهدات، والعرف، والمبادئ العامة للقانون، والفقه والقضاء الدولي والوطنية وقرارات المنظمات والمؤتمرات الدولية</a:t>
            </a:r>
            <a:r>
              <a:rPr lang="en-US" sz="3600" b="1" dirty="0"/>
              <a:t>.</a:t>
            </a:r>
          </a:p>
        </p:txBody>
      </p:sp>
    </p:spTree>
    <p:extLst>
      <p:ext uri="{BB962C8B-B14F-4D97-AF65-F5344CB8AC3E}">
        <p14:creationId xmlns:p14="http://schemas.microsoft.com/office/powerpoint/2010/main" val="879780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215DEC-337D-44F3-B5F1-5E9566FDABA9}"/>
              </a:ext>
            </a:extLst>
          </p:cNvPr>
          <p:cNvSpPr txBox="1"/>
          <p:nvPr/>
        </p:nvSpPr>
        <p:spPr>
          <a:xfrm>
            <a:off x="436418" y="1177636"/>
            <a:ext cx="11319163" cy="5016758"/>
          </a:xfrm>
          <a:prstGeom prst="rect">
            <a:avLst/>
          </a:prstGeom>
          <a:noFill/>
        </p:spPr>
        <p:txBody>
          <a:bodyPr wrap="square" rtlCol="0">
            <a:spAutoFit/>
          </a:bodyPr>
          <a:lstStyle/>
          <a:p>
            <a:pPr algn="ctr" rtl="1"/>
            <a:r>
              <a:rPr lang="ar-SA" sz="4000" b="1" dirty="0">
                <a:solidFill>
                  <a:srgbClr val="FF0000"/>
                </a:solidFill>
              </a:rPr>
              <a:t>القانون الدولي الإنساني</a:t>
            </a:r>
            <a:endParaRPr lang="en-US" sz="4000" b="1" dirty="0">
              <a:solidFill>
                <a:srgbClr val="FF0000"/>
              </a:solidFill>
            </a:endParaRPr>
          </a:p>
          <a:p>
            <a:pPr algn="r" rtl="1"/>
            <a:r>
              <a:rPr lang="ar-SA" sz="2800" dirty="0"/>
              <a:t>فرع من فروع القانون الدولي العام يتكون من مجموعة القواعد القانونية المكتوبة والعرفية التي تنطبق في زمن النزاعات المسلحة الدولية وغير الدولية ، وتهدف قواعده إلى حماية الأشخاص المتضررين من النزاع المسلح وكذلك حماية الأموال والأعيان التي ليست لها علاقة مباشرة بالعمليات العسكرية ، وهو ما يعرف بقانون جنيف (اتفاقية جنيف 1864 – اتفاقية جنيف 1906 – اتفاقية جنيف 1929 – اتفاقية جنيف الأربع الصادرة في أغسطس 1949، وبرتوكولاها اللاحقان لعام 1977 )</a:t>
            </a:r>
            <a:r>
              <a:rPr lang="en-US" sz="2800" dirty="0"/>
              <a:t>.</a:t>
            </a:r>
          </a:p>
          <a:p>
            <a:pPr algn="r" rtl="1"/>
            <a:r>
              <a:rPr lang="ar-SA" sz="2800" dirty="0"/>
              <a:t>وتهدف قواعده من ناحية أخرى إلي تنظيم أساليب ووسائل استخدام القوة في النزاع المسلح ، وهو ما يعرف بقانون لاهاي (اتفاقية لاهاي 1907 – إضافة إلى اتفاقيات : حظر استخدام الألغام والأسلحة فوق التقليدية والأسلحة البيولوجية والأسلحة النووية)</a:t>
            </a:r>
            <a:r>
              <a:rPr lang="en-US" sz="2800" dirty="0"/>
              <a:t>.</a:t>
            </a:r>
          </a:p>
          <a:p>
            <a:pPr algn="r" rtl="1"/>
            <a:r>
              <a:rPr lang="en-US" sz="2800" dirty="0"/>
              <a:t> </a:t>
            </a:r>
          </a:p>
        </p:txBody>
      </p:sp>
    </p:spTree>
    <p:extLst>
      <p:ext uri="{BB962C8B-B14F-4D97-AF65-F5344CB8AC3E}">
        <p14:creationId xmlns:p14="http://schemas.microsoft.com/office/powerpoint/2010/main" val="98267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F6F205-8AD4-4FE7-8761-F98B4EB3762B}"/>
              </a:ext>
            </a:extLst>
          </p:cNvPr>
          <p:cNvSpPr txBox="1"/>
          <p:nvPr/>
        </p:nvSpPr>
        <p:spPr>
          <a:xfrm>
            <a:off x="1510144" y="2784764"/>
            <a:ext cx="8963891" cy="1569660"/>
          </a:xfrm>
          <a:prstGeom prst="rect">
            <a:avLst/>
          </a:prstGeom>
          <a:noFill/>
        </p:spPr>
        <p:txBody>
          <a:bodyPr wrap="square" rtlCol="0">
            <a:spAutoFit/>
          </a:bodyPr>
          <a:lstStyle/>
          <a:p>
            <a:pPr algn="r" rtl="1"/>
            <a:r>
              <a:rPr lang="ar-SA" sz="3200" b="1" dirty="0"/>
              <a:t>ان المصطلحات والمفاهيم التالية تشكل ركناً أساسياً في دراسة القانون الدولي لحقوق الإنسان. و من هذه المصطلحات ما يلي</a:t>
            </a:r>
            <a:r>
              <a:rPr lang="en-US" sz="3200" b="1" dirty="0"/>
              <a:t>:</a:t>
            </a:r>
          </a:p>
          <a:p>
            <a:pPr algn="r" rtl="1"/>
            <a:r>
              <a:rPr lang="ar-SA" sz="3200" b="1" dirty="0"/>
              <a:t>إعلان</a:t>
            </a:r>
            <a:r>
              <a:rPr lang="en-US" sz="3200" b="1" dirty="0"/>
              <a:t>: </a:t>
            </a:r>
          </a:p>
        </p:txBody>
      </p:sp>
    </p:spTree>
    <p:extLst>
      <p:ext uri="{BB962C8B-B14F-4D97-AF65-F5344CB8AC3E}">
        <p14:creationId xmlns:p14="http://schemas.microsoft.com/office/powerpoint/2010/main" val="428258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88F9B1-0DBA-46A7-8BA1-584433ACEAE2}"/>
              </a:ext>
            </a:extLst>
          </p:cNvPr>
          <p:cNvSpPr txBox="1"/>
          <p:nvPr/>
        </p:nvSpPr>
        <p:spPr>
          <a:xfrm>
            <a:off x="1066801" y="928255"/>
            <a:ext cx="10529454" cy="4708981"/>
          </a:xfrm>
          <a:prstGeom prst="rect">
            <a:avLst/>
          </a:prstGeom>
          <a:noFill/>
        </p:spPr>
        <p:txBody>
          <a:bodyPr wrap="square" rtlCol="0">
            <a:spAutoFit/>
          </a:bodyPr>
          <a:lstStyle/>
          <a:p>
            <a:pPr algn="ctr" rtl="1"/>
            <a:r>
              <a:rPr lang="ar-SA" sz="6000" b="1" dirty="0">
                <a:solidFill>
                  <a:srgbClr val="FF0000"/>
                </a:solidFill>
              </a:rPr>
              <a:t>إعلان</a:t>
            </a:r>
            <a:endParaRPr lang="en-US" sz="6000" b="1" dirty="0">
              <a:solidFill>
                <a:srgbClr val="FF0000"/>
              </a:solidFill>
            </a:endParaRPr>
          </a:p>
          <a:p>
            <a:pPr algn="r" rtl="1"/>
            <a:r>
              <a:rPr lang="ar-SA" sz="4000" dirty="0"/>
              <a:t>مجموعة أفكار ومبادئ عامة ، لا تتمتع بالصفة الالتزامية، وله قيمة أدبية ومعنوية، وتتمتع بالثقل السياسي والأخلاقي إذا ما صدرت عن هيئة دولية مثل الجمعية العامة للأمم المتحدة. والإعلان يعد من قبيل العرف الدولي. والإعلان غالباً ما يصدر في ظروف نادرة حينما ينص على مبادئ ذات أهمية كبرى وقيمة دائمة كما هو الحال بالنسبة للإعلان العالمي لحقوق الإنسان</a:t>
            </a:r>
            <a:r>
              <a:rPr lang="en-US" sz="4000" dirty="0"/>
              <a:t>.</a:t>
            </a:r>
          </a:p>
        </p:txBody>
      </p:sp>
    </p:spTree>
    <p:extLst>
      <p:ext uri="{BB962C8B-B14F-4D97-AF65-F5344CB8AC3E}">
        <p14:creationId xmlns:p14="http://schemas.microsoft.com/office/powerpoint/2010/main" val="3882844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CA0727-D96E-459E-83B5-EFBA07BD65D5}"/>
              </a:ext>
            </a:extLst>
          </p:cNvPr>
          <p:cNvSpPr txBox="1"/>
          <p:nvPr/>
        </p:nvSpPr>
        <p:spPr>
          <a:xfrm>
            <a:off x="1510146" y="2535382"/>
            <a:ext cx="9171708" cy="1200329"/>
          </a:xfrm>
          <a:prstGeom prst="rect">
            <a:avLst/>
          </a:prstGeom>
          <a:noFill/>
        </p:spPr>
        <p:txBody>
          <a:bodyPr wrap="square" rtlCol="0">
            <a:spAutoFit/>
          </a:bodyPr>
          <a:lstStyle/>
          <a:p>
            <a:pPr algn="r" rtl="1"/>
            <a:r>
              <a:rPr lang="ar-SA" sz="2400" b="1" dirty="0"/>
              <a:t>والإعلان مرادف : قواعد – مبادئ – مدونة – مبادئ توجيهية</a:t>
            </a:r>
            <a:r>
              <a:rPr lang="en-US" sz="2400" b="1" dirty="0"/>
              <a:t>.</a:t>
            </a:r>
          </a:p>
          <a:p>
            <a:pPr algn="r" rtl="1"/>
            <a:r>
              <a:rPr lang="ar-SA" sz="2400" b="1" dirty="0"/>
              <a:t>و قد أصبح الإعلان معياراً تقاس به درجة احترام المعايير الدولية لحقوق الإنسان والتقييد بأحكامها</a:t>
            </a:r>
            <a:r>
              <a:rPr lang="en-US" sz="2400" b="1" dirty="0"/>
              <a:t>.</a:t>
            </a:r>
          </a:p>
        </p:txBody>
      </p:sp>
    </p:spTree>
    <p:extLst>
      <p:ext uri="{BB962C8B-B14F-4D97-AF65-F5344CB8AC3E}">
        <p14:creationId xmlns:p14="http://schemas.microsoft.com/office/powerpoint/2010/main" val="2670512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C1D847-C967-4502-B141-B079BD72646B}"/>
              </a:ext>
            </a:extLst>
          </p:cNvPr>
          <p:cNvSpPr txBox="1"/>
          <p:nvPr/>
        </p:nvSpPr>
        <p:spPr>
          <a:xfrm>
            <a:off x="734291" y="1343890"/>
            <a:ext cx="10321636" cy="3785652"/>
          </a:xfrm>
          <a:prstGeom prst="rect">
            <a:avLst/>
          </a:prstGeom>
          <a:noFill/>
        </p:spPr>
        <p:txBody>
          <a:bodyPr wrap="square" rtlCol="0">
            <a:spAutoFit/>
          </a:bodyPr>
          <a:lstStyle/>
          <a:p>
            <a:pPr algn="ctr" rtl="1"/>
            <a:r>
              <a:rPr lang="ar-SA" sz="4000" b="1" dirty="0">
                <a:solidFill>
                  <a:srgbClr val="FF0000"/>
                </a:solidFill>
              </a:rPr>
              <a:t>معاهدة</a:t>
            </a:r>
            <a:endParaRPr lang="ar-EG" sz="4000" b="1" dirty="0">
              <a:solidFill>
                <a:srgbClr val="FF0000"/>
              </a:solidFill>
            </a:endParaRPr>
          </a:p>
          <a:p>
            <a:pPr algn="ctr" rtl="1"/>
            <a:r>
              <a:rPr lang="ar-SA" sz="4000" dirty="0"/>
              <a:t>تطلق عادة على الاتفاق الدولي الذي يتناول بالتنظيم القانوني موضوعاً ذات أهمية خاصة وذات طابع سياسي، مثل معاهدة السلام المنعقدة بفرساي في 28 يونيه 1919 بين الدول المتحالفة، ألمانيا، ومعاهدة الصداقة والتحالف بين المملكة المتحدة والمملكة المصرية في 26 أغسطس 1936</a:t>
            </a:r>
            <a:r>
              <a:rPr lang="en-US" sz="4000" dirty="0"/>
              <a:t> .</a:t>
            </a:r>
          </a:p>
        </p:txBody>
      </p:sp>
    </p:spTree>
    <p:extLst>
      <p:ext uri="{BB962C8B-B14F-4D97-AF65-F5344CB8AC3E}">
        <p14:creationId xmlns:p14="http://schemas.microsoft.com/office/powerpoint/2010/main" val="198424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4EE0D6-67A3-410A-9DD3-2482A308E475}"/>
              </a:ext>
            </a:extLst>
          </p:cNvPr>
          <p:cNvSpPr txBox="1"/>
          <p:nvPr/>
        </p:nvSpPr>
        <p:spPr>
          <a:xfrm>
            <a:off x="886690" y="1690255"/>
            <a:ext cx="10764982" cy="3970318"/>
          </a:xfrm>
          <a:prstGeom prst="rect">
            <a:avLst/>
          </a:prstGeom>
          <a:noFill/>
        </p:spPr>
        <p:txBody>
          <a:bodyPr wrap="square" rtlCol="0">
            <a:spAutoFit/>
          </a:bodyPr>
          <a:lstStyle/>
          <a:p>
            <a:pPr algn="ctr" rtl="1"/>
            <a:r>
              <a:rPr lang="ar-SA" sz="6000" b="1" dirty="0">
                <a:solidFill>
                  <a:srgbClr val="FF0000"/>
                </a:solidFill>
              </a:rPr>
              <a:t>اتفاقية</a:t>
            </a:r>
            <a:r>
              <a:rPr lang="en-US" sz="6000" b="1" dirty="0">
                <a:solidFill>
                  <a:srgbClr val="FF0000"/>
                </a:solidFill>
              </a:rPr>
              <a:t> </a:t>
            </a:r>
            <a:endParaRPr lang="ar-EG" sz="6000" b="1" dirty="0">
              <a:solidFill>
                <a:srgbClr val="FF0000"/>
              </a:solidFill>
            </a:endParaRPr>
          </a:p>
          <a:p>
            <a:pPr algn="ctr" rtl="1"/>
            <a:r>
              <a:rPr lang="ar-SA" sz="3200" dirty="0"/>
              <a:t>اصطلاح يطلق على الاتفاق الدولي يقصد به وضع قواعد قانونية ملزمة لأطرافها</a:t>
            </a:r>
            <a:r>
              <a:rPr lang="en-US" sz="3200" dirty="0"/>
              <a:t>.</a:t>
            </a:r>
          </a:p>
          <a:p>
            <a:pPr algn="r" rtl="1"/>
            <a:r>
              <a:rPr lang="ar-SA" sz="3200" dirty="0"/>
              <a:t>اتفاقية عقدية</a:t>
            </a:r>
            <a:r>
              <a:rPr lang="en-US" sz="3200" dirty="0"/>
              <a:t>: </a:t>
            </a:r>
          </a:p>
          <a:p>
            <a:pPr algn="r" rtl="1"/>
            <a:r>
              <a:rPr lang="ar-SA" sz="3200" dirty="0"/>
              <a:t>تكون ثنائية بين دولتان ويكون موضوعها وضع معين أو مسألة معينة تهم الدول الأطراف بحيث تضع لها الاتفاقية تنظيماً أو حلاً معيناً، ويكون الهدف منها مجرد خلق التزامات على عاتق أطرافها بالتطبيق للقواعد الأولية القائمة بينهم</a:t>
            </a:r>
            <a:r>
              <a:rPr lang="en-US" sz="3200" dirty="0"/>
              <a:t>.</a:t>
            </a:r>
          </a:p>
          <a:p>
            <a:pPr algn="r" rtl="1"/>
            <a:r>
              <a:rPr lang="en-US" sz="3200" dirty="0"/>
              <a:t> </a:t>
            </a:r>
          </a:p>
        </p:txBody>
      </p:sp>
    </p:spTree>
    <p:extLst>
      <p:ext uri="{BB962C8B-B14F-4D97-AF65-F5344CB8AC3E}">
        <p14:creationId xmlns:p14="http://schemas.microsoft.com/office/powerpoint/2010/main" val="227331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0B71ED-E82E-4A4B-806D-20E60F8BE195}"/>
              </a:ext>
            </a:extLst>
          </p:cNvPr>
          <p:cNvSpPr txBox="1"/>
          <p:nvPr/>
        </p:nvSpPr>
        <p:spPr>
          <a:xfrm>
            <a:off x="928255" y="1094509"/>
            <a:ext cx="10390909" cy="5262979"/>
          </a:xfrm>
          <a:prstGeom prst="rect">
            <a:avLst/>
          </a:prstGeom>
          <a:noFill/>
        </p:spPr>
        <p:txBody>
          <a:bodyPr wrap="square" rtlCol="0">
            <a:spAutoFit/>
          </a:bodyPr>
          <a:lstStyle/>
          <a:p>
            <a:pPr algn="ctr" rtl="1"/>
            <a:r>
              <a:rPr lang="ar-SA" sz="4800" b="1" dirty="0">
                <a:solidFill>
                  <a:srgbClr val="FF0000"/>
                </a:solidFill>
              </a:rPr>
              <a:t>اتفاقية شارعه</a:t>
            </a:r>
            <a:r>
              <a:rPr lang="en-US" sz="4800" b="1" dirty="0">
                <a:solidFill>
                  <a:srgbClr val="FF0000"/>
                </a:solidFill>
              </a:rPr>
              <a:t> </a:t>
            </a:r>
            <a:endParaRPr lang="ar-EG" sz="4800" b="1" dirty="0">
              <a:solidFill>
                <a:srgbClr val="FF0000"/>
              </a:solidFill>
            </a:endParaRPr>
          </a:p>
          <a:p>
            <a:pPr algn="ctr" rtl="1"/>
            <a:r>
              <a:rPr lang="ar-SA" sz="3200" dirty="0"/>
              <a:t>تكون متعددة الأطراف ويكون موضوعها إنشاء قواعد دولية موضوعية أو خلق قواعد قانونية وليس مجرد التزامات متقابلة للدول فإن إرادة أطراف الاتفاق الدولي تكون واحدة وذلك راجع إلى وحدة موضوعها وقيمة القواعد القانونية التي أنشأتها الاتفاقية، ويهدف أطرافها من وراء إبرامها سن قواعد دولية جديدة تنظم العلاقات بينهم. والغالب أن تكون الاتفاقيات الدولية متعددة الأطراف أو الجماعية هي اتفاقيات دولية شارعه مثل اتفاقيات حقوق الإنسان وميثاق الأمم المتحدة</a:t>
            </a:r>
            <a:r>
              <a:rPr lang="en-US" sz="3200" dirty="0"/>
              <a:t> .</a:t>
            </a:r>
          </a:p>
          <a:p>
            <a:pPr algn="r" rtl="1"/>
            <a:r>
              <a:rPr lang="ar-SA" sz="3200" dirty="0"/>
              <a:t>والاتفاقيات العقدية تكون مصدراً للالتزامات، والاتفاقيات الشارعة تكون مصدراً للقواعد القانونية </a:t>
            </a:r>
            <a:endParaRPr lang="en-US" sz="3200" dirty="0"/>
          </a:p>
        </p:txBody>
      </p:sp>
    </p:spTree>
    <p:extLst>
      <p:ext uri="{BB962C8B-B14F-4D97-AF65-F5344CB8AC3E}">
        <p14:creationId xmlns:p14="http://schemas.microsoft.com/office/powerpoint/2010/main" val="226959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960A3F-3416-4461-ACAE-CAD5F974D245}"/>
              </a:ext>
            </a:extLst>
          </p:cNvPr>
          <p:cNvSpPr txBox="1"/>
          <p:nvPr/>
        </p:nvSpPr>
        <p:spPr>
          <a:xfrm>
            <a:off x="762000" y="803564"/>
            <a:ext cx="10515600" cy="5078313"/>
          </a:xfrm>
          <a:prstGeom prst="rect">
            <a:avLst/>
          </a:prstGeom>
          <a:noFill/>
        </p:spPr>
        <p:txBody>
          <a:bodyPr wrap="square" rtlCol="0">
            <a:spAutoFit/>
          </a:bodyPr>
          <a:lstStyle/>
          <a:p>
            <a:pPr algn="ctr" rtl="1"/>
            <a:r>
              <a:rPr lang="ar-SA" sz="5400" b="1" dirty="0">
                <a:solidFill>
                  <a:srgbClr val="FF0000"/>
                </a:solidFill>
              </a:rPr>
              <a:t>عهد</a:t>
            </a:r>
            <a:endParaRPr lang="ar-EG" sz="5400" b="1" dirty="0">
              <a:solidFill>
                <a:srgbClr val="FF0000"/>
              </a:solidFill>
            </a:endParaRPr>
          </a:p>
          <a:p>
            <a:pPr algn="ctr" rtl="1"/>
            <a:r>
              <a:rPr lang="ar-SA" sz="5400" dirty="0"/>
              <a:t>اتفاق دولي مرادف لاصطلاح اتفاقية، ورد مرتين في سياق المواثيق الدولية لحقوق الإنسان (العهد الدولي الخاص بالحقوق المدنية والسياسية 1966، والعهد الدولي الخاص بالحقوق الاقتصادية والاجتماعية والثقافية 1966)</a:t>
            </a:r>
            <a:endParaRPr lang="en-US" sz="5400" dirty="0"/>
          </a:p>
        </p:txBody>
      </p:sp>
    </p:spTree>
    <p:extLst>
      <p:ext uri="{BB962C8B-B14F-4D97-AF65-F5344CB8AC3E}">
        <p14:creationId xmlns:p14="http://schemas.microsoft.com/office/powerpoint/2010/main" val="1290668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1077</Words>
  <Application>Microsoft Office PowerPoint</Application>
  <PresentationFormat>Widescreen</PresentationFormat>
  <Paragraphs>60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8</cp:revision>
  <dcterms:created xsi:type="dcterms:W3CDTF">2020-03-18T21:38:38Z</dcterms:created>
  <dcterms:modified xsi:type="dcterms:W3CDTF">2020-03-19T08:04:14Z</dcterms:modified>
</cp:coreProperties>
</file>