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311"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A5A36-5009-43FE-B447-334DD173C6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D1E8DE1-723A-4906-A5AF-57EBC1C867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AF33D52-0455-46BF-B2EA-00434073A92C}"/>
              </a:ext>
            </a:extLst>
          </p:cNvPr>
          <p:cNvSpPr>
            <a:spLocks noGrp="1"/>
          </p:cNvSpPr>
          <p:nvPr>
            <p:ph type="dt" sz="half" idx="10"/>
          </p:nvPr>
        </p:nvSpPr>
        <p:spPr/>
        <p:txBody>
          <a:bodyPr/>
          <a:lstStyle/>
          <a:p>
            <a:fld id="{42E70796-7E8E-421C-9961-B1C96FA0516C}" type="datetimeFigureOut">
              <a:rPr lang="en-US" smtClean="0"/>
              <a:t>3/19/2020</a:t>
            </a:fld>
            <a:endParaRPr lang="en-US"/>
          </a:p>
        </p:txBody>
      </p:sp>
      <p:sp>
        <p:nvSpPr>
          <p:cNvPr id="5" name="Footer Placeholder 4">
            <a:extLst>
              <a:ext uri="{FF2B5EF4-FFF2-40B4-BE49-F238E27FC236}">
                <a16:creationId xmlns:a16="http://schemas.microsoft.com/office/drawing/2014/main" id="{857EE93D-B59E-4363-8FA3-AE84C73AD0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BF5000-D160-4209-B3AE-B047E6C63C6E}"/>
              </a:ext>
            </a:extLst>
          </p:cNvPr>
          <p:cNvSpPr>
            <a:spLocks noGrp="1"/>
          </p:cNvSpPr>
          <p:nvPr>
            <p:ph type="sldNum" sz="quarter" idx="12"/>
          </p:nvPr>
        </p:nvSpPr>
        <p:spPr/>
        <p:txBody>
          <a:bodyPr/>
          <a:lstStyle/>
          <a:p>
            <a:fld id="{382D7294-ED05-4214-8C50-B2DF07AF25F3}" type="slidenum">
              <a:rPr lang="en-US" smtClean="0"/>
              <a:t>‹#›</a:t>
            </a:fld>
            <a:endParaRPr lang="en-US"/>
          </a:p>
        </p:txBody>
      </p:sp>
    </p:spTree>
    <p:extLst>
      <p:ext uri="{BB962C8B-B14F-4D97-AF65-F5344CB8AC3E}">
        <p14:creationId xmlns:p14="http://schemas.microsoft.com/office/powerpoint/2010/main" val="339468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970DA-BFA4-41BA-A643-EF6BD90BD16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0425BD3-9260-48FA-9A60-3196BFA93B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4B735C-18F6-4568-A12E-2547EB09BC11}"/>
              </a:ext>
            </a:extLst>
          </p:cNvPr>
          <p:cNvSpPr>
            <a:spLocks noGrp="1"/>
          </p:cNvSpPr>
          <p:nvPr>
            <p:ph type="dt" sz="half" idx="10"/>
          </p:nvPr>
        </p:nvSpPr>
        <p:spPr/>
        <p:txBody>
          <a:bodyPr/>
          <a:lstStyle/>
          <a:p>
            <a:fld id="{42E70796-7E8E-421C-9961-B1C96FA0516C}" type="datetimeFigureOut">
              <a:rPr lang="en-US" smtClean="0"/>
              <a:t>3/19/2020</a:t>
            </a:fld>
            <a:endParaRPr lang="en-US"/>
          </a:p>
        </p:txBody>
      </p:sp>
      <p:sp>
        <p:nvSpPr>
          <p:cNvPr id="5" name="Footer Placeholder 4">
            <a:extLst>
              <a:ext uri="{FF2B5EF4-FFF2-40B4-BE49-F238E27FC236}">
                <a16:creationId xmlns:a16="http://schemas.microsoft.com/office/drawing/2014/main" id="{AAB960A2-6824-4129-8B3D-4D728541AE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91B4B0-B3F6-4FC3-B942-351C47D58EDB}"/>
              </a:ext>
            </a:extLst>
          </p:cNvPr>
          <p:cNvSpPr>
            <a:spLocks noGrp="1"/>
          </p:cNvSpPr>
          <p:nvPr>
            <p:ph type="sldNum" sz="quarter" idx="12"/>
          </p:nvPr>
        </p:nvSpPr>
        <p:spPr/>
        <p:txBody>
          <a:bodyPr/>
          <a:lstStyle/>
          <a:p>
            <a:fld id="{382D7294-ED05-4214-8C50-B2DF07AF25F3}" type="slidenum">
              <a:rPr lang="en-US" smtClean="0"/>
              <a:t>‹#›</a:t>
            </a:fld>
            <a:endParaRPr lang="en-US"/>
          </a:p>
        </p:txBody>
      </p:sp>
    </p:spTree>
    <p:extLst>
      <p:ext uri="{BB962C8B-B14F-4D97-AF65-F5344CB8AC3E}">
        <p14:creationId xmlns:p14="http://schemas.microsoft.com/office/powerpoint/2010/main" val="1198065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772FEB-7019-4DCE-942F-51ECB22D594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2D41B5-EC04-4CA5-B829-5C5D1F1377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1710D9-FC2F-420E-9950-E186067FF102}"/>
              </a:ext>
            </a:extLst>
          </p:cNvPr>
          <p:cNvSpPr>
            <a:spLocks noGrp="1"/>
          </p:cNvSpPr>
          <p:nvPr>
            <p:ph type="dt" sz="half" idx="10"/>
          </p:nvPr>
        </p:nvSpPr>
        <p:spPr/>
        <p:txBody>
          <a:bodyPr/>
          <a:lstStyle/>
          <a:p>
            <a:fld id="{42E70796-7E8E-421C-9961-B1C96FA0516C}" type="datetimeFigureOut">
              <a:rPr lang="en-US" smtClean="0"/>
              <a:t>3/19/2020</a:t>
            </a:fld>
            <a:endParaRPr lang="en-US"/>
          </a:p>
        </p:txBody>
      </p:sp>
      <p:sp>
        <p:nvSpPr>
          <p:cNvPr id="5" name="Footer Placeholder 4">
            <a:extLst>
              <a:ext uri="{FF2B5EF4-FFF2-40B4-BE49-F238E27FC236}">
                <a16:creationId xmlns:a16="http://schemas.microsoft.com/office/drawing/2014/main" id="{03848386-0106-40C5-A685-398AFA531E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266704-C07D-4D8A-BAB2-CA3BA0CF84B3}"/>
              </a:ext>
            </a:extLst>
          </p:cNvPr>
          <p:cNvSpPr>
            <a:spLocks noGrp="1"/>
          </p:cNvSpPr>
          <p:nvPr>
            <p:ph type="sldNum" sz="quarter" idx="12"/>
          </p:nvPr>
        </p:nvSpPr>
        <p:spPr/>
        <p:txBody>
          <a:bodyPr/>
          <a:lstStyle/>
          <a:p>
            <a:fld id="{382D7294-ED05-4214-8C50-B2DF07AF25F3}" type="slidenum">
              <a:rPr lang="en-US" smtClean="0"/>
              <a:t>‹#›</a:t>
            </a:fld>
            <a:endParaRPr lang="en-US"/>
          </a:p>
        </p:txBody>
      </p:sp>
    </p:spTree>
    <p:extLst>
      <p:ext uri="{BB962C8B-B14F-4D97-AF65-F5344CB8AC3E}">
        <p14:creationId xmlns:p14="http://schemas.microsoft.com/office/powerpoint/2010/main" val="2704203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F428D-3EBD-48C4-BEB5-3BBBA977FB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E1DE22-79A3-4148-844B-C5719E8A77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5FA177-75A9-48A0-9AA5-6B15072D2ED7}"/>
              </a:ext>
            </a:extLst>
          </p:cNvPr>
          <p:cNvSpPr>
            <a:spLocks noGrp="1"/>
          </p:cNvSpPr>
          <p:nvPr>
            <p:ph type="dt" sz="half" idx="10"/>
          </p:nvPr>
        </p:nvSpPr>
        <p:spPr/>
        <p:txBody>
          <a:bodyPr/>
          <a:lstStyle/>
          <a:p>
            <a:fld id="{42E70796-7E8E-421C-9961-B1C96FA0516C}" type="datetimeFigureOut">
              <a:rPr lang="en-US" smtClean="0"/>
              <a:t>3/19/2020</a:t>
            </a:fld>
            <a:endParaRPr lang="en-US"/>
          </a:p>
        </p:txBody>
      </p:sp>
      <p:sp>
        <p:nvSpPr>
          <p:cNvPr id="5" name="Footer Placeholder 4">
            <a:extLst>
              <a:ext uri="{FF2B5EF4-FFF2-40B4-BE49-F238E27FC236}">
                <a16:creationId xmlns:a16="http://schemas.microsoft.com/office/drawing/2014/main" id="{5A418CC1-2BEA-4514-A09B-122389C123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FE9550-68E1-406E-8AD3-75C8BEE21673}"/>
              </a:ext>
            </a:extLst>
          </p:cNvPr>
          <p:cNvSpPr>
            <a:spLocks noGrp="1"/>
          </p:cNvSpPr>
          <p:nvPr>
            <p:ph type="sldNum" sz="quarter" idx="12"/>
          </p:nvPr>
        </p:nvSpPr>
        <p:spPr/>
        <p:txBody>
          <a:bodyPr/>
          <a:lstStyle/>
          <a:p>
            <a:fld id="{382D7294-ED05-4214-8C50-B2DF07AF25F3}" type="slidenum">
              <a:rPr lang="en-US" smtClean="0"/>
              <a:t>‹#›</a:t>
            </a:fld>
            <a:endParaRPr lang="en-US"/>
          </a:p>
        </p:txBody>
      </p:sp>
    </p:spTree>
    <p:extLst>
      <p:ext uri="{BB962C8B-B14F-4D97-AF65-F5344CB8AC3E}">
        <p14:creationId xmlns:p14="http://schemas.microsoft.com/office/powerpoint/2010/main" val="108004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806D-3101-4A5B-8EC8-14BAAC36C7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504A81B-6E52-471E-9B82-8BE9A88C86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3EC850-1680-49FD-89EA-C72764649E45}"/>
              </a:ext>
            </a:extLst>
          </p:cNvPr>
          <p:cNvSpPr>
            <a:spLocks noGrp="1"/>
          </p:cNvSpPr>
          <p:nvPr>
            <p:ph type="dt" sz="half" idx="10"/>
          </p:nvPr>
        </p:nvSpPr>
        <p:spPr/>
        <p:txBody>
          <a:bodyPr/>
          <a:lstStyle/>
          <a:p>
            <a:fld id="{42E70796-7E8E-421C-9961-B1C96FA0516C}" type="datetimeFigureOut">
              <a:rPr lang="en-US" smtClean="0"/>
              <a:t>3/19/2020</a:t>
            </a:fld>
            <a:endParaRPr lang="en-US"/>
          </a:p>
        </p:txBody>
      </p:sp>
      <p:sp>
        <p:nvSpPr>
          <p:cNvPr id="5" name="Footer Placeholder 4">
            <a:extLst>
              <a:ext uri="{FF2B5EF4-FFF2-40B4-BE49-F238E27FC236}">
                <a16:creationId xmlns:a16="http://schemas.microsoft.com/office/drawing/2014/main" id="{50882C6B-550F-4603-BD0B-37F06840F3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007AE0-DA4A-40CD-934B-5DC72413700A}"/>
              </a:ext>
            </a:extLst>
          </p:cNvPr>
          <p:cNvSpPr>
            <a:spLocks noGrp="1"/>
          </p:cNvSpPr>
          <p:nvPr>
            <p:ph type="sldNum" sz="quarter" idx="12"/>
          </p:nvPr>
        </p:nvSpPr>
        <p:spPr/>
        <p:txBody>
          <a:bodyPr/>
          <a:lstStyle/>
          <a:p>
            <a:fld id="{382D7294-ED05-4214-8C50-B2DF07AF25F3}" type="slidenum">
              <a:rPr lang="en-US" smtClean="0"/>
              <a:t>‹#›</a:t>
            </a:fld>
            <a:endParaRPr lang="en-US"/>
          </a:p>
        </p:txBody>
      </p:sp>
    </p:spTree>
    <p:extLst>
      <p:ext uri="{BB962C8B-B14F-4D97-AF65-F5344CB8AC3E}">
        <p14:creationId xmlns:p14="http://schemas.microsoft.com/office/powerpoint/2010/main" val="820824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D7475-0021-490D-A6B9-0546692A10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DCDB35-0953-4F5F-9AAF-B6DF69F395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7FE22C-4BE3-449E-8F39-9AB3262FF0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FCC181-4F24-4115-8122-FF15E5F4D9CF}"/>
              </a:ext>
            </a:extLst>
          </p:cNvPr>
          <p:cNvSpPr>
            <a:spLocks noGrp="1"/>
          </p:cNvSpPr>
          <p:nvPr>
            <p:ph type="dt" sz="half" idx="10"/>
          </p:nvPr>
        </p:nvSpPr>
        <p:spPr/>
        <p:txBody>
          <a:bodyPr/>
          <a:lstStyle/>
          <a:p>
            <a:fld id="{42E70796-7E8E-421C-9961-B1C96FA0516C}" type="datetimeFigureOut">
              <a:rPr lang="en-US" smtClean="0"/>
              <a:t>3/19/2020</a:t>
            </a:fld>
            <a:endParaRPr lang="en-US"/>
          </a:p>
        </p:txBody>
      </p:sp>
      <p:sp>
        <p:nvSpPr>
          <p:cNvPr id="6" name="Footer Placeholder 5">
            <a:extLst>
              <a:ext uri="{FF2B5EF4-FFF2-40B4-BE49-F238E27FC236}">
                <a16:creationId xmlns:a16="http://schemas.microsoft.com/office/drawing/2014/main" id="{C890905F-DF8A-4C03-99E1-C7DC71BFCA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D4C494-FE79-4CEB-9BFE-17D18097EC10}"/>
              </a:ext>
            </a:extLst>
          </p:cNvPr>
          <p:cNvSpPr>
            <a:spLocks noGrp="1"/>
          </p:cNvSpPr>
          <p:nvPr>
            <p:ph type="sldNum" sz="quarter" idx="12"/>
          </p:nvPr>
        </p:nvSpPr>
        <p:spPr/>
        <p:txBody>
          <a:bodyPr/>
          <a:lstStyle/>
          <a:p>
            <a:fld id="{382D7294-ED05-4214-8C50-B2DF07AF25F3}" type="slidenum">
              <a:rPr lang="en-US" smtClean="0"/>
              <a:t>‹#›</a:t>
            </a:fld>
            <a:endParaRPr lang="en-US"/>
          </a:p>
        </p:txBody>
      </p:sp>
    </p:spTree>
    <p:extLst>
      <p:ext uri="{BB962C8B-B14F-4D97-AF65-F5344CB8AC3E}">
        <p14:creationId xmlns:p14="http://schemas.microsoft.com/office/powerpoint/2010/main" val="992010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ED28F-C545-4F10-A9F6-A1498A666A6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784A78-66B8-4ED9-9CF1-D00824F2C1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E02308-999E-4208-A166-6B710588A9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890ADA-19BA-4DA7-8278-F8A78D04DE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203A79-31E1-444B-88FA-DC42D85DDB5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47D8624-EACC-49BE-87DC-307BE32909DF}"/>
              </a:ext>
            </a:extLst>
          </p:cNvPr>
          <p:cNvSpPr>
            <a:spLocks noGrp="1"/>
          </p:cNvSpPr>
          <p:nvPr>
            <p:ph type="dt" sz="half" idx="10"/>
          </p:nvPr>
        </p:nvSpPr>
        <p:spPr/>
        <p:txBody>
          <a:bodyPr/>
          <a:lstStyle/>
          <a:p>
            <a:fld id="{42E70796-7E8E-421C-9961-B1C96FA0516C}" type="datetimeFigureOut">
              <a:rPr lang="en-US" smtClean="0"/>
              <a:t>3/19/2020</a:t>
            </a:fld>
            <a:endParaRPr lang="en-US"/>
          </a:p>
        </p:txBody>
      </p:sp>
      <p:sp>
        <p:nvSpPr>
          <p:cNvPr id="8" name="Footer Placeholder 7">
            <a:extLst>
              <a:ext uri="{FF2B5EF4-FFF2-40B4-BE49-F238E27FC236}">
                <a16:creationId xmlns:a16="http://schemas.microsoft.com/office/drawing/2014/main" id="{8EE029BD-EE00-40FB-8E48-291DFBBAE68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CA82330-FAA6-40D2-B7BA-7DFD87832F0E}"/>
              </a:ext>
            </a:extLst>
          </p:cNvPr>
          <p:cNvSpPr>
            <a:spLocks noGrp="1"/>
          </p:cNvSpPr>
          <p:nvPr>
            <p:ph type="sldNum" sz="quarter" idx="12"/>
          </p:nvPr>
        </p:nvSpPr>
        <p:spPr/>
        <p:txBody>
          <a:bodyPr/>
          <a:lstStyle/>
          <a:p>
            <a:fld id="{382D7294-ED05-4214-8C50-B2DF07AF25F3}" type="slidenum">
              <a:rPr lang="en-US" smtClean="0"/>
              <a:t>‹#›</a:t>
            </a:fld>
            <a:endParaRPr lang="en-US"/>
          </a:p>
        </p:txBody>
      </p:sp>
    </p:spTree>
    <p:extLst>
      <p:ext uri="{BB962C8B-B14F-4D97-AF65-F5344CB8AC3E}">
        <p14:creationId xmlns:p14="http://schemas.microsoft.com/office/powerpoint/2010/main" val="2916498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F96E8-AD11-4619-9E39-432594F6C1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FE72D55-B55E-4310-9630-39DA46FFE3C7}"/>
              </a:ext>
            </a:extLst>
          </p:cNvPr>
          <p:cNvSpPr>
            <a:spLocks noGrp="1"/>
          </p:cNvSpPr>
          <p:nvPr>
            <p:ph type="dt" sz="half" idx="10"/>
          </p:nvPr>
        </p:nvSpPr>
        <p:spPr/>
        <p:txBody>
          <a:bodyPr/>
          <a:lstStyle/>
          <a:p>
            <a:fld id="{42E70796-7E8E-421C-9961-B1C96FA0516C}" type="datetimeFigureOut">
              <a:rPr lang="en-US" smtClean="0"/>
              <a:t>3/19/2020</a:t>
            </a:fld>
            <a:endParaRPr lang="en-US"/>
          </a:p>
        </p:txBody>
      </p:sp>
      <p:sp>
        <p:nvSpPr>
          <p:cNvPr id="4" name="Footer Placeholder 3">
            <a:extLst>
              <a:ext uri="{FF2B5EF4-FFF2-40B4-BE49-F238E27FC236}">
                <a16:creationId xmlns:a16="http://schemas.microsoft.com/office/drawing/2014/main" id="{1F3E09CC-5084-40E1-858C-13CCA203C7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054B659-356E-447E-99A8-9C97D186D5F0}"/>
              </a:ext>
            </a:extLst>
          </p:cNvPr>
          <p:cNvSpPr>
            <a:spLocks noGrp="1"/>
          </p:cNvSpPr>
          <p:nvPr>
            <p:ph type="sldNum" sz="quarter" idx="12"/>
          </p:nvPr>
        </p:nvSpPr>
        <p:spPr/>
        <p:txBody>
          <a:bodyPr/>
          <a:lstStyle/>
          <a:p>
            <a:fld id="{382D7294-ED05-4214-8C50-B2DF07AF25F3}" type="slidenum">
              <a:rPr lang="en-US" smtClean="0"/>
              <a:t>‹#›</a:t>
            </a:fld>
            <a:endParaRPr lang="en-US"/>
          </a:p>
        </p:txBody>
      </p:sp>
    </p:spTree>
    <p:extLst>
      <p:ext uri="{BB962C8B-B14F-4D97-AF65-F5344CB8AC3E}">
        <p14:creationId xmlns:p14="http://schemas.microsoft.com/office/powerpoint/2010/main" val="3186480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BA7AFF-3D41-4714-9DA7-C93B1B5DEE2C}"/>
              </a:ext>
            </a:extLst>
          </p:cNvPr>
          <p:cNvSpPr>
            <a:spLocks noGrp="1"/>
          </p:cNvSpPr>
          <p:nvPr>
            <p:ph type="dt" sz="half" idx="10"/>
          </p:nvPr>
        </p:nvSpPr>
        <p:spPr/>
        <p:txBody>
          <a:bodyPr/>
          <a:lstStyle/>
          <a:p>
            <a:fld id="{42E70796-7E8E-421C-9961-B1C96FA0516C}" type="datetimeFigureOut">
              <a:rPr lang="en-US" smtClean="0"/>
              <a:t>3/19/2020</a:t>
            </a:fld>
            <a:endParaRPr lang="en-US"/>
          </a:p>
        </p:txBody>
      </p:sp>
      <p:sp>
        <p:nvSpPr>
          <p:cNvPr id="3" name="Footer Placeholder 2">
            <a:extLst>
              <a:ext uri="{FF2B5EF4-FFF2-40B4-BE49-F238E27FC236}">
                <a16:creationId xmlns:a16="http://schemas.microsoft.com/office/drawing/2014/main" id="{43FBA8A7-255E-482A-8B12-7EDBE7B673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C9D9C02-5B1B-4ABC-AF60-8259C60C5F31}"/>
              </a:ext>
            </a:extLst>
          </p:cNvPr>
          <p:cNvSpPr>
            <a:spLocks noGrp="1"/>
          </p:cNvSpPr>
          <p:nvPr>
            <p:ph type="sldNum" sz="quarter" idx="12"/>
          </p:nvPr>
        </p:nvSpPr>
        <p:spPr/>
        <p:txBody>
          <a:bodyPr/>
          <a:lstStyle/>
          <a:p>
            <a:fld id="{382D7294-ED05-4214-8C50-B2DF07AF25F3}" type="slidenum">
              <a:rPr lang="en-US" smtClean="0"/>
              <a:t>‹#›</a:t>
            </a:fld>
            <a:endParaRPr lang="en-US"/>
          </a:p>
        </p:txBody>
      </p:sp>
    </p:spTree>
    <p:extLst>
      <p:ext uri="{BB962C8B-B14F-4D97-AF65-F5344CB8AC3E}">
        <p14:creationId xmlns:p14="http://schemas.microsoft.com/office/powerpoint/2010/main" val="1465946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85869-D0CA-4C9C-8E09-4AAEF2C29E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B319FF-42D3-4CB8-9657-54584C9B2A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6D7558-693C-4021-A9E3-427F9E570C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D6DD6A-72BD-4E5D-9B86-C466312C0A67}"/>
              </a:ext>
            </a:extLst>
          </p:cNvPr>
          <p:cNvSpPr>
            <a:spLocks noGrp="1"/>
          </p:cNvSpPr>
          <p:nvPr>
            <p:ph type="dt" sz="half" idx="10"/>
          </p:nvPr>
        </p:nvSpPr>
        <p:spPr/>
        <p:txBody>
          <a:bodyPr/>
          <a:lstStyle/>
          <a:p>
            <a:fld id="{42E70796-7E8E-421C-9961-B1C96FA0516C}" type="datetimeFigureOut">
              <a:rPr lang="en-US" smtClean="0"/>
              <a:t>3/19/2020</a:t>
            </a:fld>
            <a:endParaRPr lang="en-US"/>
          </a:p>
        </p:txBody>
      </p:sp>
      <p:sp>
        <p:nvSpPr>
          <p:cNvPr id="6" name="Footer Placeholder 5">
            <a:extLst>
              <a:ext uri="{FF2B5EF4-FFF2-40B4-BE49-F238E27FC236}">
                <a16:creationId xmlns:a16="http://schemas.microsoft.com/office/drawing/2014/main" id="{2A8C7167-3AEA-407D-B403-2232F807A5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07EA71-5E75-4201-BAD2-3AC0AC8CF844}"/>
              </a:ext>
            </a:extLst>
          </p:cNvPr>
          <p:cNvSpPr>
            <a:spLocks noGrp="1"/>
          </p:cNvSpPr>
          <p:nvPr>
            <p:ph type="sldNum" sz="quarter" idx="12"/>
          </p:nvPr>
        </p:nvSpPr>
        <p:spPr/>
        <p:txBody>
          <a:bodyPr/>
          <a:lstStyle/>
          <a:p>
            <a:fld id="{382D7294-ED05-4214-8C50-B2DF07AF25F3}" type="slidenum">
              <a:rPr lang="en-US" smtClean="0"/>
              <a:t>‹#›</a:t>
            </a:fld>
            <a:endParaRPr lang="en-US"/>
          </a:p>
        </p:txBody>
      </p:sp>
    </p:spTree>
    <p:extLst>
      <p:ext uri="{BB962C8B-B14F-4D97-AF65-F5344CB8AC3E}">
        <p14:creationId xmlns:p14="http://schemas.microsoft.com/office/powerpoint/2010/main" val="4143581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C678F-13B0-4E67-9EBA-9C09C35A2F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9CCA0B4-665E-4909-A6F0-88065431FC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EAE9863-F40D-4BD1-B3AB-AE4761111E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BE6D53-1C30-4D80-B661-66C12CDDCF7A}"/>
              </a:ext>
            </a:extLst>
          </p:cNvPr>
          <p:cNvSpPr>
            <a:spLocks noGrp="1"/>
          </p:cNvSpPr>
          <p:nvPr>
            <p:ph type="dt" sz="half" idx="10"/>
          </p:nvPr>
        </p:nvSpPr>
        <p:spPr/>
        <p:txBody>
          <a:bodyPr/>
          <a:lstStyle/>
          <a:p>
            <a:fld id="{42E70796-7E8E-421C-9961-B1C96FA0516C}" type="datetimeFigureOut">
              <a:rPr lang="en-US" smtClean="0"/>
              <a:t>3/19/2020</a:t>
            </a:fld>
            <a:endParaRPr lang="en-US"/>
          </a:p>
        </p:txBody>
      </p:sp>
      <p:sp>
        <p:nvSpPr>
          <p:cNvPr id="6" name="Footer Placeholder 5">
            <a:extLst>
              <a:ext uri="{FF2B5EF4-FFF2-40B4-BE49-F238E27FC236}">
                <a16:creationId xmlns:a16="http://schemas.microsoft.com/office/drawing/2014/main" id="{E0ACA2AA-3CA6-477A-80D0-F720E05475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DE340D-BA46-48AE-B6E6-6525BC94167B}"/>
              </a:ext>
            </a:extLst>
          </p:cNvPr>
          <p:cNvSpPr>
            <a:spLocks noGrp="1"/>
          </p:cNvSpPr>
          <p:nvPr>
            <p:ph type="sldNum" sz="quarter" idx="12"/>
          </p:nvPr>
        </p:nvSpPr>
        <p:spPr/>
        <p:txBody>
          <a:bodyPr/>
          <a:lstStyle/>
          <a:p>
            <a:fld id="{382D7294-ED05-4214-8C50-B2DF07AF25F3}" type="slidenum">
              <a:rPr lang="en-US" smtClean="0"/>
              <a:t>‹#›</a:t>
            </a:fld>
            <a:endParaRPr lang="en-US"/>
          </a:p>
        </p:txBody>
      </p:sp>
    </p:spTree>
    <p:extLst>
      <p:ext uri="{BB962C8B-B14F-4D97-AF65-F5344CB8AC3E}">
        <p14:creationId xmlns:p14="http://schemas.microsoft.com/office/powerpoint/2010/main" val="2363762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59FC91-55A4-4542-AE49-E861DB6C3E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BEAB0A1-48BC-412F-B32D-8DEFCDFB12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8A151C-693D-4DA3-91D0-2C549F593B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70796-7E8E-421C-9961-B1C96FA0516C}" type="datetimeFigureOut">
              <a:rPr lang="en-US" smtClean="0"/>
              <a:t>3/19/2020</a:t>
            </a:fld>
            <a:endParaRPr lang="en-US"/>
          </a:p>
        </p:txBody>
      </p:sp>
      <p:sp>
        <p:nvSpPr>
          <p:cNvPr id="5" name="Footer Placeholder 4">
            <a:extLst>
              <a:ext uri="{FF2B5EF4-FFF2-40B4-BE49-F238E27FC236}">
                <a16:creationId xmlns:a16="http://schemas.microsoft.com/office/drawing/2014/main" id="{EE858127-C463-49D5-B14A-2D31A6B9E2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4093DEB-D175-4E3C-BBB1-A0E4143750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2D7294-ED05-4214-8C50-B2DF07AF25F3}" type="slidenum">
              <a:rPr lang="en-US" smtClean="0"/>
              <a:t>‹#›</a:t>
            </a:fld>
            <a:endParaRPr lang="en-US"/>
          </a:p>
        </p:txBody>
      </p:sp>
    </p:spTree>
    <p:extLst>
      <p:ext uri="{BB962C8B-B14F-4D97-AF65-F5344CB8AC3E}">
        <p14:creationId xmlns:p14="http://schemas.microsoft.com/office/powerpoint/2010/main" val="2131905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B49C0B7-7467-427C-94A4-A5609CD536AF}"/>
              </a:ext>
            </a:extLst>
          </p:cNvPr>
          <p:cNvSpPr txBox="1"/>
          <p:nvPr/>
        </p:nvSpPr>
        <p:spPr>
          <a:xfrm>
            <a:off x="858983" y="1997839"/>
            <a:ext cx="9795164" cy="2862322"/>
          </a:xfrm>
          <a:prstGeom prst="rect">
            <a:avLst/>
          </a:prstGeom>
          <a:noFill/>
        </p:spPr>
        <p:txBody>
          <a:bodyPr wrap="square" rtlCol="0">
            <a:spAutoFit/>
          </a:bodyPr>
          <a:lstStyle/>
          <a:p>
            <a:pPr algn="ctr"/>
            <a:r>
              <a:rPr lang="ar-EG" sz="3600" b="1" i="1" dirty="0">
                <a:solidFill>
                  <a:srgbClr val="FF0000"/>
                </a:solidFill>
              </a:rPr>
              <a:t>اسم</a:t>
            </a:r>
            <a:r>
              <a:rPr lang="ar-EG" sz="3600" b="1" i="1" dirty="0"/>
              <a:t> </a:t>
            </a:r>
            <a:r>
              <a:rPr lang="ar-EG" sz="3600" b="1" i="1" dirty="0">
                <a:solidFill>
                  <a:srgbClr val="FF0000"/>
                </a:solidFill>
              </a:rPr>
              <a:t>المقرر</a:t>
            </a:r>
            <a:r>
              <a:rPr lang="ar-EG" sz="3600" b="1" i="1" dirty="0"/>
              <a:t> : حقوق انسان</a:t>
            </a:r>
          </a:p>
          <a:p>
            <a:pPr algn="ctr"/>
            <a:r>
              <a:rPr lang="ar-EG" sz="3600" b="1" i="1" dirty="0">
                <a:solidFill>
                  <a:srgbClr val="FF0000"/>
                </a:solidFill>
              </a:rPr>
              <a:t>رقم</a:t>
            </a:r>
            <a:r>
              <a:rPr lang="ar-EG" sz="3600" b="1" i="1" dirty="0"/>
              <a:t> </a:t>
            </a:r>
            <a:r>
              <a:rPr lang="ar-EG" sz="3600" b="1" i="1" dirty="0">
                <a:solidFill>
                  <a:srgbClr val="FF0000"/>
                </a:solidFill>
              </a:rPr>
              <a:t>المحاضرة</a:t>
            </a:r>
            <a:r>
              <a:rPr lang="ar-EG" sz="3600" b="1" i="1" dirty="0"/>
              <a:t> : الثالثة</a:t>
            </a:r>
          </a:p>
          <a:p>
            <a:pPr algn="ctr"/>
            <a:r>
              <a:rPr lang="ar-EG" sz="3600" b="1" i="1" dirty="0">
                <a:solidFill>
                  <a:srgbClr val="FF0000"/>
                </a:solidFill>
              </a:rPr>
              <a:t>اسم الأستاذ</a:t>
            </a:r>
            <a:r>
              <a:rPr lang="ar-EG" sz="3600" b="1" i="1" dirty="0"/>
              <a:t>: نجلاء محمد عبد الجواد</a:t>
            </a:r>
          </a:p>
          <a:p>
            <a:pPr algn="ctr"/>
            <a:r>
              <a:rPr lang="ar-EG" sz="3600" b="1" i="1" dirty="0">
                <a:solidFill>
                  <a:srgbClr val="FF0000"/>
                </a:solidFill>
              </a:rPr>
              <a:t>الفرقة</a:t>
            </a:r>
            <a:r>
              <a:rPr lang="ar-EG" sz="3600" b="1" i="1" dirty="0"/>
              <a:t>: الأولي </a:t>
            </a:r>
          </a:p>
          <a:p>
            <a:pPr algn="ctr"/>
            <a:r>
              <a:rPr lang="ar-EG" sz="3600" b="1" i="1" dirty="0">
                <a:solidFill>
                  <a:srgbClr val="FF0000"/>
                </a:solidFill>
              </a:rPr>
              <a:t>القسم</a:t>
            </a:r>
            <a:r>
              <a:rPr lang="ar-EG" sz="3600" b="1" i="1" dirty="0"/>
              <a:t> </a:t>
            </a:r>
            <a:r>
              <a:rPr lang="ar-EG" sz="3600" b="1" i="1" dirty="0">
                <a:solidFill>
                  <a:srgbClr val="FF0000"/>
                </a:solidFill>
              </a:rPr>
              <a:t>العلمى</a:t>
            </a:r>
            <a:r>
              <a:rPr lang="ar-EG" sz="3600" b="1" i="1" dirty="0"/>
              <a:t> : تاريخ-انجليزي – فرنسي-مكتبات – الفلسفة  </a:t>
            </a:r>
            <a:endParaRPr lang="en-US" sz="3600" b="1" i="1" dirty="0"/>
          </a:p>
        </p:txBody>
      </p:sp>
    </p:spTree>
    <p:extLst>
      <p:ext uri="{BB962C8B-B14F-4D97-AF65-F5344CB8AC3E}">
        <p14:creationId xmlns:p14="http://schemas.microsoft.com/office/powerpoint/2010/main" val="2026138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ABDFEEA-188F-491A-BE60-B8EC219651A0}"/>
              </a:ext>
            </a:extLst>
          </p:cNvPr>
          <p:cNvSpPr txBox="1"/>
          <p:nvPr/>
        </p:nvSpPr>
        <p:spPr>
          <a:xfrm>
            <a:off x="574963" y="1579419"/>
            <a:ext cx="11042073" cy="4278094"/>
          </a:xfrm>
          <a:prstGeom prst="rect">
            <a:avLst/>
          </a:prstGeom>
          <a:noFill/>
        </p:spPr>
        <p:txBody>
          <a:bodyPr wrap="square" rtlCol="0">
            <a:spAutoFit/>
          </a:bodyPr>
          <a:lstStyle/>
          <a:p>
            <a:pPr algn="r" rtl="1"/>
            <a:r>
              <a:rPr lang="ar-SA" sz="3200" dirty="0"/>
              <a:t>و قد اختصرت حضارة مصر الفرعونية مفهوم حقوق الانسان في كلمة واحدة هي : "</a:t>
            </a:r>
            <a:r>
              <a:rPr lang="ar-SA" sz="4800" b="1" dirty="0">
                <a:solidFill>
                  <a:srgbClr val="FF0000"/>
                </a:solidFill>
              </a:rPr>
              <a:t>ماعت</a:t>
            </a:r>
            <a:r>
              <a:rPr lang="ar-SA" sz="3200" dirty="0"/>
              <a:t>" التي تعنى </a:t>
            </a:r>
            <a:r>
              <a:rPr lang="ar-SA" sz="3200" dirty="0">
                <a:solidFill>
                  <a:srgbClr val="FF0000"/>
                </a:solidFill>
              </a:rPr>
              <a:t>العدل</a:t>
            </a:r>
            <a:r>
              <a:rPr lang="ar-SA" sz="3200" dirty="0"/>
              <a:t> </a:t>
            </a:r>
            <a:r>
              <a:rPr lang="ar-SA" sz="3200" dirty="0">
                <a:solidFill>
                  <a:srgbClr val="FF0000"/>
                </a:solidFill>
              </a:rPr>
              <a:t>والصدق</a:t>
            </a:r>
            <a:r>
              <a:rPr lang="ar-SA" sz="3200" dirty="0"/>
              <a:t> </a:t>
            </a:r>
            <a:r>
              <a:rPr lang="ar-SA" sz="3200" dirty="0">
                <a:solidFill>
                  <a:srgbClr val="FF0000"/>
                </a:solidFill>
              </a:rPr>
              <a:t>والحق</a:t>
            </a:r>
            <a:r>
              <a:rPr lang="en-US" sz="3200" dirty="0"/>
              <a:t>. </a:t>
            </a:r>
          </a:p>
          <a:p>
            <a:pPr algn="r" rtl="1"/>
            <a:r>
              <a:rPr lang="en-US" sz="3200" dirty="0"/>
              <a:t>&gt; </a:t>
            </a:r>
            <a:r>
              <a:rPr lang="ar-SA" sz="3200" dirty="0"/>
              <a:t>كما أقرت الحضارة الفرعونية حق الانسان في الحياة، وفي التأمين الصحي، وفي التعليم، ومبدأ المساواة بين الناس جميعا</a:t>
            </a:r>
            <a:r>
              <a:rPr lang="en-US" sz="3200" dirty="0"/>
              <a:t>.</a:t>
            </a:r>
          </a:p>
          <a:p>
            <a:pPr algn="r" rtl="1"/>
            <a:r>
              <a:rPr lang="en-US" sz="3200" dirty="0"/>
              <a:t>&gt; </a:t>
            </a:r>
            <a:r>
              <a:rPr lang="ar-SA" sz="3200" dirty="0"/>
              <a:t>وفي عهد الاسرة </a:t>
            </a:r>
            <a:r>
              <a:rPr lang="ar-SA" sz="3200" dirty="0">
                <a:solidFill>
                  <a:srgbClr val="FF0000"/>
                </a:solidFill>
              </a:rPr>
              <a:t>الثامنة عشر </a:t>
            </a:r>
            <a:r>
              <a:rPr lang="ar-SA" sz="3200" dirty="0"/>
              <a:t>أنشئت مجالس للبلاد تحكم بالعدالة، وتنادى بضرورة تطبيق معايير العدالة. حيث صار من حق كل فرد ضمن حقوقه الدينية أن يحفظ جثته بعد موته؛ خاصة و أن التحنيط لم يكن من حقوق العامة، إذ كانت تمارسه طبقة الأمراء والملوك فقط دون غيرهما</a:t>
            </a:r>
            <a:r>
              <a:rPr lang="en-US" sz="3200" dirty="0"/>
              <a:t>.</a:t>
            </a:r>
          </a:p>
        </p:txBody>
      </p:sp>
    </p:spTree>
    <p:extLst>
      <p:ext uri="{BB962C8B-B14F-4D97-AF65-F5344CB8AC3E}">
        <p14:creationId xmlns:p14="http://schemas.microsoft.com/office/powerpoint/2010/main" val="1730027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AFDBC2-EBAF-475D-8A62-3AE453B25247}"/>
              </a:ext>
            </a:extLst>
          </p:cNvPr>
          <p:cNvSpPr txBox="1"/>
          <p:nvPr/>
        </p:nvSpPr>
        <p:spPr>
          <a:xfrm>
            <a:off x="1066800" y="914400"/>
            <a:ext cx="10404763" cy="5078313"/>
          </a:xfrm>
          <a:prstGeom prst="rect">
            <a:avLst/>
          </a:prstGeom>
          <a:noFill/>
        </p:spPr>
        <p:txBody>
          <a:bodyPr wrap="square" rtlCol="0">
            <a:spAutoFit/>
          </a:bodyPr>
          <a:lstStyle/>
          <a:p>
            <a:pPr algn="ctr" rtl="1"/>
            <a:r>
              <a:rPr lang="ar-SA" sz="3600" dirty="0">
                <a:solidFill>
                  <a:srgbClr val="FF0000"/>
                </a:solidFill>
              </a:rPr>
              <a:t>فكرة حقوق الانسان في الحضارة اليونانية والرومانية</a:t>
            </a:r>
            <a:r>
              <a:rPr lang="en-US" sz="3600" dirty="0">
                <a:solidFill>
                  <a:srgbClr val="FF0000"/>
                </a:solidFill>
              </a:rPr>
              <a:t>:</a:t>
            </a:r>
          </a:p>
          <a:p>
            <a:pPr algn="r" rtl="1"/>
            <a:r>
              <a:rPr lang="ar-SA" sz="3600" dirty="0"/>
              <a:t>من خلال تتبع فكرة حقوق الانسان في الحضارة اليونانية نجد أن أفلاطون في جمهوريته الفاضلة</a:t>
            </a:r>
            <a:r>
              <a:rPr lang="en-US" sz="3600" dirty="0"/>
              <a:t>:</a:t>
            </a:r>
            <a:endParaRPr lang="en-US" sz="3600" dirty="0">
              <a:solidFill>
                <a:srgbClr val="7030A0"/>
              </a:solidFill>
            </a:endParaRPr>
          </a:p>
          <a:p>
            <a:pPr algn="r" rtl="1"/>
            <a:r>
              <a:rPr lang="en-US" sz="3600" dirty="0">
                <a:solidFill>
                  <a:srgbClr val="7030A0"/>
                </a:solidFill>
              </a:rPr>
              <a:t>&gt; </a:t>
            </a:r>
            <a:r>
              <a:rPr lang="ar-SA" sz="3600" dirty="0">
                <a:solidFill>
                  <a:srgbClr val="7030A0"/>
                </a:solidFill>
              </a:rPr>
              <a:t>يقضى بحرمان العبيد من حق المواطنة</a:t>
            </a:r>
            <a:endParaRPr lang="en-US" sz="3600" dirty="0">
              <a:solidFill>
                <a:srgbClr val="7030A0"/>
              </a:solidFill>
            </a:endParaRPr>
          </a:p>
          <a:p>
            <a:pPr algn="r" rtl="1"/>
            <a:r>
              <a:rPr lang="en-US" sz="3600" dirty="0">
                <a:solidFill>
                  <a:srgbClr val="7030A0"/>
                </a:solidFill>
              </a:rPr>
              <a:t>&gt; </a:t>
            </a:r>
            <a:r>
              <a:rPr lang="ar-SA" sz="3600" dirty="0">
                <a:solidFill>
                  <a:srgbClr val="7030A0"/>
                </a:solidFill>
              </a:rPr>
              <a:t>كما يجبر العبيد على الطاعة والخضوع لسادتهم الأحرار من اليونانيين أو من السادة الغرباء</a:t>
            </a:r>
            <a:r>
              <a:rPr lang="en-US" sz="3600" dirty="0">
                <a:solidFill>
                  <a:srgbClr val="7030A0"/>
                </a:solidFill>
              </a:rPr>
              <a:t>.</a:t>
            </a:r>
          </a:p>
          <a:p>
            <a:pPr algn="r" rtl="1"/>
            <a:r>
              <a:rPr lang="ar-SA" sz="3600" dirty="0"/>
              <a:t>و خلال فترة الحضارة اليونانية أيضاً، فقد ميز أرسطو بين فئتين من الناس</a:t>
            </a:r>
            <a:r>
              <a:rPr lang="en-US" sz="3600" dirty="0"/>
              <a:t>:</a:t>
            </a:r>
          </a:p>
          <a:p>
            <a:pPr algn="r" rtl="1"/>
            <a:r>
              <a:rPr lang="en-US" sz="3600" dirty="0"/>
              <a:t>&gt; </a:t>
            </a:r>
            <a:r>
              <a:rPr lang="ar-SA" sz="3600" dirty="0">
                <a:solidFill>
                  <a:srgbClr val="7030A0"/>
                </a:solidFill>
              </a:rPr>
              <a:t>اليونانيون الذين يمتازون بالفعل والإرادة</a:t>
            </a:r>
            <a:endParaRPr lang="en-US" sz="3600" dirty="0">
              <a:solidFill>
                <a:srgbClr val="7030A0"/>
              </a:solidFill>
            </a:endParaRPr>
          </a:p>
        </p:txBody>
      </p:sp>
    </p:spTree>
    <p:extLst>
      <p:ext uri="{BB962C8B-B14F-4D97-AF65-F5344CB8AC3E}">
        <p14:creationId xmlns:p14="http://schemas.microsoft.com/office/powerpoint/2010/main" val="742881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4E0DFE-2D23-4697-B6F5-1A08C76D31F7}"/>
              </a:ext>
            </a:extLst>
          </p:cNvPr>
          <p:cNvSpPr txBox="1"/>
          <p:nvPr/>
        </p:nvSpPr>
        <p:spPr>
          <a:xfrm>
            <a:off x="1309254" y="1385454"/>
            <a:ext cx="9573491" cy="5078313"/>
          </a:xfrm>
          <a:prstGeom prst="rect">
            <a:avLst/>
          </a:prstGeom>
          <a:noFill/>
        </p:spPr>
        <p:txBody>
          <a:bodyPr wrap="square" rtlCol="0">
            <a:spAutoFit/>
          </a:bodyPr>
          <a:lstStyle/>
          <a:p>
            <a:pPr algn="r" rtl="1"/>
            <a:r>
              <a:rPr lang="ar-SA" sz="3600" dirty="0"/>
              <a:t>و </a:t>
            </a:r>
            <a:r>
              <a:rPr lang="ar-SA" sz="3600" dirty="0">
                <a:solidFill>
                  <a:srgbClr val="7030A0"/>
                </a:solidFill>
              </a:rPr>
              <a:t>البربر</a:t>
            </a:r>
            <a:r>
              <a:rPr lang="ar-SA" sz="3600" dirty="0"/>
              <a:t> ذوي الطاقات البدنية التي تهيئهم الطبيعة لأن يكونوا عبيداً</a:t>
            </a:r>
            <a:r>
              <a:rPr lang="en-US" sz="3600" dirty="0"/>
              <a:t>.</a:t>
            </a:r>
          </a:p>
          <a:p>
            <a:pPr algn="r" rtl="1"/>
            <a:r>
              <a:rPr lang="ar-SA" sz="3600" dirty="0"/>
              <a:t>ومع ذلك لم يكن الوضع كله سوءاً على المستوى التنظيري إذ ظهرت المدرسة الكلبية لتخفف من حدة التطرف الفكري و الفلسفي اليوناني تجاه مسألة حقوق الإنسان، والتي تبعت خطاها  المدرسة </a:t>
            </a:r>
            <a:r>
              <a:rPr lang="ar-SA" sz="3600" dirty="0">
                <a:solidFill>
                  <a:srgbClr val="7030A0"/>
                </a:solidFill>
              </a:rPr>
              <a:t>الرواقية</a:t>
            </a:r>
            <a:r>
              <a:rPr lang="ar-SA" sz="3600" dirty="0"/>
              <a:t> (430-490 ق.م) والتي كان من أهم مبادئها على الإطلاق</a:t>
            </a:r>
            <a:r>
              <a:rPr lang="en-US" sz="3600" dirty="0"/>
              <a:t>:</a:t>
            </a:r>
            <a:endParaRPr lang="en-US" sz="3600" dirty="0">
              <a:solidFill>
                <a:srgbClr val="7030A0"/>
              </a:solidFill>
            </a:endParaRPr>
          </a:p>
          <a:p>
            <a:pPr algn="r" rtl="1"/>
            <a:r>
              <a:rPr lang="en-US" sz="3600" dirty="0">
                <a:solidFill>
                  <a:srgbClr val="7030A0"/>
                </a:solidFill>
              </a:rPr>
              <a:t>&gt; </a:t>
            </a:r>
            <a:r>
              <a:rPr lang="ar-SA" sz="3600" dirty="0">
                <a:solidFill>
                  <a:srgbClr val="7030A0"/>
                </a:solidFill>
              </a:rPr>
              <a:t>مبدأ الأخوة والذي يقضي بأن جميع البشر أخوان</a:t>
            </a:r>
            <a:endParaRPr lang="en-US" sz="3600" dirty="0">
              <a:solidFill>
                <a:srgbClr val="7030A0"/>
              </a:solidFill>
            </a:endParaRPr>
          </a:p>
          <a:p>
            <a:pPr algn="r" rtl="1"/>
            <a:r>
              <a:rPr lang="en-US" sz="3600" dirty="0">
                <a:solidFill>
                  <a:srgbClr val="7030A0"/>
                </a:solidFill>
              </a:rPr>
              <a:t>&gt; </a:t>
            </a:r>
            <a:r>
              <a:rPr lang="ar-SA" sz="3600" dirty="0">
                <a:solidFill>
                  <a:srgbClr val="7030A0"/>
                </a:solidFill>
              </a:rPr>
              <a:t>وألغت ظاهرة العبودية والسيد والعبد</a:t>
            </a:r>
            <a:endParaRPr lang="en-US" sz="3600" dirty="0">
              <a:solidFill>
                <a:srgbClr val="7030A0"/>
              </a:solidFill>
            </a:endParaRPr>
          </a:p>
        </p:txBody>
      </p:sp>
    </p:spTree>
    <p:extLst>
      <p:ext uri="{BB962C8B-B14F-4D97-AF65-F5344CB8AC3E}">
        <p14:creationId xmlns:p14="http://schemas.microsoft.com/office/powerpoint/2010/main" val="3247989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CC61B51-C38D-45F0-AAAC-5B6CD6335C46}"/>
              </a:ext>
            </a:extLst>
          </p:cNvPr>
          <p:cNvSpPr txBox="1"/>
          <p:nvPr/>
        </p:nvSpPr>
        <p:spPr>
          <a:xfrm>
            <a:off x="768927" y="2028616"/>
            <a:ext cx="10654145" cy="2800767"/>
          </a:xfrm>
          <a:prstGeom prst="rect">
            <a:avLst/>
          </a:prstGeom>
          <a:noFill/>
        </p:spPr>
        <p:txBody>
          <a:bodyPr wrap="square" rtlCol="0">
            <a:spAutoFit/>
          </a:bodyPr>
          <a:lstStyle/>
          <a:p>
            <a:pPr algn="r" rtl="1"/>
            <a:r>
              <a:rPr lang="ar-SA" sz="4400" dirty="0"/>
              <a:t>و هذا يعني أن المدرسة </a:t>
            </a:r>
            <a:r>
              <a:rPr lang="ar-SA" sz="4400" dirty="0">
                <a:solidFill>
                  <a:srgbClr val="FF0000"/>
                </a:solidFill>
              </a:rPr>
              <a:t>الرواقية</a:t>
            </a:r>
            <a:r>
              <a:rPr lang="ar-SA" sz="4400" dirty="0"/>
              <a:t> تنظر إلي أن جميع البشر أخوة مهما تباينت أصولهم وأجناسهم ولغاتهم، وذلك بإخضاعهم إلى قانون واحد هو القانون الطبيعي الذي لا يجوز أن يخالف من قبل نصوص القانون الوضعي</a:t>
            </a:r>
            <a:r>
              <a:rPr lang="en-US" sz="4400" dirty="0"/>
              <a:t>.</a:t>
            </a:r>
          </a:p>
        </p:txBody>
      </p:sp>
    </p:spTree>
    <p:extLst>
      <p:ext uri="{BB962C8B-B14F-4D97-AF65-F5344CB8AC3E}">
        <p14:creationId xmlns:p14="http://schemas.microsoft.com/office/powerpoint/2010/main" val="406733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7CC2C4-E2C4-4739-B151-71A0BEE02D20}"/>
              </a:ext>
            </a:extLst>
          </p:cNvPr>
          <p:cNvSpPr txBox="1"/>
          <p:nvPr/>
        </p:nvSpPr>
        <p:spPr>
          <a:xfrm>
            <a:off x="1149927" y="983673"/>
            <a:ext cx="10654146" cy="3970318"/>
          </a:xfrm>
          <a:prstGeom prst="rect">
            <a:avLst/>
          </a:prstGeom>
          <a:noFill/>
        </p:spPr>
        <p:txBody>
          <a:bodyPr wrap="square" rtlCol="0">
            <a:spAutoFit/>
          </a:bodyPr>
          <a:lstStyle/>
          <a:p>
            <a:pPr algn="ctr" rtl="1"/>
            <a:r>
              <a:rPr lang="ar-SA" sz="3600" u="sng" dirty="0">
                <a:solidFill>
                  <a:srgbClr val="FF0000"/>
                </a:solidFill>
              </a:rPr>
              <a:t>حقوق الإنسان في ظل الحضارة الرومانية</a:t>
            </a:r>
            <a:r>
              <a:rPr lang="en-US" sz="3600" u="sng" dirty="0">
                <a:solidFill>
                  <a:srgbClr val="FF0000"/>
                </a:solidFill>
              </a:rPr>
              <a:t>:</a:t>
            </a:r>
          </a:p>
          <a:p>
            <a:pPr algn="r" rtl="1"/>
            <a:r>
              <a:rPr lang="ar-SA" sz="3600" dirty="0"/>
              <a:t>لقد مرت حقوق الإنسان في ظل الحضارة الرومانية بأسوأ منعطفاتها؛ حيث تجاوزت فظائع و انتهاكات حقوق الإنسان في العصر الروماني كل أشكال الظلم والقهر التي شهدها الإنسان في الحضارات الأخرى</a:t>
            </a:r>
            <a:r>
              <a:rPr lang="en-US" sz="3600" dirty="0"/>
              <a:t>.</a:t>
            </a:r>
          </a:p>
          <a:p>
            <a:pPr algn="r" rtl="1"/>
            <a:r>
              <a:rPr lang="en-US" sz="3600" dirty="0"/>
              <a:t>&gt; </a:t>
            </a:r>
            <a:r>
              <a:rPr lang="ar-SA" sz="3600" dirty="0"/>
              <a:t>فقد كان الرقيق في العهد الروماني شيئاً لا بشراً، فلا حقوق لهم</a:t>
            </a:r>
            <a:r>
              <a:rPr lang="en-US" sz="3600" dirty="0"/>
              <a:t>.</a:t>
            </a:r>
          </a:p>
          <a:p>
            <a:pPr algn="r" rtl="1"/>
            <a:r>
              <a:rPr lang="en-US" sz="3600" dirty="0"/>
              <a:t>&gt; </a:t>
            </a:r>
            <a:r>
              <a:rPr lang="ar-SA" sz="3600" dirty="0"/>
              <a:t>وكان سبب غزو الرومان لغيرهم هو لمجرد استعباد سكان الأقاليم التي تقع تحت احتلالهم</a:t>
            </a:r>
            <a:r>
              <a:rPr lang="en-US" sz="3600" dirty="0"/>
              <a:t>.</a:t>
            </a:r>
          </a:p>
        </p:txBody>
      </p:sp>
    </p:spTree>
    <p:extLst>
      <p:ext uri="{BB962C8B-B14F-4D97-AF65-F5344CB8AC3E}">
        <p14:creationId xmlns:p14="http://schemas.microsoft.com/office/powerpoint/2010/main" val="2609049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756035-0003-44A1-9CAE-7ECA74CC5D3A}"/>
              </a:ext>
            </a:extLst>
          </p:cNvPr>
          <p:cNvSpPr txBox="1"/>
          <p:nvPr/>
        </p:nvSpPr>
        <p:spPr>
          <a:xfrm>
            <a:off x="554183" y="1039091"/>
            <a:ext cx="11194472" cy="5078313"/>
          </a:xfrm>
          <a:prstGeom prst="rect">
            <a:avLst/>
          </a:prstGeom>
          <a:noFill/>
        </p:spPr>
        <p:txBody>
          <a:bodyPr wrap="square" rtlCol="0">
            <a:spAutoFit/>
          </a:bodyPr>
          <a:lstStyle/>
          <a:p>
            <a:pPr algn="r" rtl="1"/>
            <a:r>
              <a:rPr lang="ar-SA" sz="3600" dirty="0"/>
              <a:t>و كان القانون </a:t>
            </a:r>
            <a:r>
              <a:rPr lang="ar-SA" sz="3600" dirty="0">
                <a:solidFill>
                  <a:srgbClr val="FF0000"/>
                </a:solidFill>
              </a:rPr>
              <a:t>الروماني</a:t>
            </a:r>
            <a:r>
              <a:rPr lang="ar-SA" sz="3600" dirty="0"/>
              <a:t> يقسم الناس إلى</a:t>
            </a:r>
            <a:r>
              <a:rPr lang="en-US" sz="3600" dirty="0"/>
              <a:t>:</a:t>
            </a:r>
          </a:p>
          <a:p>
            <a:pPr algn="r" rtl="1"/>
            <a:r>
              <a:rPr lang="en-US" sz="3600" dirty="0"/>
              <a:t>1- </a:t>
            </a:r>
            <a:r>
              <a:rPr lang="ar-SA" sz="3600" dirty="0">
                <a:solidFill>
                  <a:srgbClr val="FF0000"/>
                </a:solidFill>
              </a:rPr>
              <a:t>وطنين</a:t>
            </a:r>
            <a:endParaRPr lang="en-US" sz="3600" dirty="0">
              <a:solidFill>
                <a:srgbClr val="FF0000"/>
              </a:solidFill>
            </a:endParaRPr>
          </a:p>
          <a:p>
            <a:pPr algn="r" rtl="1"/>
            <a:r>
              <a:rPr lang="en-US" sz="3600" dirty="0"/>
              <a:t>2- </a:t>
            </a:r>
            <a:r>
              <a:rPr lang="ar-SA" sz="3600" dirty="0">
                <a:solidFill>
                  <a:srgbClr val="FF0000"/>
                </a:solidFill>
              </a:rPr>
              <a:t>وأجانب</a:t>
            </a:r>
            <a:endParaRPr lang="en-US" sz="3600" dirty="0">
              <a:solidFill>
                <a:srgbClr val="FF0000"/>
              </a:solidFill>
            </a:endParaRPr>
          </a:p>
          <a:p>
            <a:pPr algn="r" rtl="1"/>
            <a:r>
              <a:rPr lang="ar-SA" sz="3600" dirty="0"/>
              <a:t>و الأجانب في الأصل أعداء، وهم سكان البلاد المجاورة لهم، والتي تقع على الضفة الأخرى للنهر</a:t>
            </a:r>
            <a:r>
              <a:rPr lang="en-US" sz="3600" dirty="0"/>
              <a:t>.</a:t>
            </a:r>
          </a:p>
          <a:p>
            <a:pPr algn="r" rtl="1"/>
            <a:r>
              <a:rPr lang="ar-SA" sz="3600" dirty="0"/>
              <a:t>و عندما كان لا يرتبط هؤلاء الأجانب بروما بمعاهدة أو حلف؛ فقد كان للرومان الحق أن يستولوا عليهم وعلى أموالهم وممتلكاتهم</a:t>
            </a:r>
            <a:r>
              <a:rPr lang="en-US" sz="3600" dirty="0"/>
              <a:t>.</a:t>
            </a:r>
          </a:p>
          <a:p>
            <a:pPr algn="r" rtl="1"/>
            <a:r>
              <a:rPr lang="en-US" sz="3600" dirty="0"/>
              <a:t>&gt; </a:t>
            </a:r>
            <a:r>
              <a:rPr lang="ar-SA" sz="3600" dirty="0"/>
              <a:t>وبالتالي كان مبدأ استباحة الآخرين هو أهم المبادئ التي قامت عليه عناصر القوة الرومانية في التعامل مع الآخرين من شعوب هذه الأرض</a:t>
            </a:r>
            <a:r>
              <a:rPr lang="en-US" sz="3600" dirty="0"/>
              <a:t>.</a:t>
            </a:r>
          </a:p>
        </p:txBody>
      </p:sp>
    </p:spTree>
    <p:extLst>
      <p:ext uri="{BB962C8B-B14F-4D97-AF65-F5344CB8AC3E}">
        <p14:creationId xmlns:p14="http://schemas.microsoft.com/office/powerpoint/2010/main" val="2600210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A6BD3F8-AA12-43B6-9D7F-A0BEAD38BFE0}"/>
              </a:ext>
            </a:extLst>
          </p:cNvPr>
          <p:cNvSpPr txBox="1"/>
          <p:nvPr/>
        </p:nvSpPr>
        <p:spPr>
          <a:xfrm>
            <a:off x="651164" y="1828800"/>
            <a:ext cx="10432472" cy="3416320"/>
          </a:xfrm>
          <a:prstGeom prst="rect">
            <a:avLst/>
          </a:prstGeom>
          <a:noFill/>
        </p:spPr>
        <p:txBody>
          <a:bodyPr wrap="square" rtlCol="0">
            <a:spAutoFit/>
          </a:bodyPr>
          <a:lstStyle/>
          <a:p>
            <a:pPr algn="r" rtl="1"/>
            <a:r>
              <a:rPr lang="ar-SA" sz="3600" b="1" dirty="0"/>
              <a:t>و كان القانون </a:t>
            </a:r>
            <a:r>
              <a:rPr lang="ar-SA" sz="3600" b="1" dirty="0">
                <a:solidFill>
                  <a:srgbClr val="FF0000"/>
                </a:solidFill>
              </a:rPr>
              <a:t>الروماني</a:t>
            </a:r>
            <a:r>
              <a:rPr lang="ar-SA" sz="3600" b="1" dirty="0"/>
              <a:t> يقسم العالم </a:t>
            </a:r>
            <a:r>
              <a:rPr lang="ar-SA" sz="3600" b="1" dirty="0">
                <a:solidFill>
                  <a:srgbClr val="FF0000"/>
                </a:solidFill>
              </a:rPr>
              <a:t>إلى ثلاث ديار </a:t>
            </a:r>
            <a:r>
              <a:rPr lang="ar-SA" sz="3600" b="1" dirty="0"/>
              <a:t>هي</a:t>
            </a:r>
            <a:r>
              <a:rPr lang="en-US" sz="3600" b="1" dirty="0"/>
              <a:t>:</a:t>
            </a:r>
            <a:endParaRPr lang="en-US" sz="3600" b="1" dirty="0">
              <a:solidFill>
                <a:srgbClr val="FF0000"/>
              </a:solidFill>
            </a:endParaRPr>
          </a:p>
          <a:p>
            <a:pPr algn="r" rtl="1"/>
            <a:r>
              <a:rPr lang="en-US" sz="3600" b="1" dirty="0">
                <a:solidFill>
                  <a:srgbClr val="FF0000"/>
                </a:solidFill>
              </a:rPr>
              <a:t>* </a:t>
            </a:r>
            <a:r>
              <a:rPr lang="ar-SA" sz="3600" b="1" dirty="0">
                <a:solidFill>
                  <a:srgbClr val="FF0000"/>
                </a:solidFill>
              </a:rPr>
              <a:t>دار الوطنيين</a:t>
            </a:r>
            <a:endParaRPr lang="en-US" sz="3600" b="1" dirty="0">
              <a:solidFill>
                <a:srgbClr val="FF0000"/>
              </a:solidFill>
            </a:endParaRPr>
          </a:p>
          <a:p>
            <a:pPr algn="r" rtl="1"/>
            <a:r>
              <a:rPr lang="en-US" sz="3600" b="1" dirty="0">
                <a:solidFill>
                  <a:srgbClr val="FF0000"/>
                </a:solidFill>
              </a:rPr>
              <a:t>* </a:t>
            </a:r>
            <a:r>
              <a:rPr lang="ar-SA" sz="3600" b="1" dirty="0">
                <a:solidFill>
                  <a:srgbClr val="FF0000"/>
                </a:solidFill>
              </a:rPr>
              <a:t>و دار الأعداء</a:t>
            </a:r>
            <a:endParaRPr lang="en-US" sz="3600" b="1" dirty="0">
              <a:solidFill>
                <a:srgbClr val="FF0000"/>
              </a:solidFill>
            </a:endParaRPr>
          </a:p>
          <a:p>
            <a:pPr algn="r" rtl="1"/>
            <a:r>
              <a:rPr lang="en-US" sz="3600" b="1" dirty="0">
                <a:solidFill>
                  <a:srgbClr val="FF0000"/>
                </a:solidFill>
              </a:rPr>
              <a:t>* </a:t>
            </a:r>
            <a:r>
              <a:rPr lang="ar-SA" sz="3600" b="1" dirty="0">
                <a:solidFill>
                  <a:srgbClr val="FF0000"/>
                </a:solidFill>
              </a:rPr>
              <a:t>و دار المعاهدين والمحالفين</a:t>
            </a:r>
            <a:endParaRPr lang="en-US" sz="3600" b="1" dirty="0">
              <a:solidFill>
                <a:srgbClr val="FF0000"/>
              </a:solidFill>
            </a:endParaRPr>
          </a:p>
          <a:p>
            <a:pPr algn="r" rtl="1"/>
            <a:r>
              <a:rPr lang="ar-SA" sz="3600" b="1" dirty="0"/>
              <a:t>و هذا يعني أن الحال عند الرومان في مجال حقوق الانسان لم يكن بأفضل منه عند اليونان</a:t>
            </a:r>
            <a:r>
              <a:rPr lang="en-US" sz="3600" b="1" dirty="0"/>
              <a:t>.</a:t>
            </a:r>
          </a:p>
        </p:txBody>
      </p:sp>
    </p:spTree>
    <p:extLst>
      <p:ext uri="{BB962C8B-B14F-4D97-AF65-F5344CB8AC3E}">
        <p14:creationId xmlns:p14="http://schemas.microsoft.com/office/powerpoint/2010/main" val="40277301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8E71F7B-0BE0-447A-94FD-AD38BFC52220}"/>
              </a:ext>
            </a:extLst>
          </p:cNvPr>
          <p:cNvSpPr txBox="1"/>
          <p:nvPr/>
        </p:nvSpPr>
        <p:spPr>
          <a:xfrm>
            <a:off x="484909" y="1870364"/>
            <a:ext cx="10612581" cy="3724096"/>
          </a:xfrm>
          <a:prstGeom prst="rect">
            <a:avLst/>
          </a:prstGeom>
          <a:noFill/>
        </p:spPr>
        <p:txBody>
          <a:bodyPr wrap="square" rtlCol="0">
            <a:spAutoFit/>
          </a:bodyPr>
          <a:lstStyle/>
          <a:p>
            <a:pPr algn="ctr" rtl="1"/>
            <a:r>
              <a:rPr lang="ar-SA" sz="4000" b="1" dirty="0">
                <a:solidFill>
                  <a:srgbClr val="FF0000"/>
                </a:solidFill>
              </a:rPr>
              <a:t>و يمكننا اجمال ما سبق في</a:t>
            </a:r>
            <a:r>
              <a:rPr lang="en-US" sz="4000" b="1" dirty="0">
                <a:solidFill>
                  <a:srgbClr val="FF0000"/>
                </a:solidFill>
              </a:rPr>
              <a:t>:</a:t>
            </a:r>
          </a:p>
          <a:p>
            <a:pPr algn="r" rtl="1"/>
            <a:r>
              <a:rPr lang="en-US" sz="2800" dirty="0"/>
              <a:t>&gt; </a:t>
            </a:r>
            <a:r>
              <a:rPr lang="ar-SA" sz="2800" dirty="0"/>
              <a:t>انتشار الرق بين الرومان</a:t>
            </a:r>
            <a:endParaRPr lang="en-US" sz="2800" dirty="0"/>
          </a:p>
          <a:p>
            <a:pPr algn="r" rtl="1"/>
            <a:r>
              <a:rPr lang="en-US" sz="2800" dirty="0"/>
              <a:t>&gt; </a:t>
            </a:r>
            <a:r>
              <a:rPr lang="ar-SA" sz="2800" dirty="0"/>
              <a:t>و تجاوزت انتهاكات حقوق الانسان في العصر الروماني كل أشكال الظلم والقهر التي شهدها الانسان في تلك الفترة من الزمان</a:t>
            </a:r>
            <a:r>
              <a:rPr lang="en-US" sz="2800" dirty="0"/>
              <a:t>.</a:t>
            </a:r>
          </a:p>
          <a:p>
            <a:pPr algn="r" rtl="1"/>
            <a:r>
              <a:rPr lang="ar-SA" sz="2800" dirty="0"/>
              <a:t>و في ضوء ما سبق يتضح لنا أن هناك قصوراً واضحاً في فكرة حقوق الانسان في كل من</a:t>
            </a:r>
            <a:r>
              <a:rPr lang="en-US" sz="2800" dirty="0"/>
              <a:t>:</a:t>
            </a:r>
          </a:p>
          <a:p>
            <a:pPr algn="r" rtl="1"/>
            <a:r>
              <a:rPr lang="en-US" sz="2800" dirty="0"/>
              <a:t>* </a:t>
            </a:r>
            <a:r>
              <a:rPr lang="ar-SA" sz="2800" dirty="0"/>
              <a:t>الفكر اليوناني "الاغريقي" الذي تميز بفكرة الحاكم الفيلسوف وبناء المدينة الفاضلة</a:t>
            </a:r>
            <a:endParaRPr lang="en-US" sz="2800" dirty="0"/>
          </a:p>
          <a:p>
            <a:pPr algn="r" rtl="1"/>
            <a:r>
              <a:rPr lang="en-US" sz="2800" dirty="0"/>
              <a:t>* </a:t>
            </a:r>
            <a:r>
              <a:rPr lang="ar-SA" sz="2800" dirty="0"/>
              <a:t>و في الفكر الروماني الذي اتسم بخاصية سمو القانون الطبيعي وتحقيق حد أدنى من المساواة بين الناس في الحقوق والواجبات</a:t>
            </a:r>
            <a:endParaRPr lang="en-US" sz="2800" dirty="0"/>
          </a:p>
        </p:txBody>
      </p:sp>
    </p:spTree>
    <p:extLst>
      <p:ext uri="{BB962C8B-B14F-4D97-AF65-F5344CB8AC3E}">
        <p14:creationId xmlns:p14="http://schemas.microsoft.com/office/powerpoint/2010/main" val="470380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FD6ABB-0056-4BAE-9E4A-150CEF569B61}"/>
              </a:ext>
            </a:extLst>
          </p:cNvPr>
          <p:cNvSpPr txBox="1"/>
          <p:nvPr/>
        </p:nvSpPr>
        <p:spPr>
          <a:xfrm>
            <a:off x="762000" y="1759527"/>
            <a:ext cx="10861964" cy="3600986"/>
          </a:xfrm>
          <a:prstGeom prst="rect">
            <a:avLst/>
          </a:prstGeom>
          <a:noFill/>
        </p:spPr>
        <p:txBody>
          <a:bodyPr wrap="square" rtlCol="0">
            <a:spAutoFit/>
          </a:bodyPr>
          <a:lstStyle/>
          <a:p>
            <a:pPr algn="ctr" rtl="1"/>
            <a:r>
              <a:rPr lang="ar-SA" sz="3600" b="1" dirty="0">
                <a:solidFill>
                  <a:srgbClr val="FF0000"/>
                </a:solidFill>
              </a:rPr>
              <a:t>فكرة حقوق الانسان في الديانات السماوية</a:t>
            </a:r>
            <a:endParaRPr lang="en-US" sz="3600" b="1" dirty="0">
              <a:solidFill>
                <a:srgbClr val="FF0000"/>
              </a:solidFill>
            </a:endParaRPr>
          </a:p>
          <a:p>
            <a:pPr algn="r" rtl="1"/>
            <a:r>
              <a:rPr lang="ar-SA" sz="3200" dirty="0">
                <a:solidFill>
                  <a:srgbClr val="FF0000"/>
                </a:solidFill>
              </a:rPr>
              <a:t>فكرة حقوق الانسان في اليهودية</a:t>
            </a:r>
            <a:r>
              <a:rPr lang="en-US" sz="3200" dirty="0">
                <a:solidFill>
                  <a:srgbClr val="FF0000"/>
                </a:solidFill>
              </a:rPr>
              <a:t>:</a:t>
            </a:r>
          </a:p>
          <a:p>
            <a:pPr algn="r" rtl="1"/>
            <a:r>
              <a:rPr lang="ar-SA" sz="3200" dirty="0"/>
              <a:t>اعتمدت اليهودية على التوراة المحرفة، وقد عرف عن اليهود إقبالهم على سفك الدماء بأسلوب بربري فاشي يشهد التاريخ عليهم إلى يومنا هذا، كما عرف احتقارهم للشعوب، واعتبار اليهود شعب الله المختار</a:t>
            </a:r>
            <a:r>
              <a:rPr lang="en-US" sz="3200" dirty="0"/>
              <a:t>.</a:t>
            </a:r>
          </a:p>
          <a:p>
            <a:pPr algn="r" rtl="1"/>
            <a:r>
              <a:rPr lang="ar-SA" sz="3200" dirty="0"/>
              <a:t>وبذلك فإن واقع حقوق الانسان في الديانة اليهودية المحرفة ارتكزت على العداء للبشرية، وشهدت انتهاكاً صارخاً لأحكام القانون الدولي، والقانون الدولي الانساني</a:t>
            </a:r>
            <a:r>
              <a:rPr lang="en-US" sz="3200" dirty="0"/>
              <a:t>. </a:t>
            </a:r>
          </a:p>
        </p:txBody>
      </p:sp>
    </p:spTree>
    <p:extLst>
      <p:ext uri="{BB962C8B-B14F-4D97-AF65-F5344CB8AC3E}">
        <p14:creationId xmlns:p14="http://schemas.microsoft.com/office/powerpoint/2010/main" val="27396493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200AA04-B76E-4471-B333-13F9AB331849}"/>
              </a:ext>
            </a:extLst>
          </p:cNvPr>
          <p:cNvSpPr txBox="1"/>
          <p:nvPr/>
        </p:nvSpPr>
        <p:spPr>
          <a:xfrm>
            <a:off x="1537855" y="1801091"/>
            <a:ext cx="8839200" cy="3970318"/>
          </a:xfrm>
          <a:prstGeom prst="rect">
            <a:avLst/>
          </a:prstGeom>
          <a:noFill/>
        </p:spPr>
        <p:txBody>
          <a:bodyPr wrap="square" rtlCol="0">
            <a:spAutoFit/>
          </a:bodyPr>
          <a:lstStyle/>
          <a:p>
            <a:pPr algn="ctr" rtl="1"/>
            <a:r>
              <a:rPr lang="ar-SA" sz="3600" dirty="0">
                <a:solidFill>
                  <a:srgbClr val="FF0000"/>
                </a:solidFill>
              </a:rPr>
              <a:t>فكرة حقوق الانسان في المسيحية</a:t>
            </a:r>
            <a:r>
              <a:rPr lang="en-US" sz="3600" dirty="0">
                <a:solidFill>
                  <a:srgbClr val="FF0000"/>
                </a:solidFill>
              </a:rPr>
              <a:t>:</a:t>
            </a:r>
          </a:p>
          <a:p>
            <a:pPr algn="r" rtl="1"/>
            <a:r>
              <a:rPr lang="ar-SA" sz="3600" dirty="0"/>
              <a:t>ظهرت الديانة المسيحية مع الرسول عيسى عليه السلام، وكانت تهدف إلى تحقيق المثل الاعلى في المجتمع البشرى من خلال الدعوة إلى الصفاء الروحي، والتسامح، وتطهير النفس، والتفاني في عالم الروحانيات، وترك الملذات وذلك من أجل الوصول إلى تحقيق العدل بين البشر و تجسيد الاخوة والمساواة بينهم</a:t>
            </a:r>
            <a:r>
              <a:rPr lang="en-US" sz="3600" dirty="0"/>
              <a:t>.</a:t>
            </a:r>
          </a:p>
        </p:txBody>
      </p:sp>
    </p:spTree>
    <p:extLst>
      <p:ext uri="{BB962C8B-B14F-4D97-AF65-F5344CB8AC3E}">
        <p14:creationId xmlns:p14="http://schemas.microsoft.com/office/powerpoint/2010/main" val="3868666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D943F9-0D08-48C8-A1A9-CD21C3209FF5}"/>
              </a:ext>
            </a:extLst>
          </p:cNvPr>
          <p:cNvSpPr txBox="1"/>
          <p:nvPr/>
        </p:nvSpPr>
        <p:spPr>
          <a:xfrm>
            <a:off x="1787237" y="3075057"/>
            <a:ext cx="8409709" cy="707886"/>
          </a:xfrm>
          <a:prstGeom prst="rect">
            <a:avLst/>
          </a:prstGeom>
          <a:noFill/>
        </p:spPr>
        <p:txBody>
          <a:bodyPr wrap="square" rtlCol="0">
            <a:spAutoFit/>
          </a:bodyPr>
          <a:lstStyle/>
          <a:p>
            <a:pPr algn="ctr" rtl="1"/>
            <a:r>
              <a:rPr lang="ar-SA" sz="4000" b="1" dirty="0">
                <a:solidFill>
                  <a:srgbClr val="FF0000"/>
                </a:solidFill>
              </a:rPr>
              <a:t>التطور التاريخي لحقوق الانسان</a:t>
            </a:r>
            <a:r>
              <a:rPr lang="en-US" sz="4000" b="1" dirty="0">
                <a:solidFill>
                  <a:srgbClr val="FF0000"/>
                </a:solidFill>
              </a:rPr>
              <a:t>:</a:t>
            </a:r>
          </a:p>
        </p:txBody>
      </p:sp>
    </p:spTree>
    <p:extLst>
      <p:ext uri="{BB962C8B-B14F-4D97-AF65-F5344CB8AC3E}">
        <p14:creationId xmlns:p14="http://schemas.microsoft.com/office/powerpoint/2010/main" val="16439604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B0C463A-0F39-49A6-A53F-99C71FE6EC3A}"/>
              </a:ext>
            </a:extLst>
          </p:cNvPr>
          <p:cNvSpPr txBox="1"/>
          <p:nvPr/>
        </p:nvSpPr>
        <p:spPr>
          <a:xfrm>
            <a:off x="762000" y="1870363"/>
            <a:ext cx="10446327" cy="3416320"/>
          </a:xfrm>
          <a:prstGeom prst="rect">
            <a:avLst/>
          </a:prstGeom>
          <a:noFill/>
        </p:spPr>
        <p:txBody>
          <a:bodyPr wrap="square" rtlCol="0">
            <a:spAutoFit/>
          </a:bodyPr>
          <a:lstStyle/>
          <a:p>
            <a:pPr algn="r"/>
            <a:r>
              <a:rPr lang="ar-SA" sz="3600" dirty="0"/>
              <a:t>وقد ساهمت التعاليم التي دعت إليها المسيحية إلى حد كبير في التخفيف من العادات الهمجية، والتي كانت سائدة في العصور الوسطى. و قد نادت المسيحية بمبدأ الفصل بين السلطة الدينية والدنيوية، لإيمانها بفكرة </a:t>
            </a:r>
            <a:r>
              <a:rPr lang="ar-SA" sz="3600" dirty="0">
                <a:solidFill>
                  <a:srgbClr val="FF0000"/>
                </a:solidFill>
              </a:rPr>
              <a:t>العدالة</a:t>
            </a:r>
            <a:r>
              <a:rPr lang="ar-SA" sz="3600" dirty="0"/>
              <a:t> وضرورة اتخاذ الاسرة، والكنيسة، والدولة، وسائل لتحقيق السعادة للإنسان، </a:t>
            </a:r>
            <a:r>
              <a:rPr lang="ar-SA" sz="3600" dirty="0">
                <a:solidFill>
                  <a:srgbClr val="FF0000"/>
                </a:solidFill>
              </a:rPr>
              <a:t>وفتحت أبواب الكنائس للعبيد</a:t>
            </a:r>
            <a:r>
              <a:rPr lang="ar-SA" sz="3600" dirty="0"/>
              <a:t>، ودافعت عن </a:t>
            </a:r>
            <a:r>
              <a:rPr lang="ar-SA" sz="3600" dirty="0">
                <a:solidFill>
                  <a:srgbClr val="FF0000"/>
                </a:solidFill>
              </a:rPr>
              <a:t>الفقراء</a:t>
            </a:r>
            <a:r>
              <a:rPr lang="ar-SA" sz="3600" dirty="0"/>
              <a:t> والمستضعفين ضد الاغنياء</a:t>
            </a:r>
            <a:endParaRPr lang="en-US" sz="3600" dirty="0"/>
          </a:p>
        </p:txBody>
      </p:sp>
    </p:spTree>
    <p:extLst>
      <p:ext uri="{BB962C8B-B14F-4D97-AF65-F5344CB8AC3E}">
        <p14:creationId xmlns:p14="http://schemas.microsoft.com/office/powerpoint/2010/main" val="32492762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D4C39F-2466-4540-9A25-B26AEC75AAD3}"/>
              </a:ext>
            </a:extLst>
          </p:cNvPr>
          <p:cNvSpPr txBox="1"/>
          <p:nvPr/>
        </p:nvSpPr>
        <p:spPr>
          <a:xfrm>
            <a:off x="1177636" y="1163782"/>
            <a:ext cx="10252364" cy="5016758"/>
          </a:xfrm>
          <a:prstGeom prst="rect">
            <a:avLst/>
          </a:prstGeom>
          <a:noFill/>
        </p:spPr>
        <p:txBody>
          <a:bodyPr wrap="square" rtlCol="0">
            <a:spAutoFit/>
          </a:bodyPr>
          <a:lstStyle/>
          <a:p>
            <a:pPr algn="r" rtl="1"/>
            <a:r>
              <a:rPr lang="ar-SA" sz="4000" dirty="0"/>
              <a:t>و هذا يعني أن الديانة المسيحية قد حملت إلى الحضارة الأوربية و إلى نظرية حقوق الإنسان عنصرين أساسيين، هما</a:t>
            </a:r>
            <a:r>
              <a:rPr lang="en-US" sz="4000" dirty="0"/>
              <a:t>:</a:t>
            </a:r>
            <a:endParaRPr lang="en-US" sz="4000" dirty="0">
              <a:solidFill>
                <a:srgbClr val="FF0000"/>
              </a:solidFill>
            </a:endParaRPr>
          </a:p>
          <a:p>
            <a:pPr algn="r" rtl="1"/>
            <a:r>
              <a:rPr lang="en-US" sz="4000" dirty="0">
                <a:solidFill>
                  <a:srgbClr val="FF0000"/>
                </a:solidFill>
              </a:rPr>
              <a:t>&gt; </a:t>
            </a:r>
            <a:r>
              <a:rPr lang="ar-SA" sz="4000" dirty="0">
                <a:solidFill>
                  <a:srgbClr val="FF0000"/>
                </a:solidFill>
              </a:rPr>
              <a:t>كرامة الشخصية الإنسانية</a:t>
            </a:r>
            <a:endParaRPr lang="en-US" sz="4000" dirty="0">
              <a:solidFill>
                <a:srgbClr val="FF0000"/>
              </a:solidFill>
            </a:endParaRPr>
          </a:p>
          <a:p>
            <a:pPr algn="r" rtl="1"/>
            <a:r>
              <a:rPr lang="en-US" sz="4000" dirty="0">
                <a:solidFill>
                  <a:srgbClr val="FF0000"/>
                </a:solidFill>
              </a:rPr>
              <a:t>&gt; </a:t>
            </a:r>
            <a:r>
              <a:rPr lang="ar-SA" sz="4000" dirty="0">
                <a:solidFill>
                  <a:srgbClr val="FF0000"/>
                </a:solidFill>
              </a:rPr>
              <a:t>و فكرة تحديد السلطة؛</a:t>
            </a:r>
            <a:r>
              <a:rPr lang="ar-SA" sz="4000" dirty="0"/>
              <a:t> مما أدى إلي رفض فكرة السيادة المطلقة للحكام. حيث ترى التعاليم المسيحية، أن أي سلطة فوق هذه الأرض لا يمكن أن تكون سلطة مطلقة، والسلطة المطلقة لا يمارسها إلا الله. فكل سلطة إنسانية منظمة هي سلطة محدودة بطبيعة الحال</a:t>
            </a:r>
            <a:r>
              <a:rPr lang="en-US" sz="4000" dirty="0"/>
              <a:t>.</a:t>
            </a:r>
          </a:p>
        </p:txBody>
      </p:sp>
    </p:spTree>
    <p:extLst>
      <p:ext uri="{BB962C8B-B14F-4D97-AF65-F5344CB8AC3E}">
        <p14:creationId xmlns:p14="http://schemas.microsoft.com/office/powerpoint/2010/main" val="859807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8B7995-0FD6-4D22-BB02-FA7B41B31B4E}"/>
              </a:ext>
            </a:extLst>
          </p:cNvPr>
          <p:cNvSpPr txBox="1"/>
          <p:nvPr/>
        </p:nvSpPr>
        <p:spPr>
          <a:xfrm>
            <a:off x="332509" y="928255"/>
            <a:ext cx="11443855" cy="3847207"/>
          </a:xfrm>
          <a:prstGeom prst="rect">
            <a:avLst/>
          </a:prstGeom>
          <a:noFill/>
        </p:spPr>
        <p:txBody>
          <a:bodyPr wrap="square" rtlCol="0">
            <a:spAutoFit/>
          </a:bodyPr>
          <a:lstStyle/>
          <a:p>
            <a:pPr algn="ctr" rtl="1"/>
            <a:r>
              <a:rPr lang="ar-SA" sz="2800" b="1" dirty="0">
                <a:solidFill>
                  <a:srgbClr val="FF0000"/>
                </a:solidFill>
              </a:rPr>
              <a:t>فكرة حقوق الإنسان في الإسلام</a:t>
            </a:r>
            <a:r>
              <a:rPr lang="en-US" sz="2800" b="1" dirty="0">
                <a:solidFill>
                  <a:srgbClr val="FF0000"/>
                </a:solidFill>
              </a:rPr>
              <a:t>:</a:t>
            </a:r>
          </a:p>
          <a:p>
            <a:pPr algn="r" rtl="1"/>
            <a:r>
              <a:rPr lang="ar-SA" sz="2400" dirty="0"/>
              <a:t>مما لا شك فيه أن الإسلام قد جاء في فترة كان يسود فيها الظلم و الاستبداد والقهر و انتهاك كرامة الإنسان. وكانت رسالة السماء مجسدة في القرآن الكريم، واضحة كل الوضوح على صعيد احترام حقوق الإنسان. حيث سبقت الشريعة الإسلامية كل الصكوك الدولية والتشريعات الوطنية في تأكيد حماية حقوق الإنسان، بصورة كاملة ومتكاملة. حيث أن حقوق الانسان في الشريعة الاسلامية، تنبع من فكرة مستقلة عن إرادة البشر، وعن النسبية الزمانية، والمكانية، والمفاهيم المتعددة، أي معايير التطبيق المختلفة في المجتمعات الانسانية، على اختلاف النظم والقوانين</a:t>
            </a:r>
            <a:r>
              <a:rPr lang="en-US" sz="2400" dirty="0"/>
              <a:t>.</a:t>
            </a:r>
          </a:p>
          <a:p>
            <a:pPr algn="r" rtl="1"/>
            <a:r>
              <a:rPr lang="ar-SA" sz="2400" dirty="0"/>
              <a:t>و هي بإيجاز من نعم الله في نصوصها، وأصولها العامة، حيث ألزمت الكافة بحقوق الانسان. أي أنها ألزمت الحاكم، والمحكوم، و الدول والشعوب باحترام الانسان. و الشريعة الإسلامية ليست سلاحاً في يد السلطة، أو مسوغاً لخروج الناس على المجتمع أو الحاكم. و لكنها مبادئ ضرورية نادت بضرورة تحرير الإنسان من العبودية والرق والاستعباد وأقرت بمبادئ العدالة والمساواة و تحريم التمييز؛ دون المساس بأمن الآخرين في مجتمع الدول</a:t>
            </a:r>
            <a:r>
              <a:rPr lang="en-US" sz="2400" dirty="0"/>
              <a:t>.</a:t>
            </a:r>
          </a:p>
        </p:txBody>
      </p:sp>
    </p:spTree>
    <p:extLst>
      <p:ext uri="{BB962C8B-B14F-4D97-AF65-F5344CB8AC3E}">
        <p14:creationId xmlns:p14="http://schemas.microsoft.com/office/powerpoint/2010/main" val="2296902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064661-A624-4160-9966-DC71160A9B3A}"/>
              </a:ext>
            </a:extLst>
          </p:cNvPr>
          <p:cNvSpPr txBox="1"/>
          <p:nvPr/>
        </p:nvSpPr>
        <p:spPr>
          <a:xfrm>
            <a:off x="609600" y="1357746"/>
            <a:ext cx="10972799" cy="5016758"/>
          </a:xfrm>
          <a:prstGeom prst="rect">
            <a:avLst/>
          </a:prstGeom>
          <a:noFill/>
        </p:spPr>
        <p:txBody>
          <a:bodyPr wrap="square" rtlCol="0">
            <a:spAutoFit/>
          </a:bodyPr>
          <a:lstStyle/>
          <a:p>
            <a:pPr algn="r" rtl="1"/>
            <a:r>
              <a:rPr lang="ar-SA" sz="3200" dirty="0"/>
              <a:t>فإن </a:t>
            </a:r>
            <a:r>
              <a:rPr lang="ar-SA" sz="3200" dirty="0">
                <a:solidFill>
                  <a:srgbClr val="FF0000"/>
                </a:solidFill>
              </a:rPr>
              <a:t>الشريعة الاسلامية </a:t>
            </a:r>
            <a:r>
              <a:rPr lang="ar-SA" sz="3200" dirty="0"/>
              <a:t>تعتبر من </a:t>
            </a:r>
            <a:r>
              <a:rPr lang="ar-SA" sz="3200" dirty="0">
                <a:solidFill>
                  <a:srgbClr val="FF0000"/>
                </a:solidFill>
              </a:rPr>
              <a:t>أهم مصادر حقوق الانسان </a:t>
            </a:r>
            <a:r>
              <a:rPr lang="ar-SA" sz="3200" dirty="0"/>
              <a:t>على كافة المستويات المحلية والاقليمية والدولية. حيث غرس الإسلام مبدأ المساواة بين الناس؛ وقضى على العصبية والقبلية. كما ساوى بين الأحرار والعبيد، و بين السادة والمسودين، والأغنياء والفقراء</a:t>
            </a:r>
            <a:r>
              <a:rPr lang="en-US" sz="3200" dirty="0"/>
              <a:t>. </a:t>
            </a:r>
          </a:p>
          <a:p>
            <a:pPr algn="r" rtl="1"/>
            <a:r>
              <a:rPr lang="ar-SA" sz="3200" dirty="0"/>
              <a:t>و هذا يعني أن الشريعة الإسلامية قد أكدت العديد من حقوق الإنسان، كالحق في المساواة وعدم التمييز بسبب العرق أو الجنس أو النسب أو المال؛ و حرمة الاعتداء على الإنسان أو ماله؛ مصداقا لقوله عز وجل</a:t>
            </a:r>
            <a:r>
              <a:rPr lang="en-US" sz="3200" dirty="0"/>
              <a:t>:</a:t>
            </a:r>
          </a:p>
          <a:p>
            <a:pPr algn="r" rtl="1"/>
            <a:r>
              <a:rPr lang="en-US" sz="3200" dirty="0"/>
              <a:t>(</a:t>
            </a:r>
            <a:r>
              <a:rPr lang="ar-SA" sz="3200" dirty="0"/>
              <a:t>يَا أَيُّهَا النَّاسُ إِنَّا خَلَقْنَاكُم مِّن ذَكَرٍ وَأُنثَى وَجَعَلْنَاكُمْ شُعُوباً وَقَبَائِلَ لِتَعَارَفُوا إِنَّ أَكْرَمَكُمْ عِندَ اللَّهِ أَتْقَاكُمْ إِنَّ اللَّهَ عَلِيمٌ خَبِيرٌ</a:t>
            </a:r>
            <a:r>
              <a:rPr lang="en-US" sz="3200" dirty="0"/>
              <a:t>) </a:t>
            </a:r>
          </a:p>
          <a:p>
            <a:pPr algn="r" rtl="1"/>
            <a:r>
              <a:rPr lang="en-US" sz="3200" dirty="0"/>
              <a:t>(</a:t>
            </a:r>
            <a:r>
              <a:rPr lang="ar-SA" sz="3200" dirty="0"/>
              <a:t>الحجرات : 13</a:t>
            </a:r>
            <a:r>
              <a:rPr lang="en-US" sz="3200" dirty="0"/>
              <a:t> )</a:t>
            </a:r>
          </a:p>
        </p:txBody>
      </p:sp>
    </p:spTree>
    <p:extLst>
      <p:ext uri="{BB962C8B-B14F-4D97-AF65-F5344CB8AC3E}">
        <p14:creationId xmlns:p14="http://schemas.microsoft.com/office/powerpoint/2010/main" val="28957968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0F5BF91-6B0C-4C1D-A958-28EB272A8A0F}"/>
              </a:ext>
            </a:extLst>
          </p:cNvPr>
          <p:cNvSpPr txBox="1"/>
          <p:nvPr/>
        </p:nvSpPr>
        <p:spPr>
          <a:xfrm>
            <a:off x="318655" y="608555"/>
            <a:ext cx="11554690" cy="6124754"/>
          </a:xfrm>
          <a:prstGeom prst="rect">
            <a:avLst/>
          </a:prstGeom>
          <a:noFill/>
        </p:spPr>
        <p:txBody>
          <a:bodyPr wrap="square" rtlCol="0">
            <a:spAutoFit/>
          </a:bodyPr>
          <a:lstStyle/>
          <a:p>
            <a:pPr algn="r" rtl="1"/>
            <a:r>
              <a:rPr lang="ar-SA" sz="2800" dirty="0"/>
              <a:t>و من ثمّ، </a:t>
            </a:r>
            <a:r>
              <a:rPr lang="ar-SA" sz="2800" dirty="0">
                <a:solidFill>
                  <a:srgbClr val="FF0000"/>
                </a:solidFill>
              </a:rPr>
              <a:t>يمكننا القول بأن</a:t>
            </a:r>
            <a:r>
              <a:rPr lang="en-US" sz="2800" dirty="0">
                <a:solidFill>
                  <a:srgbClr val="FF0000"/>
                </a:solidFill>
              </a:rPr>
              <a:t>:</a:t>
            </a:r>
          </a:p>
          <a:p>
            <a:pPr algn="r" rtl="1"/>
            <a:r>
              <a:rPr lang="en-US" sz="2800" dirty="0"/>
              <a:t>&gt; </a:t>
            </a:r>
            <a:r>
              <a:rPr lang="ar-SA" sz="2800" dirty="0"/>
              <a:t>الاسلام هو دين التسامح و احترام حقوق الانسان ومكافحة الفساد؛ و ليست شريعة إرهاب وسفك للدماء، كما تحاول فئة الضلال أن تصدر للعالم الصورة السلبية عن الاسلام. و يؤكد ذلك قوله عز و جل</a:t>
            </a:r>
            <a:r>
              <a:rPr lang="en-US" sz="2800" dirty="0"/>
              <a:t>:</a:t>
            </a:r>
          </a:p>
          <a:p>
            <a:pPr algn="r" rtl="1"/>
            <a:r>
              <a:rPr lang="ar-SA" sz="2800" dirty="0"/>
              <a:t>(وَلاَ تَقْتُلُواْ النَّفْسَ الَّتِي حَرَّمَ اللّهُ إِلاَّ بِالحَقِّ وَمَن قُتِلَ مَظْلُوماً فَقَدْ جَعَلْنَا لِوَلِيِّهِ سُلْطَاناً فَلاَ يُسْرِف فِّي الْقَتْلِ إِنَّهُ كَانَ مَنْصُوراً) (الإسراء : 33 )</a:t>
            </a:r>
            <a:endParaRPr lang="en-US" sz="2800" dirty="0"/>
          </a:p>
          <a:p>
            <a:pPr algn="r" rtl="1"/>
            <a:r>
              <a:rPr lang="ar-SA" sz="2800" dirty="0"/>
              <a:t>(مَن قَتَلَ نَفْساً بِغَيْرِ نَفْسٍ أَوْ فَسَادٍ فِي الأَرْضِ فَكَأَنَّمَا قَتَلَ النَّاسَ جَمِيعاً وَمَنْ أَحْيَاهَا فَكَأَنَّمَا أَحْيَا النَّاسَ جَمِيعاً) (المائدة : 32 )</a:t>
            </a:r>
            <a:endParaRPr lang="en-US" sz="2800" dirty="0"/>
          </a:p>
          <a:p>
            <a:pPr algn="r" rtl="1"/>
            <a:r>
              <a:rPr lang="en-US" sz="2800" dirty="0"/>
              <a:t>&gt; </a:t>
            </a:r>
            <a:r>
              <a:rPr lang="ar-SA" sz="2800" dirty="0"/>
              <a:t>و بقدر ما كرست الشريعة الإسلامية قيم حقوق الإنسان؛ فإنها وضعت أيضاً ضوابط تنتظم داخلها حقوق الإنسان وأسلوب ممارسته لحرياته العامة. و من ثمّ، فإن مصر في الوقت الراهن تحرص على تصحيح لغة الخطاب الديني لفهم حقيقة الاسلام وكشف ضلالات الارهابيين؛ مصداقاً لقوله عز وجل</a:t>
            </a:r>
            <a:r>
              <a:rPr lang="en-US" sz="2800" dirty="0"/>
              <a:t>:</a:t>
            </a:r>
          </a:p>
          <a:p>
            <a:pPr algn="r" rtl="1"/>
            <a:r>
              <a:rPr lang="ar-SA" sz="2800" dirty="0"/>
              <a:t>(إِنَّ اللّهَ يَأْمُرُ بِالْعَدْلِ وَالإِحْسَانِ وَإِيتَاء ذِي الْقُرْبَى وَيَنْهَى عَنِ الْفَحْشَاء وَالْمُنكَرِ وَالْبَغْيِ يَعِظُكُمْ لَعَلَّكُمْ تَذَكَّرُونَ) (النحل : 90 )</a:t>
            </a:r>
            <a:endParaRPr lang="en-US" sz="2800" dirty="0"/>
          </a:p>
          <a:p>
            <a:pPr algn="r" rtl="1"/>
            <a:r>
              <a:rPr lang="en-US" sz="2800" dirty="0"/>
              <a:t> </a:t>
            </a:r>
          </a:p>
        </p:txBody>
      </p:sp>
    </p:spTree>
    <p:extLst>
      <p:ext uri="{BB962C8B-B14F-4D97-AF65-F5344CB8AC3E}">
        <p14:creationId xmlns:p14="http://schemas.microsoft.com/office/powerpoint/2010/main" val="34248299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1D67B4-87A7-400F-8839-DA3A8C0AD358}"/>
              </a:ext>
            </a:extLst>
          </p:cNvPr>
          <p:cNvSpPr txBox="1"/>
          <p:nvPr/>
        </p:nvSpPr>
        <p:spPr>
          <a:xfrm>
            <a:off x="1018309" y="2286000"/>
            <a:ext cx="10349346" cy="2554545"/>
          </a:xfrm>
          <a:prstGeom prst="rect">
            <a:avLst/>
          </a:prstGeom>
          <a:noFill/>
        </p:spPr>
        <p:txBody>
          <a:bodyPr wrap="square" rtlCol="0">
            <a:spAutoFit/>
          </a:bodyPr>
          <a:lstStyle/>
          <a:p>
            <a:pPr algn="ctr" rtl="1"/>
            <a:r>
              <a:rPr lang="ar-SA" sz="3200" b="1" dirty="0">
                <a:solidFill>
                  <a:srgbClr val="FF0000"/>
                </a:solidFill>
              </a:rPr>
              <a:t>مرحلة التأطير الدستوري لحقوق الإنسان</a:t>
            </a:r>
            <a:r>
              <a:rPr lang="en-US" sz="3200" b="1" dirty="0">
                <a:solidFill>
                  <a:srgbClr val="FF0000"/>
                </a:solidFill>
              </a:rPr>
              <a:t>:</a:t>
            </a:r>
          </a:p>
          <a:p>
            <a:pPr algn="r" rtl="1"/>
            <a:r>
              <a:rPr lang="ar-SA" sz="3200" dirty="0"/>
              <a:t>دخلت حقوق الإنسان إطارها القانوني لتأخذ هذه الحقوق أبعادها الحقيقية وتتحول إلى نصوص قانونية ملزمة بفعل تطور الفكر الفلسفي و القانوني متخذة شكل " </a:t>
            </a:r>
            <a:r>
              <a:rPr lang="ar-SA" sz="3200" dirty="0">
                <a:solidFill>
                  <a:srgbClr val="FF0000"/>
                </a:solidFill>
              </a:rPr>
              <a:t>إعلانات الحقوق</a:t>
            </a:r>
            <a:r>
              <a:rPr lang="ar-SA" sz="3200" dirty="0"/>
              <a:t>" ومضمنة في وثائق دستورية في كل من إنجلترا والولايات المتحدة الأمريكية وفرنسا</a:t>
            </a:r>
            <a:r>
              <a:rPr lang="en-US" sz="3200" dirty="0"/>
              <a:t>.</a:t>
            </a:r>
          </a:p>
        </p:txBody>
      </p:sp>
    </p:spTree>
    <p:extLst>
      <p:ext uri="{BB962C8B-B14F-4D97-AF65-F5344CB8AC3E}">
        <p14:creationId xmlns:p14="http://schemas.microsoft.com/office/powerpoint/2010/main" val="39269527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372FA6-FB65-445D-B370-5E0ED112161C}"/>
              </a:ext>
            </a:extLst>
          </p:cNvPr>
          <p:cNvSpPr txBox="1"/>
          <p:nvPr/>
        </p:nvSpPr>
        <p:spPr>
          <a:xfrm>
            <a:off x="595745" y="2424545"/>
            <a:ext cx="11000509" cy="2554545"/>
          </a:xfrm>
          <a:prstGeom prst="rect">
            <a:avLst/>
          </a:prstGeom>
          <a:noFill/>
        </p:spPr>
        <p:txBody>
          <a:bodyPr wrap="square" rtlCol="0">
            <a:spAutoFit/>
          </a:bodyPr>
          <a:lstStyle/>
          <a:p>
            <a:pPr algn="ctr" rtl="1"/>
            <a:r>
              <a:rPr lang="ar-SA" sz="3200" dirty="0">
                <a:solidFill>
                  <a:srgbClr val="FF0000"/>
                </a:solidFill>
              </a:rPr>
              <a:t>التطور التاريخي لحقوق الإنسان منذ العصور الوسطى</a:t>
            </a:r>
            <a:r>
              <a:rPr lang="en-US" sz="3200" dirty="0">
                <a:solidFill>
                  <a:srgbClr val="FF0000"/>
                </a:solidFill>
              </a:rPr>
              <a:t>:</a:t>
            </a:r>
          </a:p>
          <a:p>
            <a:pPr algn="r" rtl="1"/>
            <a:r>
              <a:rPr lang="ar-SA" sz="3200" dirty="0"/>
              <a:t>تتمثل فكرة حقوق الانسان في العصور الوسطى و عصر النهضة بعدد من الوثائق والقوانين التي صدرت في عدة دول غربية، من أبرزها</a:t>
            </a:r>
            <a:r>
              <a:rPr lang="en-US" sz="3200" dirty="0"/>
              <a:t>:</a:t>
            </a:r>
          </a:p>
          <a:p>
            <a:pPr algn="r" rtl="1"/>
            <a:r>
              <a:rPr lang="en-US" sz="3200" dirty="0"/>
              <a:t>&gt; </a:t>
            </a:r>
            <a:r>
              <a:rPr lang="ar-SA" sz="3200" dirty="0"/>
              <a:t>ميثاق العهد الاعظم</a:t>
            </a:r>
            <a:r>
              <a:rPr lang="en-US" sz="3200" dirty="0"/>
              <a:t> </a:t>
            </a:r>
            <a:r>
              <a:rPr lang="en-US" sz="3200" dirty="0" err="1">
                <a:solidFill>
                  <a:srgbClr val="FF0000"/>
                </a:solidFill>
              </a:rPr>
              <a:t>Magnacarta</a:t>
            </a:r>
            <a:r>
              <a:rPr lang="en-US" sz="3200" dirty="0"/>
              <a:t> </a:t>
            </a:r>
            <a:r>
              <a:rPr lang="ar-SA" sz="3200" dirty="0"/>
              <a:t>الصادر عام 1215م</a:t>
            </a:r>
            <a:endParaRPr lang="en-US" sz="3200" dirty="0"/>
          </a:p>
          <a:p>
            <a:pPr algn="r" rtl="1"/>
            <a:r>
              <a:rPr lang="en-US" sz="3200" dirty="0"/>
              <a:t>&gt; </a:t>
            </a:r>
            <a:r>
              <a:rPr lang="ar-SA" sz="3200" dirty="0"/>
              <a:t>و عريضة الحقوق الصادرة في عهد الملك شارل الاول عام 1628م</a:t>
            </a:r>
            <a:r>
              <a:rPr lang="en-US" sz="3200" dirty="0"/>
              <a:t>.</a:t>
            </a:r>
          </a:p>
        </p:txBody>
      </p:sp>
    </p:spTree>
    <p:extLst>
      <p:ext uri="{BB962C8B-B14F-4D97-AF65-F5344CB8AC3E}">
        <p14:creationId xmlns:p14="http://schemas.microsoft.com/office/powerpoint/2010/main" val="5030235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4A610A-FA4F-492F-880B-82E28D27A0CA}"/>
              </a:ext>
            </a:extLst>
          </p:cNvPr>
          <p:cNvSpPr txBox="1"/>
          <p:nvPr/>
        </p:nvSpPr>
        <p:spPr>
          <a:xfrm>
            <a:off x="1094509" y="2313709"/>
            <a:ext cx="10002981" cy="2862322"/>
          </a:xfrm>
          <a:prstGeom prst="rect">
            <a:avLst/>
          </a:prstGeom>
          <a:noFill/>
        </p:spPr>
        <p:txBody>
          <a:bodyPr wrap="square" rtlCol="0">
            <a:spAutoFit/>
          </a:bodyPr>
          <a:lstStyle/>
          <a:p>
            <a:pPr algn="r" rtl="1"/>
            <a:r>
              <a:rPr lang="ar-SA" sz="3600" dirty="0">
                <a:solidFill>
                  <a:srgbClr val="FF0000"/>
                </a:solidFill>
              </a:rPr>
              <a:t>التطور التاريخي لحقوق الإنسان في المملكة المتحدة</a:t>
            </a:r>
            <a:r>
              <a:rPr lang="en-US" sz="3600" dirty="0">
                <a:solidFill>
                  <a:srgbClr val="FF0000"/>
                </a:solidFill>
              </a:rPr>
              <a:t>:</a:t>
            </a:r>
          </a:p>
          <a:p>
            <a:pPr algn="r" rtl="1"/>
            <a:r>
              <a:rPr lang="ar-SA" sz="3600" dirty="0"/>
              <a:t>كانت الوثيقة الانجليزية الاولى التي تضمنت بعض المبادئ الاساسية لحقوق الانسان، وهي </a:t>
            </a:r>
            <a:r>
              <a:rPr lang="ar-SA" sz="3600" dirty="0">
                <a:solidFill>
                  <a:srgbClr val="FF0000"/>
                </a:solidFill>
              </a:rPr>
              <a:t>وثيقة ماجناكارتا </a:t>
            </a:r>
            <a:r>
              <a:rPr lang="en-US" sz="3600" dirty="0" err="1"/>
              <a:t>Magnacarta</a:t>
            </a:r>
            <a:r>
              <a:rPr lang="en-US" sz="3600" dirty="0"/>
              <a:t> </a:t>
            </a:r>
            <a:r>
              <a:rPr lang="ar-SA" sz="3600" dirty="0"/>
              <a:t>(العهد الاعظم) ذات الطبيعة الدستورية، وصدرت هذه الوثيقة </a:t>
            </a:r>
            <a:r>
              <a:rPr lang="ar-SA" sz="3600" dirty="0">
                <a:solidFill>
                  <a:srgbClr val="FF0000"/>
                </a:solidFill>
              </a:rPr>
              <a:t>سنة 1215م </a:t>
            </a:r>
            <a:r>
              <a:rPr lang="ar-SA" sz="3600" dirty="0"/>
              <a:t>على أثر الثورة المسلحة التي فجرها البارونات ضد الملك </a:t>
            </a:r>
            <a:r>
              <a:rPr lang="ar-SA" sz="3600" dirty="0">
                <a:solidFill>
                  <a:srgbClr val="FF0000"/>
                </a:solidFill>
              </a:rPr>
              <a:t>جون</a:t>
            </a:r>
            <a:r>
              <a:rPr lang="en-US" sz="3600" dirty="0">
                <a:solidFill>
                  <a:srgbClr val="FF0000"/>
                </a:solidFill>
              </a:rPr>
              <a:t>.</a:t>
            </a:r>
          </a:p>
        </p:txBody>
      </p:sp>
    </p:spTree>
    <p:extLst>
      <p:ext uri="{BB962C8B-B14F-4D97-AF65-F5344CB8AC3E}">
        <p14:creationId xmlns:p14="http://schemas.microsoft.com/office/powerpoint/2010/main" val="5608816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346F81E-F905-4DE3-B314-E0AC3AD74B3B}"/>
              </a:ext>
            </a:extLst>
          </p:cNvPr>
          <p:cNvSpPr txBox="1"/>
          <p:nvPr/>
        </p:nvSpPr>
        <p:spPr>
          <a:xfrm>
            <a:off x="332509" y="734291"/>
            <a:ext cx="11236035" cy="5078313"/>
          </a:xfrm>
          <a:prstGeom prst="rect">
            <a:avLst/>
          </a:prstGeom>
          <a:noFill/>
        </p:spPr>
        <p:txBody>
          <a:bodyPr wrap="square" rtlCol="0">
            <a:spAutoFit/>
          </a:bodyPr>
          <a:lstStyle/>
          <a:p>
            <a:pPr algn="r" rtl="1"/>
            <a:r>
              <a:rPr lang="ar-SA" sz="3600" b="1" dirty="0"/>
              <a:t>وقد ضمت هذه الوثيقة العديد من المبادئ التي تعد من مبادئ حقوق الانسان مثل</a:t>
            </a:r>
            <a:r>
              <a:rPr lang="en-US" sz="3600" b="1" dirty="0"/>
              <a:t>:</a:t>
            </a:r>
            <a:endParaRPr lang="en-US" sz="3600" b="1" dirty="0">
              <a:solidFill>
                <a:srgbClr val="7030A0"/>
              </a:solidFill>
            </a:endParaRPr>
          </a:p>
          <a:p>
            <a:pPr algn="r" rtl="1"/>
            <a:r>
              <a:rPr lang="en-US" sz="3600" b="1" dirty="0">
                <a:solidFill>
                  <a:srgbClr val="7030A0"/>
                </a:solidFill>
              </a:rPr>
              <a:t>&gt; </a:t>
            </a:r>
            <a:r>
              <a:rPr lang="ar-SA" sz="3600" b="1" dirty="0">
                <a:solidFill>
                  <a:srgbClr val="7030A0"/>
                </a:solidFill>
              </a:rPr>
              <a:t>عدم مصادرة أملاك أي شخص بغير سند قانوني</a:t>
            </a:r>
            <a:endParaRPr lang="en-US" sz="3600" b="1" dirty="0">
              <a:solidFill>
                <a:srgbClr val="7030A0"/>
              </a:solidFill>
            </a:endParaRPr>
          </a:p>
          <a:p>
            <a:pPr algn="r" rtl="1"/>
            <a:r>
              <a:rPr lang="en-US" sz="3600" b="1" dirty="0">
                <a:solidFill>
                  <a:srgbClr val="7030A0"/>
                </a:solidFill>
              </a:rPr>
              <a:t>&gt; </a:t>
            </a:r>
            <a:r>
              <a:rPr lang="ar-SA" sz="3600" b="1" dirty="0">
                <a:solidFill>
                  <a:srgbClr val="7030A0"/>
                </a:solidFill>
              </a:rPr>
              <a:t>كما نصت على حرية التنقل</a:t>
            </a:r>
            <a:endParaRPr lang="en-US" sz="3600" b="1" dirty="0">
              <a:solidFill>
                <a:srgbClr val="7030A0"/>
              </a:solidFill>
            </a:endParaRPr>
          </a:p>
          <a:p>
            <a:pPr algn="r" rtl="1"/>
            <a:r>
              <a:rPr lang="en-US" sz="3600" b="1" dirty="0">
                <a:solidFill>
                  <a:srgbClr val="7030A0"/>
                </a:solidFill>
              </a:rPr>
              <a:t>&gt; </a:t>
            </a:r>
            <a:r>
              <a:rPr lang="ar-SA" sz="3600" b="1" dirty="0">
                <a:solidFill>
                  <a:srgbClr val="7030A0"/>
                </a:solidFill>
              </a:rPr>
              <a:t>وحرية التجارة</a:t>
            </a:r>
            <a:endParaRPr lang="en-US" sz="3600" b="1" dirty="0">
              <a:solidFill>
                <a:srgbClr val="7030A0"/>
              </a:solidFill>
            </a:endParaRPr>
          </a:p>
          <a:p>
            <a:pPr algn="r" rtl="1"/>
            <a:r>
              <a:rPr lang="en-US" sz="3600" b="1" dirty="0">
                <a:solidFill>
                  <a:srgbClr val="7030A0"/>
                </a:solidFill>
              </a:rPr>
              <a:t>&gt; </a:t>
            </a:r>
            <a:r>
              <a:rPr lang="ar-SA" sz="3600" b="1" dirty="0">
                <a:solidFill>
                  <a:srgbClr val="7030A0"/>
                </a:solidFill>
              </a:rPr>
              <a:t>وعدم فرض ضرائب دون موافقة البرلمان</a:t>
            </a:r>
            <a:endParaRPr lang="en-US" sz="3600" b="1" dirty="0">
              <a:solidFill>
                <a:srgbClr val="7030A0"/>
              </a:solidFill>
            </a:endParaRPr>
          </a:p>
          <a:p>
            <a:pPr algn="r" rtl="1"/>
            <a:r>
              <a:rPr lang="en-US" sz="3600" b="1" dirty="0">
                <a:solidFill>
                  <a:srgbClr val="7030A0"/>
                </a:solidFill>
              </a:rPr>
              <a:t>&gt; </a:t>
            </a:r>
            <a:r>
              <a:rPr lang="ar-SA" sz="3600" b="1" dirty="0">
                <a:solidFill>
                  <a:srgbClr val="7030A0"/>
                </a:solidFill>
              </a:rPr>
              <a:t>الحق في الامان</a:t>
            </a:r>
            <a:endParaRPr lang="en-US" sz="3600" b="1" dirty="0">
              <a:solidFill>
                <a:srgbClr val="7030A0"/>
              </a:solidFill>
            </a:endParaRPr>
          </a:p>
          <a:p>
            <a:pPr algn="r" rtl="1"/>
            <a:r>
              <a:rPr lang="en-US" sz="3600" b="1" dirty="0">
                <a:solidFill>
                  <a:srgbClr val="7030A0"/>
                </a:solidFill>
              </a:rPr>
              <a:t>&gt; </a:t>
            </a:r>
            <a:r>
              <a:rPr lang="ar-SA" sz="3600" b="1" dirty="0">
                <a:solidFill>
                  <a:srgbClr val="7030A0"/>
                </a:solidFill>
              </a:rPr>
              <a:t>وكفالة حق التقاضي</a:t>
            </a:r>
            <a:endParaRPr lang="en-US" sz="3600" b="1" dirty="0">
              <a:solidFill>
                <a:srgbClr val="7030A0"/>
              </a:solidFill>
            </a:endParaRPr>
          </a:p>
          <a:p>
            <a:pPr algn="r" rtl="1"/>
            <a:r>
              <a:rPr lang="en-US" sz="3600" b="1" dirty="0">
                <a:solidFill>
                  <a:srgbClr val="7030A0"/>
                </a:solidFill>
              </a:rPr>
              <a:t>&gt; </a:t>
            </a:r>
            <a:r>
              <a:rPr lang="ar-SA" sz="3600" b="1" dirty="0">
                <a:solidFill>
                  <a:srgbClr val="7030A0"/>
                </a:solidFill>
              </a:rPr>
              <a:t>وحق الملكية</a:t>
            </a:r>
            <a:r>
              <a:rPr lang="en-US" sz="3600" b="1" dirty="0">
                <a:solidFill>
                  <a:srgbClr val="7030A0"/>
                </a:solidFill>
              </a:rPr>
              <a:t>.</a:t>
            </a:r>
          </a:p>
        </p:txBody>
      </p:sp>
    </p:spTree>
    <p:extLst>
      <p:ext uri="{BB962C8B-B14F-4D97-AF65-F5344CB8AC3E}">
        <p14:creationId xmlns:p14="http://schemas.microsoft.com/office/powerpoint/2010/main" val="1821329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74396A3-EDAA-43D9-87F8-2D7CBBC7DAEC}"/>
              </a:ext>
            </a:extLst>
          </p:cNvPr>
          <p:cNvSpPr txBox="1"/>
          <p:nvPr/>
        </p:nvSpPr>
        <p:spPr>
          <a:xfrm>
            <a:off x="595745" y="872836"/>
            <a:ext cx="11042073" cy="5078313"/>
          </a:xfrm>
          <a:prstGeom prst="rect">
            <a:avLst/>
          </a:prstGeom>
          <a:noFill/>
        </p:spPr>
        <p:txBody>
          <a:bodyPr wrap="square" rtlCol="0">
            <a:spAutoFit/>
          </a:bodyPr>
          <a:lstStyle/>
          <a:p>
            <a:pPr algn="r" rtl="1"/>
            <a:r>
              <a:rPr lang="ar-SA" sz="3600" dirty="0"/>
              <a:t>و قد تلي صدور </a:t>
            </a:r>
            <a:r>
              <a:rPr lang="ar-SA" sz="3600" dirty="0">
                <a:solidFill>
                  <a:srgbClr val="FF0000"/>
                </a:solidFill>
              </a:rPr>
              <a:t>وثيقة العهد الاعظم </a:t>
            </a:r>
            <a:r>
              <a:rPr lang="ar-SA" sz="3600" dirty="0"/>
              <a:t>صدور العديد من الوثائق، والقوانين الاخرى ذات الطبيعة الدستورية، والتي تضمنت نصوص خاصة بحقوق الانسان</a:t>
            </a:r>
            <a:r>
              <a:rPr lang="en-US" sz="3600" dirty="0"/>
              <a:t>.</a:t>
            </a:r>
          </a:p>
          <a:p>
            <a:pPr algn="r" rtl="1"/>
            <a:r>
              <a:rPr lang="ar-SA" sz="3600" dirty="0"/>
              <a:t>ففي سنة </a:t>
            </a:r>
            <a:r>
              <a:rPr lang="ar-SA" sz="3600" dirty="0">
                <a:solidFill>
                  <a:srgbClr val="FF0000"/>
                </a:solidFill>
              </a:rPr>
              <a:t>1628م</a:t>
            </a:r>
            <a:r>
              <a:rPr lang="ar-SA" sz="3600" dirty="0"/>
              <a:t> صدرت وثيقة ذات طبيعة دستورية أطلق عليها تسمية</a:t>
            </a:r>
            <a:r>
              <a:rPr lang="en-US" sz="3600" dirty="0"/>
              <a:t> (</a:t>
            </a:r>
            <a:r>
              <a:rPr lang="ar-SA" sz="3600" dirty="0"/>
              <a:t>عريضة الحقوق</a:t>
            </a:r>
            <a:r>
              <a:rPr lang="en-US" sz="3600" dirty="0"/>
              <a:t> Petition of Rights)</a:t>
            </a:r>
            <a:r>
              <a:rPr lang="ar-SA" sz="3600" dirty="0"/>
              <a:t>، إذ أكدت هذه الوثيقة على صيانة بعض الحقوق الاساسية للإنسان من ضمنها</a:t>
            </a:r>
            <a:r>
              <a:rPr lang="en-US" sz="3600" dirty="0"/>
              <a:t>:</a:t>
            </a:r>
            <a:endParaRPr lang="en-US" sz="3600" dirty="0">
              <a:solidFill>
                <a:srgbClr val="FF0000"/>
              </a:solidFill>
            </a:endParaRPr>
          </a:p>
          <a:p>
            <a:pPr algn="r" rtl="1"/>
            <a:r>
              <a:rPr lang="en-US" sz="3600" dirty="0">
                <a:solidFill>
                  <a:srgbClr val="FF0000"/>
                </a:solidFill>
              </a:rPr>
              <a:t>&gt; </a:t>
            </a:r>
            <a:r>
              <a:rPr lang="ar-SA" sz="3600" dirty="0">
                <a:solidFill>
                  <a:srgbClr val="FF0000"/>
                </a:solidFill>
              </a:rPr>
              <a:t>حق الامان، </a:t>
            </a:r>
            <a:endParaRPr lang="en-US" sz="3600" dirty="0">
              <a:solidFill>
                <a:srgbClr val="FF0000"/>
              </a:solidFill>
            </a:endParaRPr>
          </a:p>
          <a:p>
            <a:pPr algn="r" rtl="1"/>
            <a:r>
              <a:rPr lang="en-US" sz="3600" dirty="0">
                <a:solidFill>
                  <a:srgbClr val="FF0000"/>
                </a:solidFill>
              </a:rPr>
              <a:t>&gt; </a:t>
            </a:r>
            <a:r>
              <a:rPr lang="ar-SA" sz="3600" dirty="0">
                <a:solidFill>
                  <a:srgbClr val="FF0000"/>
                </a:solidFill>
              </a:rPr>
              <a:t>وحرية التجارة، </a:t>
            </a:r>
            <a:endParaRPr lang="en-US" sz="3600" dirty="0">
              <a:solidFill>
                <a:srgbClr val="FF0000"/>
              </a:solidFill>
            </a:endParaRPr>
          </a:p>
          <a:p>
            <a:pPr algn="r" rtl="1"/>
            <a:r>
              <a:rPr lang="en-US" sz="3600" dirty="0">
                <a:solidFill>
                  <a:srgbClr val="FF0000"/>
                </a:solidFill>
              </a:rPr>
              <a:t>&gt; </a:t>
            </a:r>
            <a:r>
              <a:rPr lang="ar-SA" sz="3600" dirty="0">
                <a:solidFill>
                  <a:srgbClr val="FF0000"/>
                </a:solidFill>
              </a:rPr>
              <a:t>والحق في الملكية، </a:t>
            </a:r>
            <a:endParaRPr lang="en-US" sz="3600" dirty="0">
              <a:solidFill>
                <a:srgbClr val="FF0000"/>
              </a:solidFill>
            </a:endParaRPr>
          </a:p>
        </p:txBody>
      </p:sp>
    </p:spTree>
    <p:extLst>
      <p:ext uri="{BB962C8B-B14F-4D97-AF65-F5344CB8AC3E}">
        <p14:creationId xmlns:p14="http://schemas.microsoft.com/office/powerpoint/2010/main" val="1257682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6892C62-3D65-4FC3-8BBA-F49E03706D79}"/>
              </a:ext>
            </a:extLst>
          </p:cNvPr>
          <p:cNvSpPr txBox="1"/>
          <p:nvPr/>
        </p:nvSpPr>
        <p:spPr>
          <a:xfrm>
            <a:off x="734291" y="1997839"/>
            <a:ext cx="10723418" cy="2862322"/>
          </a:xfrm>
          <a:prstGeom prst="rect">
            <a:avLst/>
          </a:prstGeom>
          <a:noFill/>
        </p:spPr>
        <p:txBody>
          <a:bodyPr wrap="square" rtlCol="0">
            <a:spAutoFit/>
          </a:bodyPr>
          <a:lstStyle/>
          <a:p>
            <a:pPr algn="ctr" rtl="1"/>
            <a:r>
              <a:rPr lang="ar-SA" sz="3600" dirty="0">
                <a:solidFill>
                  <a:srgbClr val="FF0000"/>
                </a:solidFill>
              </a:rPr>
              <a:t>التطور التاريخي لحقوق الانسان</a:t>
            </a:r>
            <a:r>
              <a:rPr lang="en-US" sz="3600" dirty="0">
                <a:solidFill>
                  <a:srgbClr val="FF0000"/>
                </a:solidFill>
              </a:rPr>
              <a:t>:</a:t>
            </a:r>
          </a:p>
          <a:p>
            <a:pPr algn="r" rtl="1"/>
            <a:r>
              <a:rPr lang="ar-SA" sz="3600" dirty="0"/>
              <a:t>لقد تطورت فكرة حقوق الانسان عبر الزمان و المكان. حيث مرت مراحل تطورها التاريخي بالكثير من المنعطفات التي أثرت و تأثرت بحركة الحياة التي تؤمن حياة الانسان و توظف البيئة المحيطة به لخدمة تطلعاته المشروعة من أجل حركة الحياة، و حقه في البقاء</a:t>
            </a:r>
            <a:r>
              <a:rPr lang="en-US" sz="3600" dirty="0"/>
              <a:t>. </a:t>
            </a:r>
          </a:p>
        </p:txBody>
      </p:sp>
    </p:spTree>
    <p:extLst>
      <p:ext uri="{BB962C8B-B14F-4D97-AF65-F5344CB8AC3E}">
        <p14:creationId xmlns:p14="http://schemas.microsoft.com/office/powerpoint/2010/main" val="36298192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A472FD4-A9C2-4565-8744-DCF6B8F0D08E}"/>
              </a:ext>
            </a:extLst>
          </p:cNvPr>
          <p:cNvSpPr txBox="1"/>
          <p:nvPr/>
        </p:nvSpPr>
        <p:spPr>
          <a:xfrm>
            <a:off x="886691" y="2313709"/>
            <a:ext cx="10155382" cy="2677656"/>
          </a:xfrm>
          <a:prstGeom prst="rect">
            <a:avLst/>
          </a:prstGeom>
          <a:noFill/>
        </p:spPr>
        <p:txBody>
          <a:bodyPr wrap="square" rtlCol="0">
            <a:spAutoFit/>
          </a:bodyPr>
          <a:lstStyle/>
          <a:p>
            <a:pPr algn="r" rtl="1"/>
            <a:r>
              <a:rPr lang="ar-SA" sz="2800" b="1" dirty="0"/>
              <a:t>و هذا يعني أن هذه الوثيقة جاءت لتؤكد على الحقوق الاساسية التي كانت قد وردت في وثيقة </a:t>
            </a:r>
            <a:r>
              <a:rPr lang="ar-SA" sz="2800" b="1" dirty="0">
                <a:solidFill>
                  <a:srgbClr val="FF0000"/>
                </a:solidFill>
              </a:rPr>
              <a:t>العهد الاعظم</a:t>
            </a:r>
            <a:r>
              <a:rPr lang="en-US" sz="2800" b="1" dirty="0">
                <a:solidFill>
                  <a:srgbClr val="FF0000"/>
                </a:solidFill>
              </a:rPr>
              <a:t>.</a:t>
            </a:r>
          </a:p>
          <a:p>
            <a:pPr algn="r" rtl="1"/>
            <a:r>
              <a:rPr lang="ar-SA" sz="2800" b="1" dirty="0"/>
              <a:t>و في عام </a:t>
            </a:r>
            <a:r>
              <a:rPr lang="ar-SA" sz="2800" b="1" dirty="0">
                <a:solidFill>
                  <a:srgbClr val="FF0000"/>
                </a:solidFill>
              </a:rPr>
              <a:t>1679م</a:t>
            </a:r>
            <a:r>
              <a:rPr lang="ar-SA" sz="2800" b="1" dirty="0"/>
              <a:t> صدر قانون أطلق عليه تسمية (</a:t>
            </a:r>
            <a:r>
              <a:rPr lang="ar-SA" sz="2800" b="1" dirty="0">
                <a:solidFill>
                  <a:srgbClr val="FF0000"/>
                </a:solidFill>
              </a:rPr>
              <a:t>نظام الاحضار أمام المحكمة</a:t>
            </a:r>
            <a:r>
              <a:rPr lang="ar-SA" sz="2800" b="1" dirty="0"/>
              <a:t>)، حيث يؤكد هذا القانون على</a:t>
            </a:r>
            <a:r>
              <a:rPr lang="en-US" sz="2800" b="1" dirty="0"/>
              <a:t>:</a:t>
            </a:r>
          </a:p>
          <a:p>
            <a:pPr algn="r" rtl="1"/>
            <a:r>
              <a:rPr lang="en-US" sz="2800" b="1" dirty="0"/>
              <a:t>&gt; </a:t>
            </a:r>
            <a:r>
              <a:rPr lang="ar-SA" sz="2800" b="1" dirty="0">
                <a:solidFill>
                  <a:srgbClr val="FF0000"/>
                </a:solidFill>
              </a:rPr>
              <a:t>تحريم اعتقال الاشخاص من قبل السلطات التنفيذية دون وجود مسوغ قانوني يسوغ الاعتقال</a:t>
            </a:r>
            <a:r>
              <a:rPr lang="en-US" sz="2800" b="1" dirty="0">
                <a:solidFill>
                  <a:srgbClr val="FF0000"/>
                </a:solidFill>
              </a:rPr>
              <a:t>.</a:t>
            </a:r>
          </a:p>
        </p:txBody>
      </p:sp>
    </p:spTree>
    <p:extLst>
      <p:ext uri="{BB962C8B-B14F-4D97-AF65-F5344CB8AC3E}">
        <p14:creationId xmlns:p14="http://schemas.microsoft.com/office/powerpoint/2010/main" val="41773914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3028F1-EBC4-4C29-94DB-3D3CCD27C2CA}"/>
              </a:ext>
            </a:extLst>
          </p:cNvPr>
          <p:cNvSpPr txBox="1"/>
          <p:nvPr/>
        </p:nvSpPr>
        <p:spPr>
          <a:xfrm>
            <a:off x="1330036" y="1759528"/>
            <a:ext cx="10086109" cy="3539430"/>
          </a:xfrm>
          <a:prstGeom prst="rect">
            <a:avLst/>
          </a:prstGeom>
          <a:noFill/>
        </p:spPr>
        <p:txBody>
          <a:bodyPr wrap="square" rtlCol="0">
            <a:spAutoFit/>
          </a:bodyPr>
          <a:lstStyle/>
          <a:p>
            <a:pPr algn="r" rtl="1"/>
            <a:r>
              <a:rPr lang="ar-SA" sz="2800" dirty="0"/>
              <a:t>و في عام </a:t>
            </a:r>
            <a:r>
              <a:rPr lang="ar-SA" sz="2800" dirty="0">
                <a:solidFill>
                  <a:srgbClr val="FF0000"/>
                </a:solidFill>
              </a:rPr>
              <a:t>1688م </a:t>
            </a:r>
            <a:r>
              <a:rPr lang="ar-SA" sz="2800" dirty="0"/>
              <a:t>صدرت وثيقة دستورية جديدة باسم </a:t>
            </a:r>
            <a:r>
              <a:rPr lang="ar-SA" sz="2800" dirty="0">
                <a:solidFill>
                  <a:srgbClr val="FF0000"/>
                </a:solidFill>
              </a:rPr>
              <a:t>(لائحة الحقوق) </a:t>
            </a:r>
            <a:r>
              <a:rPr lang="ar-SA" sz="2800" dirty="0"/>
              <a:t>حيث أقر الملك </a:t>
            </a:r>
            <a:r>
              <a:rPr lang="ar-SA" sz="2800" dirty="0">
                <a:solidFill>
                  <a:srgbClr val="FF0000"/>
                </a:solidFill>
              </a:rPr>
              <a:t>"هنري الثالث" </a:t>
            </a:r>
            <a:r>
              <a:rPr lang="ar-SA" sz="2800" dirty="0"/>
              <a:t>في هذه الوثيقة بتنازله عن حق التشريع وامتناعه عن إنشاء المحاكم الاستثنائية، كما تضمنت اللائحة نصوصاً تتعلق بتنظيم المحاكم، والاخذ بنظام المحلفين في المحاكمات، وعدم المغالاة في الاحكام التي تصدرها المحاكم في العقوبات القاسية والغرامات</a:t>
            </a:r>
            <a:r>
              <a:rPr lang="en-US" sz="2800" dirty="0"/>
              <a:t>.</a:t>
            </a:r>
          </a:p>
          <a:p>
            <a:pPr algn="r" rtl="1"/>
            <a:r>
              <a:rPr lang="ar-SA" sz="2800" dirty="0"/>
              <a:t>و في عام </a:t>
            </a:r>
            <a:r>
              <a:rPr lang="ar-SA" sz="2800" dirty="0">
                <a:solidFill>
                  <a:srgbClr val="FF0000"/>
                </a:solidFill>
              </a:rPr>
              <a:t>1701م</a:t>
            </a:r>
            <a:r>
              <a:rPr lang="ar-SA" sz="2800" dirty="0"/>
              <a:t> صدر قانون "</a:t>
            </a:r>
            <a:r>
              <a:rPr lang="ar-SA" sz="2800" dirty="0">
                <a:solidFill>
                  <a:srgbClr val="FF0000"/>
                </a:solidFill>
              </a:rPr>
              <a:t>التسوية</a:t>
            </a:r>
            <a:r>
              <a:rPr lang="ar-SA" sz="2800" dirty="0"/>
              <a:t>" والذي اشترط على الاسرة الحاكمة في "</a:t>
            </a:r>
            <a:r>
              <a:rPr lang="ar-SA" sz="2800" dirty="0">
                <a:solidFill>
                  <a:srgbClr val="FF0000"/>
                </a:solidFill>
              </a:rPr>
              <a:t>هانوفر</a:t>
            </a:r>
            <a:r>
              <a:rPr lang="ar-SA" sz="2800" dirty="0"/>
              <a:t>" الاعتراف بحقوق عامة الشعب، والديمقراطية البرلمانية، والتأكيد على احترام مبدأ المشروعية</a:t>
            </a:r>
            <a:r>
              <a:rPr lang="en-US" sz="2800" dirty="0"/>
              <a:t>.</a:t>
            </a:r>
          </a:p>
        </p:txBody>
      </p:sp>
    </p:spTree>
    <p:extLst>
      <p:ext uri="{BB962C8B-B14F-4D97-AF65-F5344CB8AC3E}">
        <p14:creationId xmlns:p14="http://schemas.microsoft.com/office/powerpoint/2010/main" val="957230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3B972C9-89BE-43E4-B9C3-339848699420}"/>
              </a:ext>
            </a:extLst>
          </p:cNvPr>
          <p:cNvSpPr txBox="1"/>
          <p:nvPr/>
        </p:nvSpPr>
        <p:spPr>
          <a:xfrm>
            <a:off x="1025236" y="1205345"/>
            <a:ext cx="10404764" cy="5016758"/>
          </a:xfrm>
          <a:prstGeom prst="rect">
            <a:avLst/>
          </a:prstGeom>
          <a:noFill/>
        </p:spPr>
        <p:txBody>
          <a:bodyPr wrap="square" rtlCol="0">
            <a:spAutoFit/>
          </a:bodyPr>
          <a:lstStyle/>
          <a:p>
            <a:pPr algn="ctr" rtl="1"/>
            <a:r>
              <a:rPr lang="ar-SA" sz="3200" b="1" dirty="0">
                <a:solidFill>
                  <a:srgbClr val="FF0000"/>
                </a:solidFill>
              </a:rPr>
              <a:t>التطور التاريخي لحقوق الانسان في الولايات المتحدة الامريكية</a:t>
            </a:r>
            <a:r>
              <a:rPr lang="en-US" sz="3200" b="1" dirty="0">
                <a:solidFill>
                  <a:srgbClr val="FF0000"/>
                </a:solidFill>
              </a:rPr>
              <a:t>:</a:t>
            </a:r>
          </a:p>
          <a:p>
            <a:pPr algn="r" rtl="1"/>
            <a:r>
              <a:rPr lang="ar-SA" sz="3200" dirty="0"/>
              <a:t>يعد إعلان فرجينيا الذي صاغه " جورج ماسون" أول تقنين لحقوق الإنسان، فقد تضمن حريات محددة مثل</a:t>
            </a:r>
            <a:r>
              <a:rPr lang="en-US" sz="3200" dirty="0"/>
              <a:t>:</a:t>
            </a:r>
            <a:endParaRPr lang="en-US" sz="3200" b="1" dirty="0">
              <a:solidFill>
                <a:srgbClr val="FF0000"/>
              </a:solidFill>
            </a:endParaRPr>
          </a:p>
          <a:p>
            <a:pPr algn="r" rtl="1"/>
            <a:r>
              <a:rPr lang="en-US" sz="3200" b="1" dirty="0">
                <a:solidFill>
                  <a:srgbClr val="FF0000"/>
                </a:solidFill>
              </a:rPr>
              <a:t>&gt; </a:t>
            </a:r>
            <a:r>
              <a:rPr lang="ar-SA" sz="3200" b="1" dirty="0">
                <a:solidFill>
                  <a:srgbClr val="FF0000"/>
                </a:solidFill>
              </a:rPr>
              <a:t>حرية الصحافة</a:t>
            </a:r>
            <a:endParaRPr lang="en-US" sz="3200" b="1" dirty="0">
              <a:solidFill>
                <a:srgbClr val="FF0000"/>
              </a:solidFill>
            </a:endParaRPr>
          </a:p>
          <a:p>
            <a:pPr algn="r" rtl="1"/>
            <a:r>
              <a:rPr lang="en-US" sz="3200" b="1" dirty="0">
                <a:solidFill>
                  <a:srgbClr val="FF0000"/>
                </a:solidFill>
              </a:rPr>
              <a:t>&gt; </a:t>
            </a:r>
            <a:r>
              <a:rPr lang="ar-SA" sz="3200" b="1" dirty="0">
                <a:solidFill>
                  <a:srgbClr val="FF0000"/>
                </a:solidFill>
              </a:rPr>
              <a:t>وحرية ممارسة الشعائر الدينية</a:t>
            </a:r>
            <a:endParaRPr lang="en-US" sz="3200" b="1" dirty="0">
              <a:solidFill>
                <a:srgbClr val="FF0000"/>
              </a:solidFill>
            </a:endParaRPr>
          </a:p>
          <a:p>
            <a:pPr algn="r" rtl="1"/>
            <a:r>
              <a:rPr lang="en-US" sz="3200" b="1" dirty="0">
                <a:solidFill>
                  <a:srgbClr val="FF0000"/>
                </a:solidFill>
              </a:rPr>
              <a:t>&gt; </a:t>
            </a:r>
            <a:r>
              <a:rPr lang="ar-SA" sz="3200" b="1" dirty="0">
                <a:solidFill>
                  <a:srgbClr val="FF0000"/>
                </a:solidFill>
              </a:rPr>
              <a:t>و الالتزام بعدم سلب حرية أي شخص إلا بقانون</a:t>
            </a:r>
            <a:r>
              <a:rPr lang="en-US" sz="3200" b="1" dirty="0">
                <a:solidFill>
                  <a:srgbClr val="FF0000"/>
                </a:solidFill>
              </a:rPr>
              <a:t>.</a:t>
            </a:r>
          </a:p>
          <a:p>
            <a:pPr algn="r" rtl="1"/>
            <a:r>
              <a:rPr lang="ar-SA" sz="3200" dirty="0"/>
              <a:t>وأعقب هذا الإعلان صدور </a:t>
            </a:r>
            <a:r>
              <a:rPr lang="ar-SA" sz="3200" dirty="0">
                <a:solidFill>
                  <a:srgbClr val="FF0000"/>
                </a:solidFill>
              </a:rPr>
              <a:t>وثيقة الاستقلال في سنة 1776م </a:t>
            </a:r>
            <a:r>
              <a:rPr lang="ar-SA" sz="3200" dirty="0"/>
              <a:t>الذي صاغه " </a:t>
            </a:r>
            <a:r>
              <a:rPr lang="ar-SA" sz="3200" dirty="0">
                <a:solidFill>
                  <a:srgbClr val="FF0000"/>
                </a:solidFill>
              </a:rPr>
              <a:t>توماس</a:t>
            </a:r>
            <a:r>
              <a:rPr lang="ar-SA" sz="3200" dirty="0"/>
              <a:t> </a:t>
            </a:r>
            <a:r>
              <a:rPr lang="ar-SA" sz="3200" dirty="0">
                <a:solidFill>
                  <a:srgbClr val="FF0000"/>
                </a:solidFill>
              </a:rPr>
              <a:t>جيفرسون</a:t>
            </a:r>
            <a:r>
              <a:rPr lang="ar-SA" sz="3200" dirty="0"/>
              <a:t>" ومن بين  ما جاء في مقدمته</a:t>
            </a:r>
            <a:r>
              <a:rPr lang="en-US" sz="3200" dirty="0"/>
              <a:t>:</a:t>
            </a:r>
          </a:p>
          <a:p>
            <a:pPr algn="r" rtl="1"/>
            <a:r>
              <a:rPr lang="en-US" sz="3200" dirty="0"/>
              <a:t>&gt; </a:t>
            </a:r>
            <a:r>
              <a:rPr lang="ar-SA" sz="3200" dirty="0"/>
              <a:t>أن البشر كلهم خلقوا متساوين وأنهم موهوبون من عند خالقهم بحقوق معينة غير قابلة للانتزاع؛ ومن بينها حق الحياة والحرية</a:t>
            </a:r>
            <a:r>
              <a:rPr lang="en-US" sz="3200" dirty="0"/>
              <a:t>.</a:t>
            </a:r>
          </a:p>
        </p:txBody>
      </p:sp>
    </p:spTree>
    <p:extLst>
      <p:ext uri="{BB962C8B-B14F-4D97-AF65-F5344CB8AC3E}">
        <p14:creationId xmlns:p14="http://schemas.microsoft.com/office/powerpoint/2010/main" val="9745781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42412FC-9086-4670-861A-CE4D13B3DDFD}"/>
              </a:ext>
            </a:extLst>
          </p:cNvPr>
          <p:cNvSpPr txBox="1"/>
          <p:nvPr/>
        </p:nvSpPr>
        <p:spPr>
          <a:xfrm>
            <a:off x="110837" y="1911927"/>
            <a:ext cx="11637818" cy="3539430"/>
          </a:xfrm>
          <a:prstGeom prst="rect">
            <a:avLst/>
          </a:prstGeom>
          <a:noFill/>
        </p:spPr>
        <p:txBody>
          <a:bodyPr wrap="square" rtlCol="0">
            <a:spAutoFit/>
          </a:bodyPr>
          <a:lstStyle/>
          <a:p>
            <a:pPr algn="r" rtl="1"/>
            <a:r>
              <a:rPr lang="ar-SA" sz="3200" b="1" dirty="0"/>
              <a:t>و تعد </a:t>
            </a:r>
            <a:r>
              <a:rPr lang="ar-SA" sz="3200" b="1" dirty="0">
                <a:solidFill>
                  <a:srgbClr val="FF0000"/>
                </a:solidFill>
              </a:rPr>
              <a:t>وثيقة الاستقلال الامريكي </a:t>
            </a:r>
            <a:r>
              <a:rPr lang="ar-SA" sz="3200" b="1" dirty="0"/>
              <a:t>من البيانات المهمة في الغرب، و هي وثيقة ذات طبيعة دستورية صدرت </a:t>
            </a:r>
            <a:r>
              <a:rPr lang="ar-SA" sz="3200" b="1" dirty="0">
                <a:solidFill>
                  <a:srgbClr val="FF0000"/>
                </a:solidFill>
              </a:rPr>
              <a:t>عام 1776م للاستقلال عن انجلترا</a:t>
            </a:r>
            <a:r>
              <a:rPr lang="en-US" sz="3200" b="1" dirty="0">
                <a:solidFill>
                  <a:srgbClr val="FF0000"/>
                </a:solidFill>
              </a:rPr>
              <a:t>.</a:t>
            </a:r>
          </a:p>
          <a:p>
            <a:pPr algn="r" rtl="1"/>
            <a:r>
              <a:rPr lang="ar-SA" sz="3200" b="1" dirty="0"/>
              <a:t>وقد تضمنت هذه الوثيقة عدداً من المبادئ المهمة لحقوق الانسان، وعلى رأسها</a:t>
            </a:r>
            <a:r>
              <a:rPr lang="en-US" sz="3200" b="1" dirty="0"/>
              <a:t>:</a:t>
            </a:r>
            <a:endParaRPr lang="en-US" sz="3200" b="1" dirty="0">
              <a:solidFill>
                <a:srgbClr val="FF0000"/>
              </a:solidFill>
            </a:endParaRPr>
          </a:p>
          <a:p>
            <a:pPr algn="r" rtl="1"/>
            <a:r>
              <a:rPr lang="en-US" sz="3200" b="1" dirty="0">
                <a:solidFill>
                  <a:srgbClr val="FF0000"/>
                </a:solidFill>
              </a:rPr>
              <a:t>&gt; </a:t>
            </a:r>
            <a:r>
              <a:rPr lang="ar-SA" sz="3200" b="1" dirty="0">
                <a:solidFill>
                  <a:srgbClr val="FF0000"/>
                </a:solidFill>
              </a:rPr>
              <a:t>مبدأ المساواة</a:t>
            </a:r>
            <a:endParaRPr lang="en-US" sz="3200" b="1" dirty="0">
              <a:solidFill>
                <a:srgbClr val="FF0000"/>
              </a:solidFill>
            </a:endParaRPr>
          </a:p>
          <a:p>
            <a:pPr algn="r" rtl="1"/>
            <a:r>
              <a:rPr lang="en-US" sz="3200" b="1" dirty="0">
                <a:solidFill>
                  <a:srgbClr val="FF0000"/>
                </a:solidFill>
              </a:rPr>
              <a:t>&gt; </a:t>
            </a:r>
            <a:r>
              <a:rPr lang="ar-SA" sz="3200" b="1" dirty="0">
                <a:solidFill>
                  <a:srgbClr val="FF0000"/>
                </a:solidFill>
              </a:rPr>
              <a:t>والتمتع بحق الحياة</a:t>
            </a:r>
            <a:endParaRPr lang="en-US" sz="3200" b="1" dirty="0">
              <a:solidFill>
                <a:srgbClr val="FF0000"/>
              </a:solidFill>
            </a:endParaRPr>
          </a:p>
          <a:p>
            <a:pPr algn="r" rtl="1"/>
            <a:r>
              <a:rPr lang="en-US" sz="3200" b="1" dirty="0">
                <a:solidFill>
                  <a:srgbClr val="FF0000"/>
                </a:solidFill>
              </a:rPr>
              <a:t>&gt; </a:t>
            </a:r>
            <a:r>
              <a:rPr lang="ar-SA" sz="3200" b="1" dirty="0">
                <a:solidFill>
                  <a:srgbClr val="FF0000"/>
                </a:solidFill>
              </a:rPr>
              <a:t>والحرية</a:t>
            </a:r>
            <a:endParaRPr lang="en-US" sz="3200" b="1" dirty="0">
              <a:solidFill>
                <a:srgbClr val="FF0000"/>
              </a:solidFill>
            </a:endParaRPr>
          </a:p>
          <a:p>
            <a:pPr algn="r" rtl="1"/>
            <a:r>
              <a:rPr lang="en-US" sz="3200" b="1" dirty="0">
                <a:solidFill>
                  <a:srgbClr val="FF0000"/>
                </a:solidFill>
              </a:rPr>
              <a:t>&gt; </a:t>
            </a:r>
            <a:r>
              <a:rPr lang="ar-SA" sz="3200" b="1" dirty="0">
                <a:solidFill>
                  <a:srgbClr val="FF0000"/>
                </a:solidFill>
              </a:rPr>
              <a:t>والحق في طلب السعادة، والسعي لبلوغها</a:t>
            </a:r>
            <a:endParaRPr lang="en-US" sz="3200" b="1" dirty="0"/>
          </a:p>
        </p:txBody>
      </p:sp>
    </p:spTree>
    <p:extLst>
      <p:ext uri="{BB962C8B-B14F-4D97-AF65-F5344CB8AC3E}">
        <p14:creationId xmlns:p14="http://schemas.microsoft.com/office/powerpoint/2010/main" val="24695657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1C7F03-6EA2-481B-AF30-556FBD0CB58A}"/>
              </a:ext>
            </a:extLst>
          </p:cNvPr>
          <p:cNvSpPr txBox="1"/>
          <p:nvPr/>
        </p:nvSpPr>
        <p:spPr>
          <a:xfrm>
            <a:off x="1717964" y="643062"/>
            <a:ext cx="9067799" cy="5693866"/>
          </a:xfrm>
          <a:prstGeom prst="rect">
            <a:avLst/>
          </a:prstGeom>
          <a:noFill/>
        </p:spPr>
        <p:txBody>
          <a:bodyPr wrap="square" rtlCol="0">
            <a:spAutoFit/>
          </a:bodyPr>
          <a:lstStyle/>
          <a:p>
            <a:pPr algn="r" rtl="1"/>
            <a:endParaRPr lang="en-US" sz="2800" b="1" dirty="0">
              <a:solidFill>
                <a:srgbClr val="FF0000"/>
              </a:solidFill>
            </a:endParaRPr>
          </a:p>
          <a:p>
            <a:pPr algn="r" rtl="1"/>
            <a:r>
              <a:rPr lang="ar-SA" sz="2800" b="1" dirty="0"/>
              <a:t>كما </a:t>
            </a:r>
            <a:r>
              <a:rPr lang="ar-SA" sz="2800" b="1" dirty="0">
                <a:solidFill>
                  <a:srgbClr val="FF0000"/>
                </a:solidFill>
              </a:rPr>
              <a:t>صدر الدستور الاتحادي لعام 1787م </a:t>
            </a:r>
            <a:r>
              <a:rPr lang="ar-SA" sz="2800" b="1" dirty="0"/>
              <a:t>وتعديلاته </a:t>
            </a:r>
            <a:r>
              <a:rPr lang="ar-SA" sz="2800" b="1" dirty="0">
                <a:solidFill>
                  <a:srgbClr val="FF0000"/>
                </a:solidFill>
              </a:rPr>
              <a:t>سنة 1791م </a:t>
            </a:r>
            <a:r>
              <a:rPr lang="ar-SA" sz="2800" b="1" dirty="0"/>
              <a:t>الذي ينص على</a:t>
            </a:r>
            <a:r>
              <a:rPr lang="en-US" sz="2800" b="1" dirty="0"/>
              <a:t>:</a:t>
            </a:r>
            <a:endParaRPr lang="en-US" sz="2800" b="1" dirty="0">
              <a:solidFill>
                <a:srgbClr val="FF0000"/>
              </a:solidFill>
            </a:endParaRPr>
          </a:p>
          <a:p>
            <a:pPr algn="r" rtl="1"/>
            <a:r>
              <a:rPr lang="en-US" sz="2800" b="1" dirty="0">
                <a:solidFill>
                  <a:srgbClr val="FF0000"/>
                </a:solidFill>
              </a:rPr>
              <a:t>&gt; </a:t>
            </a:r>
            <a:r>
              <a:rPr lang="ar-SA" sz="2800" b="1" dirty="0">
                <a:solidFill>
                  <a:srgbClr val="FF0000"/>
                </a:solidFill>
              </a:rPr>
              <a:t>حرية العقيدة</a:t>
            </a:r>
            <a:endParaRPr lang="en-US" sz="2800" b="1" dirty="0">
              <a:solidFill>
                <a:srgbClr val="FF0000"/>
              </a:solidFill>
            </a:endParaRPr>
          </a:p>
          <a:p>
            <a:pPr algn="r" rtl="1"/>
            <a:r>
              <a:rPr lang="en-US" sz="2800" b="1" dirty="0">
                <a:solidFill>
                  <a:srgbClr val="FF0000"/>
                </a:solidFill>
              </a:rPr>
              <a:t>&gt;  </a:t>
            </a:r>
            <a:r>
              <a:rPr lang="ar-SA" sz="2800" b="1" dirty="0">
                <a:solidFill>
                  <a:srgbClr val="FF0000"/>
                </a:solidFill>
              </a:rPr>
              <a:t>وممارسة المعتقدات الدينية</a:t>
            </a:r>
            <a:endParaRPr lang="en-US" sz="2800" b="1" dirty="0">
              <a:solidFill>
                <a:srgbClr val="FF0000"/>
              </a:solidFill>
            </a:endParaRPr>
          </a:p>
          <a:p>
            <a:pPr algn="r" rtl="1"/>
            <a:r>
              <a:rPr lang="en-US" sz="2800" b="1" dirty="0">
                <a:solidFill>
                  <a:srgbClr val="FF0000"/>
                </a:solidFill>
              </a:rPr>
              <a:t>&gt;  </a:t>
            </a:r>
            <a:r>
              <a:rPr lang="ar-SA" sz="2800" b="1" dirty="0">
                <a:solidFill>
                  <a:srgbClr val="FF0000"/>
                </a:solidFill>
              </a:rPr>
              <a:t>وحرمة النفس</a:t>
            </a:r>
            <a:endParaRPr lang="en-US" sz="2800" b="1" dirty="0">
              <a:solidFill>
                <a:srgbClr val="FF0000"/>
              </a:solidFill>
            </a:endParaRPr>
          </a:p>
          <a:p>
            <a:pPr algn="r" rtl="1"/>
            <a:r>
              <a:rPr lang="en-US" sz="2800" b="1" dirty="0">
                <a:solidFill>
                  <a:srgbClr val="FF0000"/>
                </a:solidFill>
              </a:rPr>
              <a:t>&gt;  </a:t>
            </a:r>
            <a:r>
              <a:rPr lang="ar-SA" sz="2800" b="1" dirty="0">
                <a:solidFill>
                  <a:srgbClr val="FF0000"/>
                </a:solidFill>
              </a:rPr>
              <a:t>وحرية الصحافة، و الاجتماع، والتعبير عن الرأي، و النشر، و الضمانات</a:t>
            </a:r>
            <a:endParaRPr lang="en-US" sz="2800" b="1" dirty="0">
              <a:solidFill>
                <a:srgbClr val="FF0000"/>
              </a:solidFill>
            </a:endParaRPr>
          </a:p>
          <a:p>
            <a:pPr algn="r" rtl="1"/>
            <a:r>
              <a:rPr lang="en-US" sz="2800" b="1" dirty="0">
                <a:solidFill>
                  <a:srgbClr val="FF0000"/>
                </a:solidFill>
              </a:rPr>
              <a:t>&gt; </a:t>
            </a:r>
            <a:r>
              <a:rPr lang="ar-SA" sz="2800" b="1" dirty="0">
                <a:solidFill>
                  <a:srgbClr val="FF0000"/>
                </a:solidFill>
              </a:rPr>
              <a:t>وحرية التقاضي، وعدم التحريم، الا وفقا لمحاكمة عادلة، </a:t>
            </a:r>
            <a:endParaRPr lang="en-US" sz="2800" b="1" dirty="0">
              <a:solidFill>
                <a:srgbClr val="FF0000"/>
              </a:solidFill>
            </a:endParaRPr>
          </a:p>
          <a:p>
            <a:pPr algn="r" rtl="1"/>
            <a:r>
              <a:rPr lang="en-US" sz="2800" b="1" dirty="0">
                <a:solidFill>
                  <a:srgbClr val="FF0000"/>
                </a:solidFill>
              </a:rPr>
              <a:t>&gt; </a:t>
            </a:r>
            <a:r>
              <a:rPr lang="ar-SA" sz="2800" b="1" dirty="0">
                <a:solidFill>
                  <a:srgbClr val="FF0000"/>
                </a:solidFill>
              </a:rPr>
              <a:t>و تنظيم حالات حمل السلاح وضبط القوة المسلحة</a:t>
            </a:r>
            <a:endParaRPr lang="en-US" sz="2800" b="1" dirty="0">
              <a:solidFill>
                <a:srgbClr val="FF0000"/>
              </a:solidFill>
            </a:endParaRPr>
          </a:p>
          <a:p>
            <a:pPr algn="r" rtl="1"/>
            <a:r>
              <a:rPr lang="en-US" sz="2800" b="1" dirty="0">
                <a:solidFill>
                  <a:srgbClr val="FF0000"/>
                </a:solidFill>
              </a:rPr>
              <a:t>&gt;  </a:t>
            </a:r>
            <a:r>
              <a:rPr lang="ar-SA" sz="2800" b="1" dirty="0">
                <a:solidFill>
                  <a:srgbClr val="FF0000"/>
                </a:solidFill>
              </a:rPr>
              <a:t>وحرية الادلاء بالأصوات في الانتخابات العامة، وعدم جواز حرمان أي مواطن من مباشرة حق الانتخابات بسبب الجنس، أو اللون</a:t>
            </a:r>
            <a:endParaRPr lang="en-US" sz="2800" b="1" dirty="0">
              <a:solidFill>
                <a:srgbClr val="FF0000"/>
              </a:solidFill>
            </a:endParaRPr>
          </a:p>
          <a:p>
            <a:pPr algn="r" rtl="1"/>
            <a:r>
              <a:rPr lang="en-US" sz="2800" b="1" dirty="0">
                <a:solidFill>
                  <a:srgbClr val="FF0000"/>
                </a:solidFill>
              </a:rPr>
              <a:t>&gt;  </a:t>
            </a:r>
            <a:r>
              <a:rPr lang="ar-SA" sz="2800" b="1" dirty="0">
                <a:solidFill>
                  <a:srgbClr val="FF0000"/>
                </a:solidFill>
              </a:rPr>
              <a:t>و تحريم الرق، وتحريم الارقاء</a:t>
            </a:r>
            <a:endParaRPr lang="en-US" sz="2800" b="1" dirty="0">
              <a:solidFill>
                <a:srgbClr val="FF0000"/>
              </a:solidFill>
            </a:endParaRPr>
          </a:p>
          <a:p>
            <a:pPr algn="r" rtl="1"/>
            <a:r>
              <a:rPr lang="en-US" sz="2800" b="1" dirty="0"/>
              <a:t> </a:t>
            </a:r>
            <a:endParaRPr lang="en-US" sz="2800" dirty="0"/>
          </a:p>
        </p:txBody>
      </p:sp>
    </p:spTree>
    <p:extLst>
      <p:ext uri="{BB962C8B-B14F-4D97-AF65-F5344CB8AC3E}">
        <p14:creationId xmlns:p14="http://schemas.microsoft.com/office/powerpoint/2010/main" val="14702762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556A1F-B497-4C3F-BCD2-7B59C6E389AC}"/>
              </a:ext>
            </a:extLst>
          </p:cNvPr>
          <p:cNvSpPr txBox="1"/>
          <p:nvPr/>
        </p:nvSpPr>
        <p:spPr>
          <a:xfrm>
            <a:off x="505691" y="1343892"/>
            <a:ext cx="11180618" cy="4524315"/>
          </a:xfrm>
          <a:prstGeom prst="rect">
            <a:avLst/>
          </a:prstGeom>
          <a:noFill/>
        </p:spPr>
        <p:txBody>
          <a:bodyPr wrap="square" rtlCol="0">
            <a:spAutoFit/>
          </a:bodyPr>
          <a:lstStyle/>
          <a:p>
            <a:pPr algn="ctr" rtl="1"/>
            <a:r>
              <a:rPr lang="ar-SA" sz="3600" b="1" dirty="0">
                <a:solidFill>
                  <a:srgbClr val="FF0000"/>
                </a:solidFill>
              </a:rPr>
              <a:t>التطور التاريخي لحقوق الانسان في فرنسا</a:t>
            </a:r>
            <a:r>
              <a:rPr lang="en-US" sz="3600" b="1" dirty="0">
                <a:solidFill>
                  <a:srgbClr val="FF0000"/>
                </a:solidFill>
              </a:rPr>
              <a:t>:</a:t>
            </a:r>
          </a:p>
          <a:p>
            <a:pPr algn="r" rtl="1"/>
            <a:r>
              <a:rPr lang="ar-SA" sz="3600" dirty="0"/>
              <a:t>أصدرت الجمعية التأسيسية الفرنسية الممثلة للشعب في أعقاب انتصار الثورة الفرنسية إعلاناً أطلقت عليه تسمية (</a:t>
            </a:r>
            <a:r>
              <a:rPr lang="ar-SA" sz="3600" dirty="0">
                <a:solidFill>
                  <a:srgbClr val="FF0000"/>
                </a:solidFill>
              </a:rPr>
              <a:t>الاعلان الاول لحقوق الانسان والمواطن</a:t>
            </a:r>
            <a:r>
              <a:rPr lang="ar-SA" sz="3600" dirty="0"/>
              <a:t>) لعام</a:t>
            </a:r>
            <a:r>
              <a:rPr lang="ar-SA" sz="3600" dirty="0">
                <a:solidFill>
                  <a:srgbClr val="FF0000"/>
                </a:solidFill>
              </a:rPr>
              <a:t> 1789م</a:t>
            </a:r>
            <a:r>
              <a:rPr lang="en-US" sz="3600" dirty="0">
                <a:solidFill>
                  <a:srgbClr val="FF0000"/>
                </a:solidFill>
              </a:rPr>
              <a:t>.</a:t>
            </a:r>
            <a:r>
              <a:rPr lang="en-US" sz="3600" dirty="0"/>
              <a:t> </a:t>
            </a:r>
          </a:p>
          <a:p>
            <a:pPr algn="r" rtl="1"/>
            <a:r>
              <a:rPr lang="ar-SA" sz="3600" dirty="0"/>
              <a:t>ويعد هذا الإعلان أولى الوثائق المدونة باسم حقوق الإنسان. وقد بين " </a:t>
            </a:r>
            <a:r>
              <a:rPr lang="ar-SA" sz="3600" dirty="0">
                <a:solidFill>
                  <a:srgbClr val="FF0000"/>
                </a:solidFill>
              </a:rPr>
              <a:t>فريديريك</a:t>
            </a:r>
            <a:r>
              <a:rPr lang="ar-SA" sz="3600" dirty="0"/>
              <a:t> </a:t>
            </a:r>
            <a:r>
              <a:rPr lang="ar-SA" sz="3600" dirty="0">
                <a:solidFill>
                  <a:srgbClr val="FF0000"/>
                </a:solidFill>
              </a:rPr>
              <a:t>سيدر</a:t>
            </a:r>
            <a:r>
              <a:rPr lang="en-US" sz="3600" dirty="0"/>
              <a:t> </a:t>
            </a:r>
            <a:r>
              <a:rPr lang="en-US" sz="3600" dirty="0">
                <a:solidFill>
                  <a:srgbClr val="00B050"/>
                </a:solidFill>
              </a:rPr>
              <a:t>Frédéric</a:t>
            </a:r>
            <a:r>
              <a:rPr lang="en-US" sz="3600" dirty="0"/>
              <a:t> </a:t>
            </a:r>
            <a:r>
              <a:rPr lang="en-US" sz="3600" dirty="0" err="1">
                <a:solidFill>
                  <a:srgbClr val="00B050"/>
                </a:solidFill>
              </a:rPr>
              <a:t>Sudre</a:t>
            </a:r>
            <a:r>
              <a:rPr lang="en-US" sz="3600" dirty="0"/>
              <a:t> " </a:t>
            </a:r>
            <a:r>
              <a:rPr lang="ar-SA" sz="3600" dirty="0"/>
              <a:t>بأن </a:t>
            </a:r>
            <a:r>
              <a:rPr lang="ar-SA" sz="3600" dirty="0">
                <a:solidFill>
                  <a:srgbClr val="FF0000"/>
                </a:solidFill>
              </a:rPr>
              <a:t>الإعلان الفرنسي </a:t>
            </a:r>
            <a:r>
              <a:rPr lang="ar-SA" sz="3600" dirty="0"/>
              <a:t>لسنة </a:t>
            </a:r>
            <a:r>
              <a:rPr lang="ar-SA" sz="3600" dirty="0">
                <a:solidFill>
                  <a:srgbClr val="FF0000"/>
                </a:solidFill>
              </a:rPr>
              <a:t>1789م </a:t>
            </a:r>
            <a:r>
              <a:rPr lang="ar-SA" sz="3600" dirty="0"/>
              <a:t>ليس إعلانا موجهاً للمواطنين الفرنسيين فقط، وانما لكل “</a:t>
            </a:r>
            <a:r>
              <a:rPr lang="ar-SA" sz="3600" dirty="0">
                <a:solidFill>
                  <a:srgbClr val="FF0000"/>
                </a:solidFill>
              </a:rPr>
              <a:t>إنسان</a:t>
            </a:r>
            <a:r>
              <a:rPr lang="ar-SA" sz="3600" dirty="0"/>
              <a:t>” مهما كانت جنسيته، أو الرقعة الجغرافية التي يعيش فيها</a:t>
            </a:r>
            <a:r>
              <a:rPr lang="en-US" sz="3600" dirty="0"/>
              <a:t>".</a:t>
            </a:r>
          </a:p>
        </p:txBody>
      </p:sp>
    </p:spTree>
    <p:extLst>
      <p:ext uri="{BB962C8B-B14F-4D97-AF65-F5344CB8AC3E}">
        <p14:creationId xmlns:p14="http://schemas.microsoft.com/office/powerpoint/2010/main" val="41538843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6B9F4E3-91C6-488F-A3EF-CB68CC628B38}"/>
              </a:ext>
            </a:extLst>
          </p:cNvPr>
          <p:cNvSpPr txBox="1"/>
          <p:nvPr/>
        </p:nvSpPr>
        <p:spPr>
          <a:xfrm>
            <a:off x="1091045" y="2775182"/>
            <a:ext cx="10009909" cy="2062103"/>
          </a:xfrm>
          <a:prstGeom prst="rect">
            <a:avLst/>
          </a:prstGeom>
          <a:noFill/>
        </p:spPr>
        <p:txBody>
          <a:bodyPr wrap="square" rtlCol="0">
            <a:spAutoFit/>
          </a:bodyPr>
          <a:lstStyle/>
          <a:p>
            <a:pPr algn="r" rtl="1"/>
            <a:r>
              <a:rPr lang="ar-SA" sz="3200" b="1" dirty="0"/>
              <a:t>ويتكون هذا الاعلان من مقدمة وسبع عشرة مادة، تتناول هذه المواد عددا من الحقوق الاساسية للإنسان</a:t>
            </a:r>
            <a:r>
              <a:rPr lang="en-US" sz="3200" b="1" dirty="0"/>
              <a:t>.</a:t>
            </a:r>
          </a:p>
          <a:p>
            <a:pPr algn="r" rtl="1"/>
            <a:r>
              <a:rPr lang="ar-SA" sz="3200" b="1" dirty="0"/>
              <a:t>وفي عام 1791م صدر </a:t>
            </a:r>
            <a:r>
              <a:rPr lang="ar-SA" sz="3200" b="1" dirty="0">
                <a:solidFill>
                  <a:srgbClr val="FF0000"/>
                </a:solidFill>
              </a:rPr>
              <a:t>الدستور الفرنسي لعام 1791م</a:t>
            </a:r>
            <a:r>
              <a:rPr lang="ar-SA" sz="3200" b="1" dirty="0"/>
              <a:t>، وألحقت بهذا الدستور وبأمانة نصوص </a:t>
            </a:r>
            <a:r>
              <a:rPr lang="ar-SA" sz="3200" b="1" dirty="0">
                <a:solidFill>
                  <a:srgbClr val="FF0000"/>
                </a:solidFill>
              </a:rPr>
              <a:t>إعلان حقوق الانسان والمواطن لعام 1789م</a:t>
            </a:r>
            <a:r>
              <a:rPr lang="en-US" sz="3200" b="1" dirty="0">
                <a:solidFill>
                  <a:srgbClr val="FF0000"/>
                </a:solidFill>
              </a:rPr>
              <a:t>.</a:t>
            </a:r>
          </a:p>
        </p:txBody>
      </p:sp>
    </p:spTree>
    <p:extLst>
      <p:ext uri="{BB962C8B-B14F-4D97-AF65-F5344CB8AC3E}">
        <p14:creationId xmlns:p14="http://schemas.microsoft.com/office/powerpoint/2010/main" val="38715071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306048-A230-4F33-A62A-7AE7FFFB56A3}"/>
              </a:ext>
            </a:extLst>
          </p:cNvPr>
          <p:cNvSpPr txBox="1"/>
          <p:nvPr/>
        </p:nvSpPr>
        <p:spPr>
          <a:xfrm>
            <a:off x="595746" y="1219200"/>
            <a:ext cx="11277600" cy="4832092"/>
          </a:xfrm>
          <a:prstGeom prst="rect">
            <a:avLst/>
          </a:prstGeom>
          <a:noFill/>
        </p:spPr>
        <p:txBody>
          <a:bodyPr wrap="square" rtlCol="0">
            <a:spAutoFit/>
          </a:bodyPr>
          <a:lstStyle/>
          <a:p>
            <a:pPr algn="ctr" rtl="1"/>
            <a:r>
              <a:rPr lang="ar-SA" sz="2800" dirty="0">
                <a:solidFill>
                  <a:srgbClr val="FF0000"/>
                </a:solidFill>
              </a:rPr>
              <a:t>التطور التاريخي لحقوق الانسان في الدول العربية</a:t>
            </a:r>
            <a:r>
              <a:rPr lang="en-US" sz="2800" dirty="0">
                <a:solidFill>
                  <a:srgbClr val="FF0000"/>
                </a:solidFill>
              </a:rPr>
              <a:t>:</a:t>
            </a:r>
          </a:p>
          <a:p>
            <a:pPr algn="r" rtl="1"/>
            <a:r>
              <a:rPr lang="ar-SA" sz="2800" dirty="0"/>
              <a:t>أما فيما يتعلق بتطور حقوق الانسان على صعيد الدول العربية، فبعد أن حصلت الدول العربية على استقلالها على أثر الحربين العالميتين الاولى والثانية، صدرت في معظم هذه الدول العديد من الدساتير، وكانت متأثرة </a:t>
            </a:r>
            <a:r>
              <a:rPr lang="ar-SA" sz="2800" dirty="0">
                <a:solidFill>
                  <a:srgbClr val="FF0000"/>
                </a:solidFill>
              </a:rPr>
              <a:t>بالدستور العثماني</a:t>
            </a:r>
            <a:r>
              <a:rPr lang="ar-SA" sz="2800" dirty="0"/>
              <a:t>، والدستور </a:t>
            </a:r>
            <a:r>
              <a:rPr lang="ar-SA" sz="2800" dirty="0">
                <a:solidFill>
                  <a:srgbClr val="FF0000"/>
                </a:solidFill>
              </a:rPr>
              <a:t>التركي قبل تعديله عام 1928م. </a:t>
            </a:r>
            <a:r>
              <a:rPr lang="ar-SA" sz="2800" dirty="0"/>
              <a:t>وأغلب الدساتير العربية كانت ومنذ صدورها تشير إلى أهم الحقوق الأساسية للإنسان، وعلى رأسها</a:t>
            </a:r>
            <a:r>
              <a:rPr lang="en-US" sz="2800" dirty="0"/>
              <a:t>:</a:t>
            </a:r>
          </a:p>
          <a:p>
            <a:pPr algn="r" rtl="1"/>
            <a:r>
              <a:rPr lang="en-US" sz="2800" dirty="0"/>
              <a:t>&gt; </a:t>
            </a:r>
            <a:r>
              <a:rPr lang="ar-SA" sz="2800" dirty="0"/>
              <a:t>الحرية، والمساواة أمام القانون</a:t>
            </a:r>
            <a:endParaRPr lang="en-US" sz="2800" dirty="0">
              <a:solidFill>
                <a:srgbClr val="FF0000"/>
              </a:solidFill>
            </a:endParaRPr>
          </a:p>
          <a:p>
            <a:pPr algn="r" rtl="1"/>
            <a:r>
              <a:rPr lang="en-US" sz="2800" dirty="0">
                <a:solidFill>
                  <a:srgbClr val="FF0000"/>
                </a:solidFill>
              </a:rPr>
              <a:t>&gt; </a:t>
            </a:r>
            <a:r>
              <a:rPr lang="ar-SA" sz="2800" dirty="0">
                <a:solidFill>
                  <a:srgbClr val="FF0000"/>
                </a:solidFill>
              </a:rPr>
              <a:t>والحق في تولى الوظائف الحكومية</a:t>
            </a:r>
            <a:endParaRPr lang="en-US" sz="2800" dirty="0">
              <a:solidFill>
                <a:srgbClr val="FF0000"/>
              </a:solidFill>
            </a:endParaRPr>
          </a:p>
          <a:p>
            <a:pPr algn="r" rtl="1"/>
            <a:r>
              <a:rPr lang="en-US" sz="2800" dirty="0">
                <a:solidFill>
                  <a:srgbClr val="FF0000"/>
                </a:solidFill>
              </a:rPr>
              <a:t>&gt; </a:t>
            </a:r>
            <a:r>
              <a:rPr lang="ar-SA" sz="2800" dirty="0">
                <a:solidFill>
                  <a:srgbClr val="FF0000"/>
                </a:solidFill>
              </a:rPr>
              <a:t>والمساواة في تحمل الواجبات العامة</a:t>
            </a:r>
            <a:endParaRPr lang="en-US" sz="2800" dirty="0">
              <a:solidFill>
                <a:srgbClr val="FF0000"/>
              </a:solidFill>
            </a:endParaRPr>
          </a:p>
          <a:p>
            <a:pPr algn="r" rtl="1"/>
            <a:r>
              <a:rPr lang="en-US" sz="2800" dirty="0">
                <a:solidFill>
                  <a:srgbClr val="FF0000"/>
                </a:solidFill>
              </a:rPr>
              <a:t>&gt; </a:t>
            </a:r>
            <a:r>
              <a:rPr lang="ar-SA" sz="2800" dirty="0">
                <a:solidFill>
                  <a:srgbClr val="FF0000"/>
                </a:solidFill>
              </a:rPr>
              <a:t>وحرية المعتقد</a:t>
            </a:r>
            <a:endParaRPr lang="en-US" sz="2800" dirty="0">
              <a:solidFill>
                <a:srgbClr val="FF0000"/>
              </a:solidFill>
            </a:endParaRPr>
          </a:p>
          <a:p>
            <a:pPr algn="r" rtl="1"/>
            <a:r>
              <a:rPr lang="en-US" sz="2800" dirty="0">
                <a:solidFill>
                  <a:srgbClr val="FF0000"/>
                </a:solidFill>
              </a:rPr>
              <a:t>&gt; </a:t>
            </a:r>
            <a:r>
              <a:rPr lang="ar-SA" sz="2800" dirty="0">
                <a:solidFill>
                  <a:srgbClr val="FF0000"/>
                </a:solidFill>
              </a:rPr>
              <a:t>وحرية الرأي، والتعليم، والاجتماع</a:t>
            </a:r>
            <a:endParaRPr lang="en-US" sz="2800" dirty="0">
              <a:solidFill>
                <a:srgbClr val="FF0000"/>
              </a:solidFill>
            </a:endParaRPr>
          </a:p>
          <a:p>
            <a:pPr algn="r" rtl="1"/>
            <a:r>
              <a:rPr lang="en-US" sz="2800" dirty="0">
                <a:solidFill>
                  <a:srgbClr val="FF0000"/>
                </a:solidFill>
              </a:rPr>
              <a:t>&gt; </a:t>
            </a:r>
            <a:r>
              <a:rPr lang="ar-SA" sz="2800" dirty="0">
                <a:solidFill>
                  <a:srgbClr val="FF0000"/>
                </a:solidFill>
              </a:rPr>
              <a:t>وحرية الملكية وغيرها من الحقوق الاساسية</a:t>
            </a:r>
            <a:endParaRPr lang="en-US" sz="2800" dirty="0">
              <a:solidFill>
                <a:srgbClr val="FF0000"/>
              </a:solidFill>
            </a:endParaRPr>
          </a:p>
        </p:txBody>
      </p:sp>
    </p:spTree>
    <p:extLst>
      <p:ext uri="{BB962C8B-B14F-4D97-AF65-F5344CB8AC3E}">
        <p14:creationId xmlns:p14="http://schemas.microsoft.com/office/powerpoint/2010/main" val="873114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0D0B5FD-B58C-41E5-8B5B-F18B2B53E790}"/>
              </a:ext>
            </a:extLst>
          </p:cNvPr>
          <p:cNvSpPr txBox="1"/>
          <p:nvPr/>
        </p:nvSpPr>
        <p:spPr>
          <a:xfrm>
            <a:off x="1468582" y="2521528"/>
            <a:ext cx="8950036" cy="2800767"/>
          </a:xfrm>
          <a:prstGeom prst="rect">
            <a:avLst/>
          </a:prstGeom>
          <a:noFill/>
        </p:spPr>
        <p:txBody>
          <a:bodyPr wrap="square" rtlCol="0">
            <a:spAutoFit/>
          </a:bodyPr>
          <a:lstStyle/>
          <a:p>
            <a:pPr algn="ctr" rtl="1"/>
            <a:r>
              <a:rPr lang="ar-SA" sz="4400" b="1" dirty="0">
                <a:solidFill>
                  <a:srgbClr val="FF0000"/>
                </a:solidFill>
              </a:rPr>
              <a:t>وأغلب الدساتير العربية متشابهة من حيث المحتوى، وقريبة مما جاء بهذا الشأن في الدساتير الغربية</a:t>
            </a:r>
            <a:r>
              <a:rPr lang="en-US" sz="4400" b="1" dirty="0">
                <a:solidFill>
                  <a:srgbClr val="FF0000"/>
                </a:solidFill>
              </a:rPr>
              <a:t>.</a:t>
            </a:r>
          </a:p>
          <a:p>
            <a:pPr algn="ctr" rtl="1"/>
            <a:r>
              <a:rPr lang="en-US" sz="4400" b="1" dirty="0">
                <a:solidFill>
                  <a:srgbClr val="FF0000"/>
                </a:solidFill>
              </a:rPr>
              <a:t> </a:t>
            </a:r>
          </a:p>
        </p:txBody>
      </p:sp>
    </p:spTree>
    <p:extLst>
      <p:ext uri="{BB962C8B-B14F-4D97-AF65-F5344CB8AC3E}">
        <p14:creationId xmlns:p14="http://schemas.microsoft.com/office/powerpoint/2010/main" val="21251001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39CED7D-A593-4F88-8497-E1CDB01A5AF4}"/>
              </a:ext>
            </a:extLst>
          </p:cNvPr>
          <p:cNvSpPr txBox="1"/>
          <p:nvPr/>
        </p:nvSpPr>
        <p:spPr>
          <a:xfrm>
            <a:off x="838200" y="1659285"/>
            <a:ext cx="10515600" cy="3539430"/>
          </a:xfrm>
          <a:prstGeom prst="rect">
            <a:avLst/>
          </a:prstGeom>
          <a:noFill/>
        </p:spPr>
        <p:txBody>
          <a:bodyPr wrap="square" rtlCol="0">
            <a:spAutoFit/>
          </a:bodyPr>
          <a:lstStyle/>
          <a:p>
            <a:pPr algn="ctr" rtl="1"/>
            <a:r>
              <a:rPr lang="ar-SA" sz="3200" b="1" dirty="0">
                <a:solidFill>
                  <a:srgbClr val="FF0000"/>
                </a:solidFill>
              </a:rPr>
              <a:t>تطور فكرة حقوق الانسان في الوقت المعاصر</a:t>
            </a:r>
            <a:r>
              <a:rPr lang="en-US" sz="3200" b="1" dirty="0">
                <a:solidFill>
                  <a:srgbClr val="FF0000"/>
                </a:solidFill>
              </a:rPr>
              <a:t>:</a:t>
            </a:r>
          </a:p>
          <a:p>
            <a:pPr algn="r" rtl="1"/>
            <a:r>
              <a:rPr lang="ar-SA" sz="3200" b="1" dirty="0"/>
              <a:t>لقد دخلت فكرة حقوق الانسان في الوقت المعاصر مرحلة جديدة من مراحل تطورها وهي المرحلة الدولية؛ تلك المرحلة التي أصبحت فيها مواضيع حقوق الانسان تأخذ طابعاً دولياً بعد أن كانت مسألة داخلية بحتة</a:t>
            </a:r>
            <a:r>
              <a:rPr lang="en-US" sz="3200" b="1" dirty="0"/>
              <a:t>.</a:t>
            </a:r>
          </a:p>
          <a:p>
            <a:pPr algn="r" rtl="1"/>
            <a:r>
              <a:rPr lang="ar-SA" sz="3200" b="1" dirty="0"/>
              <a:t>حيث بدأ التنظيم الدولي لحقوق الإنسان في أواخر القرن التاسع عشر</a:t>
            </a:r>
            <a:r>
              <a:rPr lang="en-US" sz="3200" b="1" dirty="0"/>
              <a:t>. </a:t>
            </a:r>
          </a:p>
          <a:p>
            <a:pPr algn="r"/>
            <a:r>
              <a:rPr lang="ar-SA" sz="3200" b="1" dirty="0"/>
              <a:t>فقد تم عقد العديد من الاتفاقيات والمعاهدات الثنائية والجماعية كانت بيئتها الأولى دول أوربا،</a:t>
            </a:r>
            <a:endParaRPr lang="en-US" sz="3200" b="1" dirty="0"/>
          </a:p>
        </p:txBody>
      </p:sp>
    </p:spTree>
    <p:extLst>
      <p:ext uri="{BB962C8B-B14F-4D97-AF65-F5344CB8AC3E}">
        <p14:creationId xmlns:p14="http://schemas.microsoft.com/office/powerpoint/2010/main" val="1538130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9DDC61-1474-476A-BE90-F33AF4BDFD6D}"/>
              </a:ext>
            </a:extLst>
          </p:cNvPr>
          <p:cNvSpPr txBox="1"/>
          <p:nvPr/>
        </p:nvSpPr>
        <p:spPr>
          <a:xfrm>
            <a:off x="568036" y="1607127"/>
            <a:ext cx="11055928" cy="4031873"/>
          </a:xfrm>
          <a:prstGeom prst="rect">
            <a:avLst/>
          </a:prstGeom>
          <a:noFill/>
        </p:spPr>
        <p:txBody>
          <a:bodyPr wrap="square" rtlCol="0">
            <a:spAutoFit/>
          </a:bodyPr>
          <a:lstStyle/>
          <a:p>
            <a:pPr algn="r" rtl="1"/>
            <a:r>
              <a:rPr lang="ar-SA" sz="3200" dirty="0"/>
              <a:t>و كانت من أبرز مراحل ظهور حقوق الإنسان مع نهاية العصور الوسطى وبداية </a:t>
            </a:r>
            <a:r>
              <a:rPr lang="ar-SA" sz="3200" dirty="0">
                <a:solidFill>
                  <a:srgbClr val="FF0000"/>
                </a:solidFill>
              </a:rPr>
              <a:t>عصر النهضة في أوربا</a:t>
            </a:r>
            <a:r>
              <a:rPr lang="ar-SA" sz="3200" dirty="0"/>
              <a:t>؛ حيث انتشرت أفكار الفلاسفة المنادين بالحرية والمنددين بالاستبداد والتسلط أمثال الفقيه </a:t>
            </a:r>
            <a:r>
              <a:rPr lang="ar-SA" sz="3200" dirty="0">
                <a:solidFill>
                  <a:srgbClr val="FF0000"/>
                </a:solidFill>
              </a:rPr>
              <a:t>جروسيوس</a:t>
            </a:r>
            <a:r>
              <a:rPr lang="ar-SA" sz="3200" dirty="0"/>
              <a:t>، و </a:t>
            </a:r>
            <a:r>
              <a:rPr lang="ar-SA" sz="3200" dirty="0">
                <a:solidFill>
                  <a:srgbClr val="FF0000"/>
                </a:solidFill>
              </a:rPr>
              <a:t>جون لوك</a:t>
            </a:r>
            <a:r>
              <a:rPr lang="ar-SA" sz="3200" dirty="0"/>
              <a:t>، و </a:t>
            </a:r>
            <a:r>
              <a:rPr lang="ar-SA" sz="3200" dirty="0">
                <a:solidFill>
                  <a:srgbClr val="FF0000"/>
                </a:solidFill>
              </a:rPr>
              <a:t>مونتيسكيو</a:t>
            </a:r>
            <a:r>
              <a:rPr lang="en-US" sz="3200" dirty="0">
                <a:solidFill>
                  <a:srgbClr val="FF0000"/>
                </a:solidFill>
              </a:rPr>
              <a:t>.</a:t>
            </a:r>
          </a:p>
          <a:p>
            <a:pPr algn="r" rtl="1"/>
            <a:r>
              <a:rPr lang="ar-SA" sz="3200" dirty="0"/>
              <a:t>و مهما يكن من أمر، فيمكننا القول أن حقوق الإنسان قد ظهرت عبر مراحل التاريخ المختلفة بدلالات عديدة، استهدفت جميعها</a:t>
            </a:r>
            <a:r>
              <a:rPr lang="en-US" sz="3200" dirty="0"/>
              <a:t>:</a:t>
            </a:r>
            <a:endParaRPr lang="en-US" sz="3200" dirty="0">
              <a:solidFill>
                <a:srgbClr val="FF0000"/>
              </a:solidFill>
            </a:endParaRPr>
          </a:p>
          <a:p>
            <a:pPr algn="r" rtl="1"/>
            <a:r>
              <a:rPr lang="en-US" sz="3200" dirty="0">
                <a:solidFill>
                  <a:srgbClr val="FF0000"/>
                </a:solidFill>
              </a:rPr>
              <a:t>&gt; </a:t>
            </a:r>
            <a:r>
              <a:rPr lang="ar-SA" sz="3200" dirty="0">
                <a:solidFill>
                  <a:srgbClr val="FF0000"/>
                </a:solidFill>
              </a:rPr>
              <a:t>حرية الفرد</a:t>
            </a:r>
            <a:endParaRPr lang="en-US" sz="3200" dirty="0">
              <a:solidFill>
                <a:srgbClr val="FF0000"/>
              </a:solidFill>
            </a:endParaRPr>
          </a:p>
          <a:p>
            <a:pPr algn="r" rtl="1"/>
            <a:r>
              <a:rPr lang="en-US" sz="3200" dirty="0">
                <a:solidFill>
                  <a:srgbClr val="FF0000"/>
                </a:solidFill>
              </a:rPr>
              <a:t>&gt; </a:t>
            </a:r>
            <a:r>
              <a:rPr lang="ar-SA" sz="3200" dirty="0">
                <a:solidFill>
                  <a:srgbClr val="FF0000"/>
                </a:solidFill>
              </a:rPr>
              <a:t>وحماية وجوده</a:t>
            </a:r>
            <a:endParaRPr lang="en-US" sz="3200" dirty="0">
              <a:solidFill>
                <a:srgbClr val="FF0000"/>
              </a:solidFill>
            </a:endParaRPr>
          </a:p>
          <a:p>
            <a:pPr algn="r" rtl="1"/>
            <a:r>
              <a:rPr lang="en-US" sz="3200" dirty="0">
                <a:solidFill>
                  <a:srgbClr val="FF0000"/>
                </a:solidFill>
              </a:rPr>
              <a:t>&gt; </a:t>
            </a:r>
            <a:r>
              <a:rPr lang="ar-SA" sz="3200" dirty="0">
                <a:solidFill>
                  <a:srgbClr val="FF0000"/>
                </a:solidFill>
              </a:rPr>
              <a:t>و رفع مستواه المادي، و المعنوي، و الصحي و الاجتماعي</a:t>
            </a:r>
            <a:r>
              <a:rPr lang="en-US" sz="3200" dirty="0">
                <a:solidFill>
                  <a:srgbClr val="FF0000"/>
                </a:solidFill>
              </a:rPr>
              <a:t>.</a:t>
            </a:r>
          </a:p>
        </p:txBody>
      </p:sp>
    </p:spTree>
    <p:extLst>
      <p:ext uri="{BB962C8B-B14F-4D97-AF65-F5344CB8AC3E}">
        <p14:creationId xmlns:p14="http://schemas.microsoft.com/office/powerpoint/2010/main" val="29231670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EC02C58-46B7-43A0-94A5-0DDC19281DB5}"/>
              </a:ext>
            </a:extLst>
          </p:cNvPr>
          <p:cNvSpPr txBox="1"/>
          <p:nvPr/>
        </p:nvSpPr>
        <p:spPr>
          <a:xfrm>
            <a:off x="831272" y="1884218"/>
            <a:ext cx="10529455" cy="3293209"/>
          </a:xfrm>
          <a:prstGeom prst="rect">
            <a:avLst/>
          </a:prstGeom>
          <a:noFill/>
        </p:spPr>
        <p:txBody>
          <a:bodyPr wrap="square" rtlCol="0">
            <a:spAutoFit/>
          </a:bodyPr>
          <a:lstStyle/>
          <a:p>
            <a:pPr algn="ctr" rtl="1"/>
            <a:r>
              <a:rPr lang="ar-SA" sz="4000" b="1" dirty="0">
                <a:solidFill>
                  <a:srgbClr val="FF0000"/>
                </a:solidFill>
              </a:rPr>
              <a:t>ومن بين هذه الاتفاقيات</a:t>
            </a:r>
            <a:r>
              <a:rPr lang="en-US" sz="4000" b="1" dirty="0">
                <a:solidFill>
                  <a:srgbClr val="FF0000"/>
                </a:solidFill>
              </a:rPr>
              <a:t>:</a:t>
            </a:r>
          </a:p>
          <a:p>
            <a:pPr algn="r" rtl="1"/>
            <a:r>
              <a:rPr lang="en-US" sz="2800" b="1" dirty="0"/>
              <a:t>&gt; </a:t>
            </a:r>
            <a:r>
              <a:rPr lang="ar-SA" sz="2800" b="1" dirty="0">
                <a:solidFill>
                  <a:srgbClr val="FF0000"/>
                </a:solidFill>
              </a:rPr>
              <a:t>معاهدة باريس لعام 1814م</a:t>
            </a:r>
            <a:r>
              <a:rPr lang="ar-SA" sz="2800" b="1" dirty="0"/>
              <a:t> بين بريطانيا وفرنسا الخاصة بمكافحة الرقٌ والاتجار به من خلال زيارة وتفتيش السفن التي يشتبه بتورطها بعمليات نقل الرقيق</a:t>
            </a:r>
            <a:r>
              <a:rPr lang="en-US" sz="2800" b="1" dirty="0"/>
              <a:t>. </a:t>
            </a:r>
          </a:p>
          <a:p>
            <a:pPr algn="r" rtl="1"/>
            <a:r>
              <a:rPr lang="en-US" sz="2800" b="1" dirty="0"/>
              <a:t>&gt; </a:t>
            </a:r>
            <a:r>
              <a:rPr lang="ar-SA" sz="2800" b="1" dirty="0">
                <a:solidFill>
                  <a:srgbClr val="FF0000"/>
                </a:solidFill>
              </a:rPr>
              <a:t>اتفاقية برلين لعام 1855م </a:t>
            </a:r>
            <a:r>
              <a:rPr lang="ar-SA" sz="2800" b="1" dirty="0"/>
              <a:t>لتحريم الاتجار بالرقيق الأبيض</a:t>
            </a:r>
            <a:endParaRPr lang="en-US" sz="2800" b="1" dirty="0"/>
          </a:p>
          <a:p>
            <a:pPr algn="r" rtl="1"/>
            <a:r>
              <a:rPr lang="en-US" sz="2800" b="1" dirty="0">
                <a:solidFill>
                  <a:srgbClr val="FF0000"/>
                </a:solidFill>
              </a:rPr>
              <a:t>&gt; </a:t>
            </a:r>
            <a:r>
              <a:rPr lang="ar-SA" sz="2800" b="1" dirty="0">
                <a:solidFill>
                  <a:srgbClr val="FF0000"/>
                </a:solidFill>
              </a:rPr>
              <a:t>اتفاقية بروكسل لعام 1889م </a:t>
            </a:r>
            <a:r>
              <a:rPr lang="ar-SA" sz="2800" b="1" dirty="0"/>
              <a:t>التي أقرت تدابير تنفيذية للقضاء على تجارة الرقيق</a:t>
            </a:r>
            <a:endParaRPr lang="en-US" sz="2800" b="1" dirty="0"/>
          </a:p>
          <a:p>
            <a:pPr algn="r" rtl="1"/>
            <a:r>
              <a:rPr lang="en-US" sz="2800" b="1" dirty="0"/>
              <a:t>&gt; </a:t>
            </a:r>
            <a:r>
              <a:rPr lang="ar-SA" sz="2800" b="1" dirty="0">
                <a:solidFill>
                  <a:srgbClr val="FF0000"/>
                </a:solidFill>
              </a:rPr>
              <a:t>اتفاقية لاهاي لعام 1912م </a:t>
            </a:r>
            <a:r>
              <a:rPr lang="ar-SA" sz="2800" b="1" dirty="0"/>
              <a:t>لتحريم الاتجار بالمخدرات </a:t>
            </a:r>
            <a:endParaRPr lang="en-US" sz="2800" b="1" dirty="0"/>
          </a:p>
          <a:p>
            <a:pPr algn="r"/>
            <a:r>
              <a:rPr lang="en-US" sz="2800" b="1" dirty="0"/>
              <a:t>&gt; </a:t>
            </a:r>
            <a:r>
              <a:rPr lang="ar-SA" sz="2800" b="1" dirty="0">
                <a:solidFill>
                  <a:srgbClr val="FF0000"/>
                </a:solidFill>
              </a:rPr>
              <a:t>اتفاقية عام 1903م </a:t>
            </a:r>
            <a:r>
              <a:rPr lang="ar-SA" sz="2800" b="1" dirty="0"/>
              <a:t>للعناية بصحة الفرد</a:t>
            </a:r>
            <a:endParaRPr lang="en-US" sz="2800" b="1" dirty="0"/>
          </a:p>
        </p:txBody>
      </p:sp>
    </p:spTree>
    <p:extLst>
      <p:ext uri="{BB962C8B-B14F-4D97-AF65-F5344CB8AC3E}">
        <p14:creationId xmlns:p14="http://schemas.microsoft.com/office/powerpoint/2010/main" val="40299084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61E552-992F-4BA5-BE48-04A4CBC24D6C}"/>
              </a:ext>
            </a:extLst>
          </p:cNvPr>
          <p:cNvSpPr txBox="1"/>
          <p:nvPr/>
        </p:nvSpPr>
        <p:spPr>
          <a:xfrm>
            <a:off x="1316182" y="1659285"/>
            <a:ext cx="10030691" cy="3539430"/>
          </a:xfrm>
          <a:prstGeom prst="rect">
            <a:avLst/>
          </a:prstGeom>
          <a:noFill/>
        </p:spPr>
        <p:txBody>
          <a:bodyPr wrap="square" rtlCol="0">
            <a:spAutoFit/>
          </a:bodyPr>
          <a:lstStyle/>
          <a:p>
            <a:pPr algn="ctr" rtl="1"/>
            <a:r>
              <a:rPr lang="ar-SA" sz="3200" b="1" dirty="0">
                <a:solidFill>
                  <a:srgbClr val="FF0000"/>
                </a:solidFill>
              </a:rPr>
              <a:t>كما عرف القانون الدولي العرفي بعض المبادئ في مجال حماية حقوق الإنسان، ومنها</a:t>
            </a:r>
            <a:r>
              <a:rPr lang="en-US" sz="3200" b="1" dirty="0">
                <a:solidFill>
                  <a:srgbClr val="FF0000"/>
                </a:solidFill>
              </a:rPr>
              <a:t> :</a:t>
            </a:r>
          </a:p>
          <a:p>
            <a:pPr algn="r" rtl="1"/>
            <a:r>
              <a:rPr lang="en-US" sz="3200" b="1" dirty="0"/>
              <a:t>&gt; </a:t>
            </a:r>
            <a:r>
              <a:rPr lang="ar-SA" sz="3200" b="1" dirty="0"/>
              <a:t>قاعدة التدخل لأغراض إنسانية الذي طبقته بادئ الأمر الدول الأوربية ضد الدول الضعيفة خارج القارة الأوربية</a:t>
            </a:r>
            <a:r>
              <a:rPr lang="en-US" sz="3200" b="1" dirty="0"/>
              <a:t>.</a:t>
            </a:r>
          </a:p>
          <a:p>
            <a:pPr algn="r" rtl="1"/>
            <a:r>
              <a:rPr lang="en-US" sz="3200" b="1" dirty="0"/>
              <a:t>&gt; </a:t>
            </a:r>
            <a:r>
              <a:rPr lang="ar-SA" sz="3200" b="1" dirty="0"/>
              <a:t>فضلا عن قواعد القانون الدولي الإنساني المتعلقة بضحايا الحرب التي نشأت أصلا بعرف دولي تجسد منذ </a:t>
            </a:r>
            <a:r>
              <a:rPr lang="ar-SA" sz="3200" b="1" dirty="0">
                <a:solidFill>
                  <a:srgbClr val="FF0000"/>
                </a:solidFill>
              </a:rPr>
              <a:t>عام 1864م </a:t>
            </a:r>
            <a:r>
              <a:rPr lang="ar-SA" sz="3200" b="1" dirty="0"/>
              <a:t>، ومن ثمة في </a:t>
            </a:r>
            <a:r>
              <a:rPr lang="ar-SA" sz="3200" b="1" dirty="0">
                <a:solidFill>
                  <a:srgbClr val="FF0000"/>
                </a:solidFill>
              </a:rPr>
              <a:t>اتفاقيتي لاهاي لعام 1899، و 1907م</a:t>
            </a:r>
            <a:r>
              <a:rPr lang="en-US" sz="3200" b="1" dirty="0">
                <a:solidFill>
                  <a:srgbClr val="FF0000"/>
                </a:solidFill>
              </a:rPr>
              <a:t>.</a:t>
            </a:r>
          </a:p>
        </p:txBody>
      </p:sp>
    </p:spTree>
    <p:extLst>
      <p:ext uri="{BB962C8B-B14F-4D97-AF65-F5344CB8AC3E}">
        <p14:creationId xmlns:p14="http://schemas.microsoft.com/office/powerpoint/2010/main" val="449076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CFD9B0-7B1B-4899-B2A4-DC79B077FF70}"/>
              </a:ext>
            </a:extLst>
          </p:cNvPr>
          <p:cNvSpPr txBox="1"/>
          <p:nvPr/>
        </p:nvSpPr>
        <p:spPr>
          <a:xfrm>
            <a:off x="942109" y="1676400"/>
            <a:ext cx="10571018" cy="4401205"/>
          </a:xfrm>
          <a:prstGeom prst="rect">
            <a:avLst/>
          </a:prstGeom>
          <a:noFill/>
        </p:spPr>
        <p:txBody>
          <a:bodyPr wrap="square" rtlCol="0">
            <a:spAutoFit/>
          </a:bodyPr>
          <a:lstStyle/>
          <a:p>
            <a:pPr algn="ctr" rtl="1"/>
            <a:r>
              <a:rPr lang="ar-SA" sz="2800" b="1" dirty="0">
                <a:solidFill>
                  <a:srgbClr val="FF0000"/>
                </a:solidFill>
              </a:rPr>
              <a:t>الاتفاقيات الإقليمية لحقوق الإنسان</a:t>
            </a:r>
            <a:r>
              <a:rPr lang="en-US" sz="2800" b="1" dirty="0">
                <a:solidFill>
                  <a:srgbClr val="FF0000"/>
                </a:solidFill>
              </a:rPr>
              <a:t>:</a:t>
            </a:r>
          </a:p>
          <a:p>
            <a:pPr algn="r" rtl="1"/>
            <a:r>
              <a:rPr lang="ar-SA" sz="2800" dirty="0"/>
              <a:t>لقد تم التأكيد علي المستوى الإقليمي على عالمية حقوق الإنسان</a:t>
            </a:r>
            <a:r>
              <a:rPr lang="en-US" sz="2800" dirty="0"/>
              <a:t>.</a:t>
            </a:r>
          </a:p>
          <a:p>
            <a:pPr algn="r" rtl="1"/>
            <a:r>
              <a:rPr lang="en-US" sz="2800" dirty="0"/>
              <a:t>* </a:t>
            </a:r>
            <a:r>
              <a:rPr lang="ar-SA" sz="2800" dirty="0"/>
              <a:t>و مع هذا  فقد قامت منظمة الدول الأمريكية بوضع الاتفاقية الأمريكية لحقوق الإنسان والتي أبرمت في </a:t>
            </a:r>
            <a:r>
              <a:rPr lang="ar-SA" sz="2800" dirty="0">
                <a:solidFill>
                  <a:srgbClr val="FF0000"/>
                </a:solidFill>
              </a:rPr>
              <a:t>كوستاريكا سنة 1969م </a:t>
            </a:r>
            <a:endParaRPr lang="en-US" sz="2800" dirty="0">
              <a:solidFill>
                <a:srgbClr val="FF0000"/>
              </a:solidFill>
            </a:endParaRPr>
          </a:p>
          <a:p>
            <a:pPr algn="r" rtl="1"/>
            <a:r>
              <a:rPr lang="en-US" sz="2800" dirty="0"/>
              <a:t>* </a:t>
            </a:r>
            <a:r>
              <a:rPr lang="ar-SA" sz="2800" dirty="0"/>
              <a:t>وتوقيع </a:t>
            </a:r>
            <a:r>
              <a:rPr lang="ar-SA" sz="2800" dirty="0">
                <a:solidFill>
                  <a:srgbClr val="FF0000"/>
                </a:solidFill>
              </a:rPr>
              <a:t>دول مجلس أوروبا سنة 1950م </a:t>
            </a:r>
            <a:r>
              <a:rPr lang="ar-SA" sz="2800" dirty="0"/>
              <a:t>على الاتفاقية الأوروبية لحقوق الإنسان</a:t>
            </a:r>
            <a:endParaRPr lang="en-US" sz="2800" dirty="0"/>
          </a:p>
          <a:p>
            <a:pPr algn="r" rtl="1"/>
            <a:r>
              <a:rPr lang="en-US" sz="2800" dirty="0"/>
              <a:t>*  </a:t>
            </a:r>
            <a:r>
              <a:rPr lang="ar-SA" sz="2800" dirty="0"/>
              <a:t>و قد صدر </a:t>
            </a:r>
            <a:r>
              <a:rPr lang="ar-SA" sz="2800" dirty="0">
                <a:solidFill>
                  <a:srgbClr val="FF0000"/>
                </a:solidFill>
              </a:rPr>
              <a:t>الميثاق الإفريقي لحقوق الإنسان والشعوب </a:t>
            </a:r>
            <a:r>
              <a:rPr lang="ar-SA" sz="2800" dirty="0"/>
              <a:t>الذي تم إقراره في مؤتمر قمة منظمة الدول الإفريقية </a:t>
            </a:r>
            <a:r>
              <a:rPr lang="ar-SA" sz="2800" dirty="0">
                <a:solidFill>
                  <a:srgbClr val="FF0000"/>
                </a:solidFill>
              </a:rPr>
              <a:t>بنيروبي سنة 1981م </a:t>
            </a:r>
            <a:r>
              <a:rPr lang="ar-SA" sz="2800" dirty="0"/>
              <a:t>ودخل حيز التنفيذ في </a:t>
            </a:r>
            <a:r>
              <a:rPr lang="ar-SA" sz="2800" dirty="0">
                <a:solidFill>
                  <a:srgbClr val="FF0000"/>
                </a:solidFill>
              </a:rPr>
              <a:t>سنة 1986م</a:t>
            </a:r>
            <a:endParaRPr lang="en-US" sz="2800" dirty="0">
              <a:solidFill>
                <a:srgbClr val="FF0000"/>
              </a:solidFill>
            </a:endParaRPr>
          </a:p>
          <a:p>
            <a:pPr algn="r" rtl="1"/>
            <a:r>
              <a:rPr lang="en-US" sz="2800" dirty="0"/>
              <a:t>&gt; </a:t>
            </a:r>
            <a:r>
              <a:rPr lang="ar-SA" sz="2800" dirty="0"/>
              <a:t>و يجب التأكيد هنا أن هذا التوجه نحو الإقليمية في حماية حقوق الإنسان، إنما يعكس الرغبة والاعتزاز بالطابع والموروث الثقافي لشعب كل إقليم عند إقرار اتفاقيته أو ميثاقه بشأن حقوق الإنسان</a:t>
            </a:r>
            <a:r>
              <a:rPr lang="en-US" sz="2800" dirty="0"/>
              <a:t>.</a:t>
            </a:r>
          </a:p>
        </p:txBody>
      </p:sp>
    </p:spTree>
    <p:extLst>
      <p:ext uri="{BB962C8B-B14F-4D97-AF65-F5344CB8AC3E}">
        <p14:creationId xmlns:p14="http://schemas.microsoft.com/office/powerpoint/2010/main" val="20758225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1124521-5354-44FE-8D4F-37791BB41539}"/>
              </a:ext>
            </a:extLst>
          </p:cNvPr>
          <p:cNvSpPr txBox="1"/>
          <p:nvPr/>
        </p:nvSpPr>
        <p:spPr>
          <a:xfrm>
            <a:off x="443345" y="2036618"/>
            <a:ext cx="11305309" cy="3416320"/>
          </a:xfrm>
          <a:prstGeom prst="rect">
            <a:avLst/>
          </a:prstGeom>
          <a:noFill/>
        </p:spPr>
        <p:txBody>
          <a:bodyPr wrap="square" rtlCol="0">
            <a:spAutoFit/>
          </a:bodyPr>
          <a:lstStyle/>
          <a:p>
            <a:pPr algn="ctr" rtl="1"/>
            <a:r>
              <a:rPr lang="ar-SA" sz="3600" b="1" dirty="0">
                <a:solidFill>
                  <a:srgbClr val="FF0000"/>
                </a:solidFill>
              </a:rPr>
              <a:t>من مصادر حقوق الانسان</a:t>
            </a:r>
            <a:r>
              <a:rPr lang="en-US" sz="3600" b="1" dirty="0">
                <a:solidFill>
                  <a:srgbClr val="FF0000"/>
                </a:solidFill>
              </a:rPr>
              <a:t>:</a:t>
            </a:r>
          </a:p>
          <a:p>
            <a:pPr algn="r" rtl="1"/>
            <a:r>
              <a:rPr lang="ar-SA" sz="3600" b="1" dirty="0"/>
              <a:t>بالإضافة إلى الاحكام والقواعد التي انطوت عليها الشرائع السماوية التي أرست مبادئ احترام حقوق الانسان. صدر على المستوى الدولي والاقليمي العديد من المعاهدات والاعلانات والمواثيق، التي تعتبر المصدر الرئيسي لقواعد القانون الدولي الانساني، الذي استمدت منه معظم الدساتير والنظم الوطنية قواعد حماية حقوق الانسان على المستوى الداخلي</a:t>
            </a:r>
            <a:r>
              <a:rPr lang="en-US" sz="3600" b="1" dirty="0"/>
              <a:t>. </a:t>
            </a:r>
          </a:p>
        </p:txBody>
      </p:sp>
    </p:spTree>
    <p:extLst>
      <p:ext uri="{BB962C8B-B14F-4D97-AF65-F5344CB8AC3E}">
        <p14:creationId xmlns:p14="http://schemas.microsoft.com/office/powerpoint/2010/main" val="33702567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6ADE1A-B865-4ADB-B7F5-609967EEEC17}"/>
              </a:ext>
            </a:extLst>
          </p:cNvPr>
          <p:cNvSpPr txBox="1"/>
          <p:nvPr/>
        </p:nvSpPr>
        <p:spPr>
          <a:xfrm>
            <a:off x="665018" y="1676401"/>
            <a:ext cx="10183091" cy="3170099"/>
          </a:xfrm>
          <a:prstGeom prst="rect">
            <a:avLst/>
          </a:prstGeom>
          <a:noFill/>
        </p:spPr>
        <p:txBody>
          <a:bodyPr wrap="square" rtlCol="0">
            <a:spAutoFit/>
          </a:bodyPr>
          <a:lstStyle/>
          <a:p>
            <a:pPr algn="r" rtl="1"/>
            <a:r>
              <a:rPr lang="ar-SA" sz="4000" dirty="0"/>
              <a:t>و يمكن </a:t>
            </a:r>
            <a:r>
              <a:rPr lang="ar-SA" sz="4000" dirty="0">
                <a:solidFill>
                  <a:srgbClr val="FF0000"/>
                </a:solidFill>
              </a:rPr>
              <a:t>تقسيم مصادر حقوق الانسان </a:t>
            </a:r>
            <a:r>
              <a:rPr lang="ar-SA" sz="4000" dirty="0"/>
              <a:t>وفقاً لما يلى</a:t>
            </a:r>
            <a:r>
              <a:rPr lang="en-US" sz="4000" dirty="0"/>
              <a:t>:</a:t>
            </a:r>
          </a:p>
          <a:p>
            <a:pPr algn="r" rtl="1"/>
            <a:r>
              <a:rPr lang="ar-SA" sz="4000" dirty="0">
                <a:solidFill>
                  <a:srgbClr val="FF0000"/>
                </a:solidFill>
              </a:rPr>
              <a:t>المصادر التاريخية: </a:t>
            </a:r>
            <a:r>
              <a:rPr lang="ar-SA" sz="4000" dirty="0"/>
              <a:t>ويقصد بها المصادر التي جاءت بها الديانات السماوية</a:t>
            </a:r>
            <a:r>
              <a:rPr lang="en-US" sz="4000" dirty="0"/>
              <a:t>.</a:t>
            </a:r>
          </a:p>
          <a:p>
            <a:pPr algn="r" rtl="1"/>
            <a:r>
              <a:rPr lang="ar-SA" sz="4000" dirty="0">
                <a:solidFill>
                  <a:srgbClr val="FF0000"/>
                </a:solidFill>
              </a:rPr>
              <a:t>المصادر الفلسفية</a:t>
            </a:r>
            <a:r>
              <a:rPr lang="ar-SA" sz="4000" dirty="0"/>
              <a:t>، التي جاء بها فقهاء وفلاسفة المدنيات القديمة</a:t>
            </a:r>
            <a:r>
              <a:rPr lang="en-US" sz="4000" dirty="0"/>
              <a:t>.</a:t>
            </a:r>
          </a:p>
        </p:txBody>
      </p:sp>
    </p:spTree>
    <p:extLst>
      <p:ext uri="{BB962C8B-B14F-4D97-AF65-F5344CB8AC3E}">
        <p14:creationId xmlns:p14="http://schemas.microsoft.com/office/powerpoint/2010/main" val="20860645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029ADC3-3114-47DB-A149-1B261B05AE0B}"/>
              </a:ext>
            </a:extLst>
          </p:cNvPr>
          <p:cNvSpPr txBox="1"/>
          <p:nvPr/>
        </p:nvSpPr>
        <p:spPr>
          <a:xfrm>
            <a:off x="914399" y="1343891"/>
            <a:ext cx="10654146" cy="4524315"/>
          </a:xfrm>
          <a:prstGeom prst="rect">
            <a:avLst/>
          </a:prstGeom>
          <a:noFill/>
        </p:spPr>
        <p:txBody>
          <a:bodyPr wrap="square" rtlCol="0">
            <a:spAutoFit/>
          </a:bodyPr>
          <a:lstStyle/>
          <a:p>
            <a:pPr algn="ctr" rtl="1"/>
            <a:r>
              <a:rPr lang="ar-SA" sz="3600" b="1" dirty="0">
                <a:solidFill>
                  <a:srgbClr val="FF0000"/>
                </a:solidFill>
              </a:rPr>
              <a:t>المصادر التاريخية المكتوبة و منها</a:t>
            </a:r>
            <a:r>
              <a:rPr lang="en-US" sz="3600" b="1" dirty="0">
                <a:solidFill>
                  <a:srgbClr val="FF0000"/>
                </a:solidFill>
              </a:rPr>
              <a:t>: </a:t>
            </a:r>
          </a:p>
          <a:p>
            <a:pPr algn="r" rtl="1"/>
            <a:r>
              <a:rPr lang="en-US" sz="3600" dirty="0">
                <a:solidFill>
                  <a:srgbClr val="FF0000"/>
                </a:solidFill>
              </a:rPr>
              <a:t>&gt; </a:t>
            </a:r>
            <a:r>
              <a:rPr lang="ar-SA" sz="3600" dirty="0">
                <a:solidFill>
                  <a:srgbClr val="FF0000"/>
                </a:solidFill>
              </a:rPr>
              <a:t>الميثاق الاعظم أو الماجناكارتا</a:t>
            </a:r>
            <a:r>
              <a:rPr lang="en-US" sz="3600" dirty="0">
                <a:solidFill>
                  <a:srgbClr val="FF0000"/>
                </a:solidFill>
              </a:rPr>
              <a:t> </a:t>
            </a:r>
            <a:r>
              <a:rPr lang="en-US" sz="3600" dirty="0" err="1">
                <a:solidFill>
                  <a:srgbClr val="FF0000"/>
                </a:solidFill>
              </a:rPr>
              <a:t>Magnacarta</a:t>
            </a:r>
            <a:r>
              <a:rPr lang="en-US" sz="3600" dirty="0">
                <a:solidFill>
                  <a:srgbClr val="FF0000"/>
                </a:solidFill>
              </a:rPr>
              <a:t> </a:t>
            </a:r>
            <a:r>
              <a:rPr lang="ar-SA" sz="3600" dirty="0"/>
              <a:t>الصادر في انجلترا في 12 يونيو </a:t>
            </a:r>
            <a:r>
              <a:rPr lang="ar-SA" sz="3600" dirty="0">
                <a:solidFill>
                  <a:srgbClr val="FF0000"/>
                </a:solidFill>
              </a:rPr>
              <a:t>عام 1215م</a:t>
            </a:r>
            <a:r>
              <a:rPr lang="en-US" sz="3600" dirty="0">
                <a:solidFill>
                  <a:srgbClr val="FF0000"/>
                </a:solidFill>
              </a:rPr>
              <a:t>.</a:t>
            </a:r>
          </a:p>
          <a:p>
            <a:pPr algn="r" rtl="1"/>
            <a:r>
              <a:rPr lang="en-US" sz="3600" dirty="0"/>
              <a:t>&gt; </a:t>
            </a:r>
            <a:r>
              <a:rPr lang="ar-SA" sz="3600" dirty="0">
                <a:solidFill>
                  <a:srgbClr val="FF0000"/>
                </a:solidFill>
              </a:rPr>
              <a:t>عريضة الحقوق </a:t>
            </a:r>
            <a:r>
              <a:rPr lang="ar-SA" sz="3600" dirty="0"/>
              <a:t>التي أعدها البرلمان الانجليزي في 7 يونيو عام </a:t>
            </a:r>
            <a:r>
              <a:rPr lang="ar-SA" sz="3600" dirty="0">
                <a:solidFill>
                  <a:srgbClr val="FF0000"/>
                </a:solidFill>
              </a:rPr>
              <a:t>1628م</a:t>
            </a:r>
            <a:r>
              <a:rPr lang="en-US" sz="3600" dirty="0">
                <a:solidFill>
                  <a:srgbClr val="FF0000"/>
                </a:solidFill>
              </a:rPr>
              <a:t>.</a:t>
            </a:r>
          </a:p>
          <a:p>
            <a:pPr algn="r" rtl="1"/>
            <a:r>
              <a:rPr lang="en-US" sz="3600" dirty="0"/>
              <a:t>&gt; </a:t>
            </a:r>
            <a:r>
              <a:rPr lang="ar-SA" sz="3600" dirty="0">
                <a:solidFill>
                  <a:srgbClr val="FF0000"/>
                </a:solidFill>
              </a:rPr>
              <a:t>إعلان الاستقلال الامريكي </a:t>
            </a:r>
            <a:r>
              <a:rPr lang="ar-SA" sz="3600" dirty="0"/>
              <a:t>الصادر في 4 يوليو </a:t>
            </a:r>
            <a:r>
              <a:rPr lang="ar-SA" sz="3600" dirty="0">
                <a:solidFill>
                  <a:srgbClr val="FF0000"/>
                </a:solidFill>
              </a:rPr>
              <a:t>عام 1776م</a:t>
            </a:r>
            <a:r>
              <a:rPr lang="en-US" sz="3600" dirty="0">
                <a:solidFill>
                  <a:srgbClr val="FF0000"/>
                </a:solidFill>
              </a:rPr>
              <a:t>.</a:t>
            </a:r>
          </a:p>
          <a:p>
            <a:pPr algn="r" rtl="1"/>
            <a:r>
              <a:rPr lang="en-US" sz="3600" dirty="0"/>
              <a:t>&gt; </a:t>
            </a:r>
            <a:r>
              <a:rPr lang="ar-SA" sz="3600" dirty="0">
                <a:solidFill>
                  <a:srgbClr val="FF0000"/>
                </a:solidFill>
              </a:rPr>
              <a:t>إعلان حقوق الانسان والمواطن الفرنسي </a:t>
            </a:r>
            <a:r>
              <a:rPr lang="ar-SA" sz="3600" dirty="0"/>
              <a:t>الصادر عن البرلمان الفرنسي في </a:t>
            </a:r>
            <a:r>
              <a:rPr lang="ar-SA" sz="3600" dirty="0">
                <a:solidFill>
                  <a:srgbClr val="FF0000"/>
                </a:solidFill>
              </a:rPr>
              <a:t>عام 1779م</a:t>
            </a:r>
            <a:r>
              <a:rPr lang="en-US" sz="3600" dirty="0">
                <a:solidFill>
                  <a:srgbClr val="FF0000"/>
                </a:solidFill>
              </a:rPr>
              <a:t>.</a:t>
            </a:r>
          </a:p>
        </p:txBody>
      </p:sp>
    </p:spTree>
    <p:extLst>
      <p:ext uri="{BB962C8B-B14F-4D97-AF65-F5344CB8AC3E}">
        <p14:creationId xmlns:p14="http://schemas.microsoft.com/office/powerpoint/2010/main" val="24978859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BDEBD4-F862-440D-B6CF-D2CB98C70E6A}"/>
              </a:ext>
            </a:extLst>
          </p:cNvPr>
          <p:cNvSpPr txBox="1"/>
          <p:nvPr/>
        </p:nvSpPr>
        <p:spPr>
          <a:xfrm>
            <a:off x="1676400" y="2530679"/>
            <a:ext cx="8839200" cy="2123658"/>
          </a:xfrm>
          <a:prstGeom prst="rect">
            <a:avLst/>
          </a:prstGeom>
          <a:noFill/>
        </p:spPr>
        <p:txBody>
          <a:bodyPr wrap="square" rtlCol="0">
            <a:spAutoFit/>
          </a:bodyPr>
          <a:lstStyle/>
          <a:p>
            <a:pPr algn="ctr" rtl="1"/>
            <a:r>
              <a:rPr lang="ar-SA" sz="3600" b="1" dirty="0">
                <a:solidFill>
                  <a:srgbClr val="FF0000"/>
                </a:solidFill>
              </a:rPr>
              <a:t>المصادر الوطنية : ويقصد بها التشريعات، مث</a:t>
            </a:r>
            <a:r>
              <a:rPr lang="ar-EG" sz="3600" b="1" dirty="0">
                <a:solidFill>
                  <a:srgbClr val="FF0000"/>
                </a:solidFill>
              </a:rPr>
              <a:t>ل</a:t>
            </a:r>
            <a:r>
              <a:rPr lang="en-US" sz="3200" b="1" dirty="0"/>
              <a:t>:</a:t>
            </a:r>
            <a:endParaRPr lang="ar-EG" sz="3200" b="1" dirty="0"/>
          </a:p>
          <a:p>
            <a:pPr algn="r" rtl="1"/>
            <a:r>
              <a:rPr lang="en-US" sz="3200" b="1" dirty="0"/>
              <a:t>&gt; </a:t>
            </a:r>
            <a:r>
              <a:rPr lang="ar-SA" sz="3200" b="1" dirty="0"/>
              <a:t>التشريع العادي (القانون)</a:t>
            </a:r>
            <a:r>
              <a:rPr lang="en-US" sz="3200" b="1" dirty="0"/>
              <a:t>.</a:t>
            </a:r>
          </a:p>
          <a:p>
            <a:pPr algn="r" rtl="1"/>
            <a:r>
              <a:rPr lang="en-US" sz="3200" b="1" dirty="0"/>
              <a:t>&gt; </a:t>
            </a:r>
            <a:r>
              <a:rPr lang="ar-SA" sz="3200" b="1" dirty="0"/>
              <a:t>التشريع الفرعي (اللوائح)</a:t>
            </a:r>
            <a:r>
              <a:rPr lang="en-US" sz="3200" b="1" dirty="0"/>
              <a:t>.</a:t>
            </a:r>
          </a:p>
          <a:p>
            <a:pPr algn="r" rtl="1"/>
            <a:r>
              <a:rPr lang="en-US" sz="3200" b="1" dirty="0"/>
              <a:t>&gt; </a:t>
            </a:r>
            <a:r>
              <a:rPr lang="ar-SA" sz="3200" b="1" dirty="0"/>
              <a:t>التشريع الدستوري (الدستور)</a:t>
            </a:r>
            <a:r>
              <a:rPr lang="en-US" sz="3200" b="1" dirty="0"/>
              <a:t>.</a:t>
            </a:r>
          </a:p>
        </p:txBody>
      </p:sp>
    </p:spTree>
    <p:extLst>
      <p:ext uri="{BB962C8B-B14F-4D97-AF65-F5344CB8AC3E}">
        <p14:creationId xmlns:p14="http://schemas.microsoft.com/office/powerpoint/2010/main" val="32903395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945B32-7686-4EB0-AFAA-AA9F56BD78D1}"/>
              </a:ext>
            </a:extLst>
          </p:cNvPr>
          <p:cNvSpPr txBox="1"/>
          <p:nvPr/>
        </p:nvSpPr>
        <p:spPr>
          <a:xfrm>
            <a:off x="969818" y="1536174"/>
            <a:ext cx="10252364" cy="3785652"/>
          </a:xfrm>
          <a:prstGeom prst="rect">
            <a:avLst/>
          </a:prstGeom>
          <a:noFill/>
        </p:spPr>
        <p:txBody>
          <a:bodyPr wrap="square" rtlCol="0">
            <a:spAutoFit/>
          </a:bodyPr>
          <a:lstStyle/>
          <a:p>
            <a:pPr algn="ctr" rtl="1"/>
            <a:r>
              <a:rPr lang="ar-SA" sz="4000" b="1" dirty="0">
                <a:solidFill>
                  <a:srgbClr val="FF0000"/>
                </a:solidFill>
              </a:rPr>
              <a:t>المصادر الدولية و منها</a:t>
            </a:r>
            <a:r>
              <a:rPr lang="en-US" sz="4000" b="1" dirty="0">
                <a:solidFill>
                  <a:srgbClr val="FF0000"/>
                </a:solidFill>
              </a:rPr>
              <a:t>:</a:t>
            </a:r>
          </a:p>
          <a:p>
            <a:pPr algn="r" rtl="1"/>
            <a:r>
              <a:rPr lang="en-US" sz="4000" dirty="0"/>
              <a:t>&gt; </a:t>
            </a:r>
            <a:r>
              <a:rPr lang="ar-SA" sz="4000" dirty="0"/>
              <a:t>الإعلان العالمي لحقوق الإنسان</a:t>
            </a:r>
            <a:endParaRPr lang="en-US" sz="4000" dirty="0"/>
          </a:p>
          <a:p>
            <a:pPr algn="r" rtl="1"/>
            <a:r>
              <a:rPr lang="en-US" sz="4000" dirty="0"/>
              <a:t>&gt; </a:t>
            </a:r>
            <a:r>
              <a:rPr lang="ar-SA" sz="4000" dirty="0"/>
              <a:t>العهد الدولي للحقوق الاقتصادية والاجتماعية والثقافية</a:t>
            </a:r>
            <a:endParaRPr lang="en-US" sz="4000" dirty="0"/>
          </a:p>
          <a:p>
            <a:pPr algn="r" rtl="1"/>
            <a:r>
              <a:rPr lang="en-US" sz="4000" dirty="0"/>
              <a:t>&gt; </a:t>
            </a:r>
            <a:r>
              <a:rPr lang="ar-SA" sz="4000" dirty="0"/>
              <a:t>العهد الدولي للحقوق المدنية والسياسية</a:t>
            </a:r>
            <a:endParaRPr lang="en-US" sz="4000" dirty="0"/>
          </a:p>
          <a:p>
            <a:pPr algn="r" rtl="1"/>
            <a:r>
              <a:rPr lang="en-US" sz="4000" dirty="0"/>
              <a:t>&gt; </a:t>
            </a:r>
            <a:r>
              <a:rPr lang="ar-SA" sz="4000" dirty="0"/>
              <a:t>الإعلانات والوثائق الدولية الصادرة في إطار الامم المتحدة والمتعلقة بحقوق الإنسان</a:t>
            </a:r>
            <a:r>
              <a:rPr lang="en-US" sz="4000" dirty="0"/>
              <a:t>.</a:t>
            </a:r>
          </a:p>
        </p:txBody>
      </p:sp>
    </p:spTree>
    <p:extLst>
      <p:ext uri="{BB962C8B-B14F-4D97-AF65-F5344CB8AC3E}">
        <p14:creationId xmlns:p14="http://schemas.microsoft.com/office/powerpoint/2010/main" val="25417774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5511AA-E80F-40E3-98D4-7D4E6D2EECA4}"/>
              </a:ext>
            </a:extLst>
          </p:cNvPr>
          <p:cNvSpPr txBox="1"/>
          <p:nvPr/>
        </p:nvSpPr>
        <p:spPr>
          <a:xfrm>
            <a:off x="623454" y="997527"/>
            <a:ext cx="10945091" cy="4585871"/>
          </a:xfrm>
          <a:prstGeom prst="rect">
            <a:avLst/>
          </a:prstGeom>
          <a:noFill/>
        </p:spPr>
        <p:txBody>
          <a:bodyPr wrap="square" rtlCol="0">
            <a:spAutoFit/>
          </a:bodyPr>
          <a:lstStyle/>
          <a:p>
            <a:pPr algn="ctr" rtl="1"/>
            <a:r>
              <a:rPr lang="ar-SA" sz="3200" dirty="0"/>
              <a:t>ومن </a:t>
            </a:r>
            <a:r>
              <a:rPr lang="ar-SA" sz="3600" b="1" dirty="0">
                <a:solidFill>
                  <a:srgbClr val="FF0000"/>
                </a:solidFill>
              </a:rPr>
              <a:t>أمثلة الاعلانات الصادرة عن الامم المتحدة</a:t>
            </a:r>
            <a:r>
              <a:rPr lang="en-US" sz="3600" b="1" dirty="0">
                <a:solidFill>
                  <a:srgbClr val="FF0000"/>
                </a:solidFill>
              </a:rPr>
              <a:t> :</a:t>
            </a:r>
          </a:p>
          <a:p>
            <a:pPr algn="r" rtl="1"/>
            <a:r>
              <a:rPr lang="en-US" sz="3200" dirty="0"/>
              <a:t>* </a:t>
            </a:r>
            <a:r>
              <a:rPr lang="ar-SA" sz="3200" dirty="0"/>
              <a:t>الاعلان العالمي لحقوق الانسان لعام 1948م</a:t>
            </a:r>
            <a:r>
              <a:rPr lang="en-US" sz="3200" dirty="0"/>
              <a:t>.</a:t>
            </a:r>
          </a:p>
          <a:p>
            <a:pPr algn="r" rtl="1"/>
            <a:r>
              <a:rPr lang="en-US" sz="3200" dirty="0"/>
              <a:t>* </a:t>
            </a:r>
            <a:r>
              <a:rPr lang="ar-SA" sz="3200" dirty="0"/>
              <a:t>إعلان حقوق الطفل لعام 1959م</a:t>
            </a:r>
            <a:r>
              <a:rPr lang="en-US" sz="3200" dirty="0"/>
              <a:t>.</a:t>
            </a:r>
          </a:p>
          <a:p>
            <a:pPr algn="r" rtl="1"/>
            <a:r>
              <a:rPr lang="en-US" sz="3200" dirty="0"/>
              <a:t>* </a:t>
            </a:r>
            <a:r>
              <a:rPr lang="ar-SA" sz="3200" dirty="0"/>
              <a:t>إعلان منح الاستقلال للبلدان والشعوب المستعمرة لعام 1960م</a:t>
            </a:r>
            <a:r>
              <a:rPr lang="en-US" sz="3200" dirty="0"/>
              <a:t>.</a:t>
            </a:r>
          </a:p>
          <a:p>
            <a:pPr algn="r" rtl="1"/>
            <a:r>
              <a:rPr lang="en-US" sz="3200" dirty="0"/>
              <a:t>* </a:t>
            </a:r>
            <a:r>
              <a:rPr lang="ar-SA" sz="3200" dirty="0"/>
              <a:t>الاعلان الخاص بحقوق المتخلفين عقليا لعام 1971م</a:t>
            </a:r>
            <a:r>
              <a:rPr lang="en-US" sz="3200" dirty="0"/>
              <a:t>.</a:t>
            </a:r>
          </a:p>
          <a:p>
            <a:pPr algn="r" rtl="1"/>
            <a:r>
              <a:rPr lang="en-US" sz="3200" dirty="0"/>
              <a:t>* </a:t>
            </a:r>
            <a:r>
              <a:rPr lang="ar-SA" sz="3200" dirty="0"/>
              <a:t>الاعلان الخاص بحقوق المعوقين لعام 1975م</a:t>
            </a:r>
            <a:r>
              <a:rPr lang="en-US" sz="3200" dirty="0"/>
              <a:t>.</a:t>
            </a:r>
          </a:p>
          <a:p>
            <a:pPr algn="r" rtl="1"/>
            <a:r>
              <a:rPr lang="en-US" sz="3200" dirty="0"/>
              <a:t>* </a:t>
            </a:r>
            <a:r>
              <a:rPr lang="ar-SA" sz="3200" dirty="0"/>
              <a:t>إعلان الحق في التنمية لعام 1986م</a:t>
            </a:r>
            <a:r>
              <a:rPr lang="en-US" sz="3200" dirty="0"/>
              <a:t>.</a:t>
            </a:r>
          </a:p>
          <a:p>
            <a:pPr algn="r" rtl="1"/>
            <a:r>
              <a:rPr lang="en-US" sz="3200" dirty="0"/>
              <a:t>* </a:t>
            </a:r>
            <a:r>
              <a:rPr lang="ar-SA" sz="3200" dirty="0"/>
              <a:t>إعلان حقوق الاشخاص المنتمين إلى أقليات قومية أثنية، دينية، أو لغوية لعام 1992م</a:t>
            </a:r>
            <a:r>
              <a:rPr lang="en-US" sz="3200" dirty="0"/>
              <a:t>.</a:t>
            </a:r>
          </a:p>
        </p:txBody>
      </p:sp>
    </p:spTree>
    <p:extLst>
      <p:ext uri="{BB962C8B-B14F-4D97-AF65-F5344CB8AC3E}">
        <p14:creationId xmlns:p14="http://schemas.microsoft.com/office/powerpoint/2010/main" val="23720174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A36FBB-92D9-46F7-A04F-9EA9DA2181F0}"/>
              </a:ext>
            </a:extLst>
          </p:cNvPr>
          <p:cNvSpPr txBox="1"/>
          <p:nvPr/>
        </p:nvSpPr>
        <p:spPr>
          <a:xfrm>
            <a:off x="1260764" y="1468582"/>
            <a:ext cx="10418618" cy="4524315"/>
          </a:xfrm>
          <a:prstGeom prst="rect">
            <a:avLst/>
          </a:prstGeom>
          <a:noFill/>
        </p:spPr>
        <p:txBody>
          <a:bodyPr wrap="square" rtlCol="0">
            <a:spAutoFit/>
          </a:bodyPr>
          <a:lstStyle/>
          <a:p>
            <a:pPr algn="ctr" rtl="1"/>
            <a:r>
              <a:rPr lang="ar-SA" sz="3600" dirty="0"/>
              <a:t>و من أمثلة </a:t>
            </a:r>
            <a:r>
              <a:rPr lang="ar-SA" sz="3600" b="1" dirty="0">
                <a:solidFill>
                  <a:srgbClr val="FF0000"/>
                </a:solidFill>
              </a:rPr>
              <a:t>الاتفاقيات ا لدولية المبرمة تحت مظلة الأمم المتحدة</a:t>
            </a:r>
            <a:r>
              <a:rPr lang="en-US" sz="3600" b="1" dirty="0">
                <a:solidFill>
                  <a:srgbClr val="FF0000"/>
                </a:solidFill>
              </a:rPr>
              <a:t>:</a:t>
            </a:r>
            <a:endParaRPr lang="ar-EG" sz="3600" b="1" dirty="0">
              <a:solidFill>
                <a:srgbClr val="FF0000"/>
              </a:solidFill>
            </a:endParaRPr>
          </a:p>
          <a:p>
            <a:pPr algn="ctr" rtl="1"/>
            <a:endParaRPr lang="en-US" sz="3600" b="1" dirty="0">
              <a:solidFill>
                <a:srgbClr val="FF0000"/>
              </a:solidFill>
            </a:endParaRPr>
          </a:p>
          <a:p>
            <a:pPr algn="r" rtl="1"/>
            <a:r>
              <a:rPr lang="en-US" sz="3600" dirty="0">
                <a:solidFill>
                  <a:srgbClr val="FF0000"/>
                </a:solidFill>
              </a:rPr>
              <a:t>* </a:t>
            </a:r>
            <a:r>
              <a:rPr lang="ar-SA" sz="3600" dirty="0">
                <a:solidFill>
                  <a:srgbClr val="FF0000"/>
                </a:solidFill>
              </a:rPr>
              <a:t>اتفاقية </a:t>
            </a:r>
            <a:r>
              <a:rPr lang="ar-SA" sz="3600" dirty="0"/>
              <a:t>منع جريمة إبادة الجنس البشرى والمعاقبة عليها لعام 1948م</a:t>
            </a:r>
            <a:r>
              <a:rPr lang="en-US" sz="3600" dirty="0"/>
              <a:t>.</a:t>
            </a:r>
          </a:p>
          <a:p>
            <a:pPr algn="r" rtl="1"/>
            <a:r>
              <a:rPr lang="en-US" sz="3600" dirty="0">
                <a:solidFill>
                  <a:srgbClr val="FF0000"/>
                </a:solidFill>
              </a:rPr>
              <a:t>* </a:t>
            </a:r>
            <a:r>
              <a:rPr lang="ar-SA" sz="3600" dirty="0">
                <a:solidFill>
                  <a:srgbClr val="FF0000"/>
                </a:solidFill>
              </a:rPr>
              <a:t>الاتفاقية </a:t>
            </a:r>
            <a:r>
              <a:rPr lang="ar-SA" sz="3600" dirty="0"/>
              <a:t>الخاص بالحق الدولي في التصحيح لعام 1952م</a:t>
            </a:r>
            <a:r>
              <a:rPr lang="en-US" sz="3600" dirty="0"/>
              <a:t>.</a:t>
            </a:r>
          </a:p>
          <a:p>
            <a:pPr algn="r" rtl="1"/>
            <a:r>
              <a:rPr lang="en-US" sz="3600" dirty="0">
                <a:solidFill>
                  <a:srgbClr val="FF0000"/>
                </a:solidFill>
              </a:rPr>
              <a:t>* </a:t>
            </a:r>
            <a:r>
              <a:rPr lang="ar-SA" sz="3600" dirty="0">
                <a:solidFill>
                  <a:srgbClr val="FF0000"/>
                </a:solidFill>
              </a:rPr>
              <a:t>الاتفاقية </a:t>
            </a:r>
            <a:r>
              <a:rPr lang="ar-SA" sz="3600" dirty="0"/>
              <a:t>الدولية بشأن القضاء على جميع أشكال التمييز العنصري لعام 1965م</a:t>
            </a:r>
            <a:r>
              <a:rPr lang="en-US" sz="3600" dirty="0"/>
              <a:t>.</a:t>
            </a:r>
          </a:p>
          <a:p>
            <a:pPr algn="r" rtl="1"/>
            <a:r>
              <a:rPr lang="en-US" sz="3600" dirty="0">
                <a:solidFill>
                  <a:srgbClr val="FF0000"/>
                </a:solidFill>
              </a:rPr>
              <a:t>* </a:t>
            </a:r>
            <a:r>
              <a:rPr lang="ar-SA" sz="3600" dirty="0">
                <a:solidFill>
                  <a:srgbClr val="FF0000"/>
                </a:solidFill>
              </a:rPr>
              <a:t>العهدان</a:t>
            </a:r>
            <a:r>
              <a:rPr lang="ar-SA" sz="3600" dirty="0"/>
              <a:t> الدوليان للحقوق المدنية والسياسية والحقوق الاقتصادية والاجتماعية والثقافية لعام 1966م</a:t>
            </a:r>
            <a:r>
              <a:rPr lang="en-US" sz="3600" dirty="0"/>
              <a:t>.</a:t>
            </a:r>
          </a:p>
        </p:txBody>
      </p:sp>
    </p:spTree>
    <p:extLst>
      <p:ext uri="{BB962C8B-B14F-4D97-AF65-F5344CB8AC3E}">
        <p14:creationId xmlns:p14="http://schemas.microsoft.com/office/powerpoint/2010/main" val="301854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6E30710-4F6E-45A0-A1BD-23AB1F31E80F}"/>
              </a:ext>
            </a:extLst>
          </p:cNvPr>
          <p:cNvSpPr txBox="1"/>
          <p:nvPr/>
        </p:nvSpPr>
        <p:spPr>
          <a:xfrm>
            <a:off x="741218" y="2105890"/>
            <a:ext cx="10709563" cy="3170099"/>
          </a:xfrm>
          <a:prstGeom prst="rect">
            <a:avLst/>
          </a:prstGeom>
          <a:noFill/>
        </p:spPr>
        <p:txBody>
          <a:bodyPr wrap="square" rtlCol="0">
            <a:spAutoFit/>
          </a:bodyPr>
          <a:lstStyle/>
          <a:p>
            <a:pPr algn="ctr" rtl="1"/>
            <a:r>
              <a:rPr lang="ar-SA" sz="4000" dirty="0"/>
              <a:t>و يمكن تتبع مراحل تطور الاهتمام بحقوق الإنسان وحرياته الاساسية عبر مراحل تاريخية </a:t>
            </a:r>
            <a:r>
              <a:rPr lang="ar-SA" sz="4000" dirty="0">
                <a:solidFill>
                  <a:srgbClr val="FF0000"/>
                </a:solidFill>
              </a:rPr>
              <a:t>ثلاث</a:t>
            </a:r>
            <a:r>
              <a:rPr lang="ar-SA" sz="4000" dirty="0"/>
              <a:t> هي</a:t>
            </a:r>
            <a:r>
              <a:rPr lang="en-US" sz="4000" dirty="0"/>
              <a:t>:</a:t>
            </a:r>
            <a:endParaRPr lang="en-US" sz="4000" dirty="0">
              <a:solidFill>
                <a:srgbClr val="FF0000"/>
              </a:solidFill>
            </a:endParaRPr>
          </a:p>
          <a:p>
            <a:pPr algn="ctr" rtl="1"/>
            <a:r>
              <a:rPr lang="en-US" sz="4000" dirty="0">
                <a:solidFill>
                  <a:srgbClr val="FF0000"/>
                </a:solidFill>
              </a:rPr>
              <a:t>&gt; </a:t>
            </a:r>
            <a:r>
              <a:rPr lang="ar-SA" sz="4000" dirty="0">
                <a:solidFill>
                  <a:srgbClr val="FF0000"/>
                </a:solidFill>
              </a:rPr>
              <a:t>أولا: حقوق الإنسان في العصور القديمة</a:t>
            </a:r>
            <a:r>
              <a:rPr lang="en-US" sz="4000" dirty="0">
                <a:solidFill>
                  <a:srgbClr val="FF0000"/>
                </a:solidFill>
              </a:rPr>
              <a:t>. </a:t>
            </a:r>
          </a:p>
          <a:p>
            <a:pPr algn="ctr" rtl="1"/>
            <a:r>
              <a:rPr lang="en-US" sz="4000" dirty="0">
                <a:solidFill>
                  <a:srgbClr val="FF0000"/>
                </a:solidFill>
              </a:rPr>
              <a:t>&gt; </a:t>
            </a:r>
            <a:r>
              <a:rPr lang="ar-SA" sz="4000" dirty="0">
                <a:solidFill>
                  <a:srgbClr val="FF0000"/>
                </a:solidFill>
              </a:rPr>
              <a:t>ثانيا: حقوق الإنسان في العصور الوسطى</a:t>
            </a:r>
            <a:r>
              <a:rPr lang="en-US" sz="4000" dirty="0">
                <a:solidFill>
                  <a:srgbClr val="FF0000"/>
                </a:solidFill>
              </a:rPr>
              <a:t>. </a:t>
            </a:r>
          </a:p>
          <a:p>
            <a:pPr algn="ctr" rtl="1"/>
            <a:r>
              <a:rPr lang="en-US" sz="4000" dirty="0">
                <a:solidFill>
                  <a:srgbClr val="FF0000"/>
                </a:solidFill>
              </a:rPr>
              <a:t>&gt; </a:t>
            </a:r>
            <a:r>
              <a:rPr lang="ar-SA" sz="4000" dirty="0">
                <a:solidFill>
                  <a:srgbClr val="FF0000"/>
                </a:solidFill>
              </a:rPr>
              <a:t>ثالثا: حقوق الإنسان في العصر الحديث</a:t>
            </a:r>
            <a:r>
              <a:rPr lang="en-US" sz="4000" dirty="0">
                <a:solidFill>
                  <a:srgbClr val="FF0000"/>
                </a:solidFill>
              </a:rPr>
              <a:t>.</a:t>
            </a:r>
          </a:p>
        </p:txBody>
      </p:sp>
    </p:spTree>
    <p:extLst>
      <p:ext uri="{BB962C8B-B14F-4D97-AF65-F5344CB8AC3E}">
        <p14:creationId xmlns:p14="http://schemas.microsoft.com/office/powerpoint/2010/main" val="8567708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CE9739-34A8-492C-90CF-DC279B050B57}"/>
              </a:ext>
            </a:extLst>
          </p:cNvPr>
          <p:cNvSpPr txBox="1"/>
          <p:nvPr/>
        </p:nvSpPr>
        <p:spPr>
          <a:xfrm>
            <a:off x="1524000" y="734291"/>
            <a:ext cx="9919855" cy="5693866"/>
          </a:xfrm>
          <a:prstGeom prst="rect">
            <a:avLst/>
          </a:prstGeom>
          <a:noFill/>
        </p:spPr>
        <p:txBody>
          <a:bodyPr wrap="square" rtlCol="0">
            <a:spAutoFit/>
          </a:bodyPr>
          <a:lstStyle/>
          <a:p>
            <a:pPr algn="ctr" rtl="1"/>
            <a:r>
              <a:rPr lang="en-US" sz="2800" b="1" dirty="0"/>
              <a:t>* </a:t>
            </a:r>
            <a:r>
              <a:rPr lang="ar-SA" sz="2800" b="1" dirty="0">
                <a:solidFill>
                  <a:srgbClr val="FF0000"/>
                </a:solidFill>
              </a:rPr>
              <a:t>اتفاقية القضاء على جميع أشكال التمييز ضد المرأة لعام 1979م</a:t>
            </a:r>
            <a:r>
              <a:rPr lang="en-US" sz="2800" b="1" dirty="0">
                <a:solidFill>
                  <a:srgbClr val="FF0000"/>
                </a:solidFill>
              </a:rPr>
              <a:t>.</a:t>
            </a:r>
          </a:p>
          <a:p>
            <a:pPr algn="ctr" rtl="1"/>
            <a:r>
              <a:rPr lang="ar-SA" sz="2800" b="1" dirty="0">
                <a:solidFill>
                  <a:srgbClr val="FF0000"/>
                </a:solidFill>
              </a:rPr>
              <a:t>القضاء على جميع أشكال التمييز ضد المرأة</a:t>
            </a:r>
            <a:r>
              <a:rPr lang="en-US" sz="2800" b="1" dirty="0">
                <a:solidFill>
                  <a:srgbClr val="FF0000"/>
                </a:solidFill>
              </a:rPr>
              <a:t>:</a:t>
            </a:r>
            <a:endParaRPr lang="ar-EG" sz="2800" b="1" dirty="0">
              <a:solidFill>
                <a:srgbClr val="FF0000"/>
              </a:solidFill>
            </a:endParaRPr>
          </a:p>
          <a:p>
            <a:pPr algn="r" rtl="1"/>
            <a:endParaRPr lang="en-US" sz="2800" dirty="0">
              <a:solidFill>
                <a:srgbClr val="FF0000"/>
              </a:solidFill>
            </a:endParaRPr>
          </a:p>
          <a:p>
            <a:pPr algn="r" rtl="1"/>
            <a:r>
              <a:rPr lang="ar-SA" sz="2800" dirty="0"/>
              <a:t>لقد حظيت المرأة باهتمام بالغ من طرف منظمة الأمم المتحدة التي جعلت من المساواة بين الرجال والنساء هدفا لأنشطتها في مجال حقوق الإنسان</a:t>
            </a:r>
            <a:r>
              <a:rPr lang="en-US" sz="2800" dirty="0"/>
              <a:t>. </a:t>
            </a:r>
          </a:p>
          <a:p>
            <a:pPr algn="r" rtl="1"/>
            <a:r>
              <a:rPr lang="ar-SA" sz="2800" dirty="0"/>
              <a:t>فاعتمدت في عام 1952 الاتفاقية الخاصة بالحقوق السياسية للمرأة، والتي اعترفت للمرأة بحق</a:t>
            </a:r>
            <a:r>
              <a:rPr lang="en-US" sz="2800" dirty="0"/>
              <a:t>:</a:t>
            </a:r>
          </a:p>
          <a:p>
            <a:pPr algn="r" rtl="1"/>
            <a:r>
              <a:rPr lang="en-US" sz="2800" dirty="0"/>
              <a:t>&gt; </a:t>
            </a:r>
            <a:r>
              <a:rPr lang="ar-SA" sz="2800" dirty="0"/>
              <a:t>التصويت</a:t>
            </a:r>
            <a:endParaRPr lang="en-US" sz="2800" dirty="0"/>
          </a:p>
          <a:p>
            <a:pPr algn="r" rtl="1"/>
            <a:r>
              <a:rPr lang="en-US" sz="2800" dirty="0"/>
              <a:t>&gt; </a:t>
            </a:r>
            <a:r>
              <a:rPr lang="ar-SA" sz="2800" dirty="0"/>
              <a:t>والمشاركة في الحياة العامة والسياسية للدولة</a:t>
            </a:r>
            <a:endParaRPr lang="en-US" sz="2800" dirty="0"/>
          </a:p>
          <a:p>
            <a:pPr algn="r" rtl="1"/>
            <a:r>
              <a:rPr lang="ar-SA" sz="2800" dirty="0"/>
              <a:t>و في عام 1957 اعتمدت الجمعية العامة للأمم المتحدة اتفاقية بشأن جنسية المرأة المتزوجة</a:t>
            </a:r>
            <a:r>
              <a:rPr lang="en-US" sz="2800" dirty="0"/>
              <a:t>.</a:t>
            </a:r>
          </a:p>
          <a:p>
            <a:pPr algn="r" rtl="1"/>
            <a:r>
              <a:rPr lang="ar-SA" sz="2800" dirty="0"/>
              <a:t>كما اعتمدت بعد خمس سنوات اتفاقية الرضا بالزواج، والحد الأدنى لسن الزواج، وتسجيل عقود الزواج</a:t>
            </a:r>
            <a:r>
              <a:rPr lang="en-US" sz="2800" dirty="0"/>
              <a:t>.</a:t>
            </a:r>
          </a:p>
        </p:txBody>
      </p:sp>
    </p:spTree>
    <p:extLst>
      <p:ext uri="{BB962C8B-B14F-4D97-AF65-F5344CB8AC3E}">
        <p14:creationId xmlns:p14="http://schemas.microsoft.com/office/powerpoint/2010/main" val="40960338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78264B-EDCA-48F8-A320-FACE3A3B0B24}"/>
              </a:ext>
            </a:extLst>
          </p:cNvPr>
          <p:cNvSpPr txBox="1"/>
          <p:nvPr/>
        </p:nvSpPr>
        <p:spPr>
          <a:xfrm>
            <a:off x="692728" y="1474619"/>
            <a:ext cx="10515600" cy="3908762"/>
          </a:xfrm>
          <a:prstGeom prst="rect">
            <a:avLst/>
          </a:prstGeom>
          <a:noFill/>
        </p:spPr>
        <p:txBody>
          <a:bodyPr wrap="square" rtlCol="0">
            <a:spAutoFit/>
          </a:bodyPr>
          <a:lstStyle/>
          <a:p>
            <a:pPr algn="ctr" rtl="1"/>
            <a:r>
              <a:rPr lang="ar-SA" sz="4000" b="1" dirty="0">
                <a:solidFill>
                  <a:srgbClr val="FF0000"/>
                </a:solidFill>
              </a:rPr>
              <a:t>تذكر أن</a:t>
            </a:r>
            <a:r>
              <a:rPr lang="en-US" sz="4000" b="1" dirty="0">
                <a:solidFill>
                  <a:srgbClr val="FF0000"/>
                </a:solidFill>
              </a:rPr>
              <a:t>: </a:t>
            </a:r>
            <a:endParaRPr lang="ar-EG" sz="4000" b="1" dirty="0">
              <a:solidFill>
                <a:srgbClr val="FF0000"/>
              </a:solidFill>
            </a:endParaRPr>
          </a:p>
          <a:p>
            <a:pPr algn="ctr" rtl="1"/>
            <a:endParaRPr lang="en-US" sz="4800" b="1" dirty="0">
              <a:solidFill>
                <a:srgbClr val="FF0000"/>
              </a:solidFill>
            </a:endParaRPr>
          </a:p>
          <a:p>
            <a:pPr algn="r" rtl="1"/>
            <a:r>
              <a:rPr lang="en-US" sz="3200" b="1" dirty="0"/>
              <a:t>&gt; </a:t>
            </a:r>
            <a:r>
              <a:rPr lang="ar-SA" sz="3200" b="1" dirty="0"/>
              <a:t>الدستور المصري الصادر عام 2014م يقرر المساواة بين كل طوائف المجتمع المصري، و يضع مبدأ المواطنة موضع التطبيق العملي بعيدا عن التفرقة الطائفية</a:t>
            </a:r>
            <a:r>
              <a:rPr lang="en-US" sz="3200" b="1" dirty="0"/>
              <a:t>.</a:t>
            </a:r>
          </a:p>
          <a:p>
            <a:pPr algn="r" rtl="1"/>
            <a:r>
              <a:rPr lang="en-US" sz="3200" b="1" dirty="0"/>
              <a:t>&gt; </a:t>
            </a:r>
            <a:r>
              <a:rPr lang="ar-SA" sz="3200" b="1" dirty="0"/>
              <a:t>كما أن الدستور المصري يؤكد على مفهوم الهوية الوطنية بكل مكوناتها وتنوعاتها المسيحية والاسلامية</a:t>
            </a:r>
            <a:r>
              <a:rPr lang="en-US" sz="3200" b="1" dirty="0"/>
              <a:t>.</a:t>
            </a:r>
          </a:p>
        </p:txBody>
      </p:sp>
    </p:spTree>
    <p:extLst>
      <p:ext uri="{BB962C8B-B14F-4D97-AF65-F5344CB8AC3E}">
        <p14:creationId xmlns:p14="http://schemas.microsoft.com/office/powerpoint/2010/main" val="3373379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F992E0B-CD9F-43D5-B12C-1BE7C2625798}"/>
              </a:ext>
            </a:extLst>
          </p:cNvPr>
          <p:cNvSpPr txBox="1"/>
          <p:nvPr/>
        </p:nvSpPr>
        <p:spPr>
          <a:xfrm>
            <a:off x="845127" y="1233055"/>
            <a:ext cx="10571017" cy="3416320"/>
          </a:xfrm>
          <a:prstGeom prst="rect">
            <a:avLst/>
          </a:prstGeom>
          <a:noFill/>
        </p:spPr>
        <p:txBody>
          <a:bodyPr wrap="square" rtlCol="0">
            <a:spAutoFit/>
          </a:bodyPr>
          <a:lstStyle/>
          <a:p>
            <a:pPr algn="r" rtl="1"/>
            <a:r>
              <a:rPr lang="ar-SA" sz="3600" dirty="0"/>
              <a:t>كما أكد الدستور المصري على أن الوحدة الوطنية كانت و لازالت سمة وطابع أصيل للشعب المصري؛ والركيزة الاساسية لبناء الدولة الحديثة وخاصة بعد ثورة "30 يونيو 2014م"، و انطلاقها نحو التقدم والتنمية. لاسيما بعد أن رسخت تلك الثورة قيم التسامح والاعتدال والوسطية وكفالة الحقوق والحريات لجميع المواطنين دون تفرقة بين أبناء الوطن الواحد</a:t>
            </a:r>
            <a:r>
              <a:rPr lang="en-US" sz="3600" dirty="0"/>
              <a:t>.</a:t>
            </a:r>
          </a:p>
          <a:p>
            <a:pPr algn="r" rtl="1"/>
            <a:r>
              <a:rPr lang="en-US" sz="3600" dirty="0"/>
              <a:t> </a:t>
            </a:r>
          </a:p>
        </p:txBody>
      </p:sp>
    </p:spTree>
    <p:extLst>
      <p:ext uri="{BB962C8B-B14F-4D97-AF65-F5344CB8AC3E}">
        <p14:creationId xmlns:p14="http://schemas.microsoft.com/office/powerpoint/2010/main" val="2809883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2447C9-08B0-4FE5-9937-2B184BDB5BDE}"/>
              </a:ext>
            </a:extLst>
          </p:cNvPr>
          <p:cNvSpPr txBox="1"/>
          <p:nvPr/>
        </p:nvSpPr>
        <p:spPr>
          <a:xfrm>
            <a:off x="1953491" y="1801091"/>
            <a:ext cx="8853055" cy="4031873"/>
          </a:xfrm>
          <a:prstGeom prst="rect">
            <a:avLst/>
          </a:prstGeom>
          <a:noFill/>
        </p:spPr>
        <p:txBody>
          <a:bodyPr wrap="square" rtlCol="0">
            <a:spAutoFit/>
          </a:bodyPr>
          <a:lstStyle/>
          <a:p>
            <a:pPr algn="ctr" rtl="1"/>
            <a:r>
              <a:rPr lang="ar-SA" sz="3200" b="1" dirty="0">
                <a:solidFill>
                  <a:srgbClr val="FF0000"/>
                </a:solidFill>
              </a:rPr>
              <a:t>و نخلص مما سبق إلي أن</a:t>
            </a:r>
            <a:r>
              <a:rPr lang="en-US" sz="3200" b="1" dirty="0">
                <a:solidFill>
                  <a:srgbClr val="FF0000"/>
                </a:solidFill>
              </a:rPr>
              <a:t>:</a:t>
            </a:r>
          </a:p>
          <a:p>
            <a:pPr algn="r" rtl="1"/>
            <a:r>
              <a:rPr lang="en-US" sz="3200" dirty="0"/>
              <a:t>&gt; </a:t>
            </a:r>
            <a:r>
              <a:rPr lang="ar-SA" sz="3200" dirty="0"/>
              <a:t>المفكرون والفلاسفة قد اعتنوا على مر العصور بالتنظير لحقوق الإنسان والمطالبة بصونها</a:t>
            </a:r>
            <a:r>
              <a:rPr lang="en-US" sz="3200" dirty="0"/>
              <a:t>.</a:t>
            </a:r>
          </a:p>
          <a:p>
            <a:pPr algn="r" rtl="1"/>
            <a:r>
              <a:rPr lang="en-US" sz="3200" dirty="0"/>
              <a:t>&gt; </a:t>
            </a:r>
            <a:r>
              <a:rPr lang="ar-SA" sz="3200" dirty="0"/>
              <a:t>و قد اهتم بوذا كما هتمت الفلسفة الهندية بالأخطار المحدقة بالحريات الأساسية للإنسان جراء العنف والفاقة والاستغلال ونقض العهود</a:t>
            </a:r>
            <a:r>
              <a:rPr lang="en-US" sz="3200" dirty="0"/>
              <a:t>. </a:t>
            </a:r>
          </a:p>
          <a:p>
            <a:pPr algn="r" rtl="1"/>
            <a:r>
              <a:rPr lang="en-US" sz="3200" dirty="0"/>
              <a:t>&gt; </a:t>
            </a:r>
            <a:r>
              <a:rPr lang="ar-SA" sz="3200" dirty="0"/>
              <a:t>و قد تضمن قانون "</a:t>
            </a:r>
            <a:r>
              <a:rPr lang="ar-SA" sz="3200" dirty="0">
                <a:solidFill>
                  <a:srgbClr val="FF0000"/>
                </a:solidFill>
              </a:rPr>
              <a:t>مانو</a:t>
            </a:r>
            <a:r>
              <a:rPr lang="ar-SA" sz="3200" dirty="0"/>
              <a:t>" الذي ذاع صيته في العام الألف قبل الميلاد عدداً من المبادئ الهادفة لصيانة الإنسان من هذه الأخطار</a:t>
            </a:r>
            <a:r>
              <a:rPr lang="en-US" sz="3200" dirty="0"/>
              <a:t>.</a:t>
            </a:r>
          </a:p>
        </p:txBody>
      </p:sp>
    </p:spTree>
    <p:extLst>
      <p:ext uri="{BB962C8B-B14F-4D97-AF65-F5344CB8AC3E}">
        <p14:creationId xmlns:p14="http://schemas.microsoft.com/office/powerpoint/2010/main" val="7822721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CDC66C-821B-422F-8192-71D63273E6D1}"/>
              </a:ext>
            </a:extLst>
          </p:cNvPr>
          <p:cNvSpPr txBox="1"/>
          <p:nvPr/>
        </p:nvSpPr>
        <p:spPr>
          <a:xfrm>
            <a:off x="1274618" y="2299855"/>
            <a:ext cx="9642764" cy="2554545"/>
          </a:xfrm>
          <a:prstGeom prst="rect">
            <a:avLst/>
          </a:prstGeom>
          <a:noFill/>
        </p:spPr>
        <p:txBody>
          <a:bodyPr wrap="square" rtlCol="0">
            <a:spAutoFit/>
          </a:bodyPr>
          <a:lstStyle/>
          <a:p>
            <a:pPr algn="r" rtl="1"/>
            <a:r>
              <a:rPr lang="en-US" sz="3200" b="1" dirty="0"/>
              <a:t>&gt; </a:t>
            </a:r>
            <a:r>
              <a:rPr lang="ar-SA" sz="3200" b="1" dirty="0"/>
              <a:t>و قد قفت الفلسفة الصينية وقفة طويلة أمام واجبات الإنسان تجاه أخيه الإنسان بما يكفل حقوقه الأساسية في الحياة والسعادة وحرية التعبير عن الذات</a:t>
            </a:r>
            <a:r>
              <a:rPr lang="en-US" sz="3200" b="1" dirty="0"/>
              <a:t>.</a:t>
            </a:r>
          </a:p>
          <a:p>
            <a:pPr algn="r" rtl="1"/>
            <a:r>
              <a:rPr lang="ar-SA" sz="3200" b="1" dirty="0"/>
              <a:t>وينسب إلى </a:t>
            </a:r>
            <a:r>
              <a:rPr lang="ar-SA" sz="3200" b="1" dirty="0">
                <a:solidFill>
                  <a:srgbClr val="FF0000"/>
                </a:solidFill>
              </a:rPr>
              <a:t>كونفوشيوس</a:t>
            </a:r>
            <a:r>
              <a:rPr lang="ar-SA" sz="3200" b="1" dirty="0"/>
              <a:t> القول الشهير: </a:t>
            </a:r>
            <a:r>
              <a:rPr lang="ar-SA" sz="3200" b="1" dirty="0">
                <a:solidFill>
                  <a:srgbClr val="FF0000"/>
                </a:solidFill>
              </a:rPr>
              <a:t>"الإنسان لا يتعلم المدنية إلا عندما يطعم ويكسى بشكل لائق</a:t>
            </a:r>
            <a:r>
              <a:rPr lang="en-US" sz="3200" b="1" dirty="0">
                <a:solidFill>
                  <a:srgbClr val="FF0000"/>
                </a:solidFill>
              </a:rPr>
              <a:t>". </a:t>
            </a:r>
          </a:p>
        </p:txBody>
      </p:sp>
    </p:spTree>
    <p:extLst>
      <p:ext uri="{BB962C8B-B14F-4D97-AF65-F5344CB8AC3E}">
        <p14:creationId xmlns:p14="http://schemas.microsoft.com/office/powerpoint/2010/main" val="35385795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E5E97E5-9FAA-42E9-A527-0F97A0BEB0F2}"/>
              </a:ext>
            </a:extLst>
          </p:cNvPr>
          <p:cNvSpPr txBox="1"/>
          <p:nvPr/>
        </p:nvSpPr>
        <p:spPr>
          <a:xfrm>
            <a:off x="720436" y="886691"/>
            <a:ext cx="10903528" cy="4524315"/>
          </a:xfrm>
          <a:prstGeom prst="rect">
            <a:avLst/>
          </a:prstGeom>
          <a:noFill/>
        </p:spPr>
        <p:txBody>
          <a:bodyPr wrap="square" rtlCol="0">
            <a:spAutoFit/>
          </a:bodyPr>
          <a:lstStyle/>
          <a:p>
            <a:pPr algn="r" rtl="1"/>
            <a:r>
              <a:rPr lang="ar-SA" sz="3200" b="1" dirty="0"/>
              <a:t>و يمكن </a:t>
            </a:r>
            <a:r>
              <a:rPr lang="ar-SA" sz="3200" b="1" dirty="0">
                <a:solidFill>
                  <a:srgbClr val="FF0000"/>
                </a:solidFill>
              </a:rPr>
              <a:t>تصنيف حقوق الإنسان وترتيبها في ثلاثة مجموعات </a:t>
            </a:r>
            <a:r>
              <a:rPr lang="ar-SA" sz="3200" b="1" dirty="0"/>
              <a:t>هي</a:t>
            </a:r>
            <a:r>
              <a:rPr lang="en-US" sz="3200" b="1" dirty="0"/>
              <a:t>:</a:t>
            </a:r>
            <a:endParaRPr lang="en-US" sz="3200" b="1" dirty="0">
              <a:solidFill>
                <a:srgbClr val="00B0F0"/>
              </a:solidFill>
            </a:endParaRPr>
          </a:p>
          <a:p>
            <a:pPr algn="r" rtl="1"/>
            <a:r>
              <a:rPr lang="en-US" sz="3200" b="1" dirty="0">
                <a:solidFill>
                  <a:srgbClr val="00B0F0"/>
                </a:solidFill>
              </a:rPr>
              <a:t>1- </a:t>
            </a:r>
            <a:r>
              <a:rPr lang="ar-SA" sz="3200" b="1" dirty="0">
                <a:solidFill>
                  <a:srgbClr val="00B0F0"/>
                </a:solidFill>
              </a:rPr>
              <a:t>حقوق السلامة الشخصية</a:t>
            </a:r>
            <a:endParaRPr lang="en-US" sz="3200" b="1" dirty="0">
              <a:solidFill>
                <a:srgbClr val="00B0F0"/>
              </a:solidFill>
            </a:endParaRPr>
          </a:p>
          <a:p>
            <a:pPr algn="r" rtl="1"/>
            <a:r>
              <a:rPr lang="en-US" sz="3200" b="1" dirty="0">
                <a:solidFill>
                  <a:srgbClr val="00B0F0"/>
                </a:solidFill>
              </a:rPr>
              <a:t>2- </a:t>
            </a:r>
            <a:r>
              <a:rPr lang="ar-SA" sz="3200" b="1" dirty="0">
                <a:solidFill>
                  <a:srgbClr val="00B0F0"/>
                </a:solidFill>
              </a:rPr>
              <a:t>الحريات المدنية</a:t>
            </a:r>
            <a:endParaRPr lang="en-US" sz="3200" b="1" dirty="0">
              <a:solidFill>
                <a:srgbClr val="00B0F0"/>
              </a:solidFill>
            </a:endParaRPr>
          </a:p>
          <a:p>
            <a:pPr algn="r" rtl="1"/>
            <a:r>
              <a:rPr lang="en-US" sz="3200" b="1" dirty="0">
                <a:solidFill>
                  <a:srgbClr val="00B0F0"/>
                </a:solidFill>
              </a:rPr>
              <a:t>3- </a:t>
            </a:r>
            <a:r>
              <a:rPr lang="ar-SA" sz="3200" b="1" dirty="0">
                <a:solidFill>
                  <a:srgbClr val="00B0F0"/>
                </a:solidFill>
              </a:rPr>
              <a:t>الحقوق الاجتماعية والاقتصادية</a:t>
            </a:r>
            <a:endParaRPr lang="en-US" sz="3200" b="1" dirty="0">
              <a:solidFill>
                <a:srgbClr val="00B0F0"/>
              </a:solidFill>
            </a:endParaRPr>
          </a:p>
          <a:p>
            <a:pPr algn="r" rtl="1"/>
            <a:r>
              <a:rPr lang="ar-SA" sz="3200" b="1" dirty="0"/>
              <a:t>و </a:t>
            </a:r>
            <a:r>
              <a:rPr lang="ar-SA" sz="3200" b="1" dirty="0">
                <a:solidFill>
                  <a:srgbClr val="FF0000"/>
                </a:solidFill>
              </a:rPr>
              <a:t>يمكن تقسيم مواد الإعلان العالمي لحقوق الإنسان إلى أربع فئات</a:t>
            </a:r>
            <a:r>
              <a:rPr lang="en-US" sz="3200" b="1" dirty="0">
                <a:solidFill>
                  <a:srgbClr val="00B050"/>
                </a:solidFill>
              </a:rPr>
              <a:t>:</a:t>
            </a:r>
          </a:p>
          <a:p>
            <a:pPr algn="r" rtl="1"/>
            <a:r>
              <a:rPr lang="en-US" sz="3200" b="1" dirty="0">
                <a:solidFill>
                  <a:srgbClr val="00B050"/>
                </a:solidFill>
              </a:rPr>
              <a:t>1- </a:t>
            </a:r>
            <a:r>
              <a:rPr lang="ar-SA" sz="3200" b="1" dirty="0">
                <a:solidFill>
                  <a:srgbClr val="00B050"/>
                </a:solidFill>
              </a:rPr>
              <a:t>الفئة الأولى وتتناول الحقوق الفردية والشخصية</a:t>
            </a:r>
            <a:r>
              <a:rPr lang="en-US" sz="3200" b="1" dirty="0">
                <a:solidFill>
                  <a:srgbClr val="00B050"/>
                </a:solidFill>
              </a:rPr>
              <a:t>.</a:t>
            </a:r>
          </a:p>
          <a:p>
            <a:pPr algn="r" rtl="1"/>
            <a:r>
              <a:rPr lang="en-US" sz="3200" b="1" dirty="0">
                <a:solidFill>
                  <a:srgbClr val="00B050"/>
                </a:solidFill>
              </a:rPr>
              <a:t>2- </a:t>
            </a:r>
            <a:r>
              <a:rPr lang="ar-SA" sz="3200" b="1" dirty="0">
                <a:solidFill>
                  <a:srgbClr val="00B050"/>
                </a:solidFill>
              </a:rPr>
              <a:t>الفئة الثانية وتتناول علاقات الفرد بالمجموع أو بالدولة</a:t>
            </a:r>
            <a:r>
              <a:rPr lang="en-US" sz="3200" b="1" dirty="0">
                <a:solidFill>
                  <a:srgbClr val="00B050"/>
                </a:solidFill>
              </a:rPr>
              <a:t>.</a:t>
            </a:r>
          </a:p>
          <a:p>
            <a:pPr algn="r" rtl="1"/>
            <a:r>
              <a:rPr lang="en-US" sz="3200" b="1" dirty="0">
                <a:solidFill>
                  <a:srgbClr val="00B050"/>
                </a:solidFill>
              </a:rPr>
              <a:t>3- </a:t>
            </a:r>
            <a:r>
              <a:rPr lang="ar-SA" sz="3200" b="1" dirty="0">
                <a:solidFill>
                  <a:srgbClr val="00B050"/>
                </a:solidFill>
              </a:rPr>
              <a:t>الفئة الثالثة وتشمل الحريات العامة والحقوق الأساسية</a:t>
            </a:r>
            <a:r>
              <a:rPr lang="en-US" sz="3200" b="1" dirty="0">
                <a:solidFill>
                  <a:srgbClr val="00B050"/>
                </a:solidFill>
              </a:rPr>
              <a:t>.</a:t>
            </a:r>
          </a:p>
          <a:p>
            <a:pPr algn="r" rtl="1"/>
            <a:r>
              <a:rPr lang="en-US" sz="3200" b="1" dirty="0">
                <a:solidFill>
                  <a:srgbClr val="00B050"/>
                </a:solidFill>
              </a:rPr>
              <a:t>4- </a:t>
            </a:r>
            <a:r>
              <a:rPr lang="ar-SA" sz="3200" b="1" dirty="0">
                <a:solidFill>
                  <a:srgbClr val="00B050"/>
                </a:solidFill>
              </a:rPr>
              <a:t>الفئة الرابعة وتشمل الحقوق الاقتصادية والاجتماعية</a:t>
            </a:r>
            <a:r>
              <a:rPr lang="en-US" sz="3200" b="1" dirty="0">
                <a:solidFill>
                  <a:srgbClr val="00B050"/>
                </a:solidFill>
              </a:rPr>
              <a:t>.</a:t>
            </a:r>
          </a:p>
        </p:txBody>
      </p:sp>
    </p:spTree>
    <p:extLst>
      <p:ext uri="{BB962C8B-B14F-4D97-AF65-F5344CB8AC3E}">
        <p14:creationId xmlns:p14="http://schemas.microsoft.com/office/powerpoint/2010/main" val="33167460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B283D8-8594-4A30-BF31-A689FAEDACFF}"/>
              </a:ext>
            </a:extLst>
          </p:cNvPr>
          <p:cNvSpPr txBox="1"/>
          <p:nvPr/>
        </p:nvSpPr>
        <p:spPr>
          <a:xfrm>
            <a:off x="422563" y="1607127"/>
            <a:ext cx="11346873" cy="4401205"/>
          </a:xfrm>
          <a:prstGeom prst="rect">
            <a:avLst/>
          </a:prstGeom>
          <a:noFill/>
        </p:spPr>
        <p:txBody>
          <a:bodyPr wrap="square" rtlCol="0">
            <a:spAutoFit/>
          </a:bodyPr>
          <a:lstStyle/>
          <a:p>
            <a:pPr algn="r" rtl="1"/>
            <a:r>
              <a:rPr lang="ar-SA" sz="2800" dirty="0"/>
              <a:t>وتكفل حقوق السلامة الشخصية أمن الإنسان وحريته. فلكل انسان حق في الحياة والحرية وفي التمتع بالأمان على شخصه، كما لا يجوز استرقاق أحد</a:t>
            </a:r>
            <a:r>
              <a:rPr lang="en-US" sz="2800" dirty="0"/>
              <a:t>.</a:t>
            </a:r>
          </a:p>
          <a:p>
            <a:pPr algn="r" rtl="1"/>
            <a:r>
              <a:rPr lang="ar-SA" sz="2800" dirty="0"/>
              <a:t>أما </a:t>
            </a:r>
            <a:r>
              <a:rPr lang="ar-SA" sz="2800" dirty="0">
                <a:solidFill>
                  <a:srgbClr val="FF0000"/>
                </a:solidFill>
              </a:rPr>
              <a:t>الحريات المدنية </a:t>
            </a:r>
            <a:r>
              <a:rPr lang="ar-SA" sz="2800" dirty="0"/>
              <a:t>فإنها تقر حرية التعبير عن المعتقدات بالأقوال والممارسة؛ فهي تكفل لكل شخص حرية الرأي والتعبير والوجدان والدين</a:t>
            </a:r>
            <a:r>
              <a:rPr lang="en-US" sz="2800" dirty="0"/>
              <a:t>. </a:t>
            </a:r>
          </a:p>
          <a:p>
            <a:pPr algn="r" rtl="1"/>
            <a:r>
              <a:rPr lang="ar-SA" sz="2800" dirty="0"/>
              <a:t>و من </a:t>
            </a:r>
            <a:r>
              <a:rPr lang="ar-SA" sz="2800" dirty="0">
                <a:solidFill>
                  <a:srgbClr val="FF0000"/>
                </a:solidFill>
              </a:rPr>
              <a:t>الحريات المدنية الأخرى: </a:t>
            </a:r>
            <a:r>
              <a:rPr lang="ar-SA" sz="2800" dirty="0"/>
              <a:t>حق الاقتراع في الانتخابات، وفي تقلد الوظائف العامة وفي الزواج وتأسيس أسرة</a:t>
            </a:r>
            <a:r>
              <a:rPr lang="en-US" sz="2800" dirty="0"/>
              <a:t>.</a:t>
            </a:r>
          </a:p>
          <a:p>
            <a:pPr algn="r" rtl="1"/>
            <a:r>
              <a:rPr lang="ar-SA" sz="2800" dirty="0"/>
              <a:t>وتنطوي الحقوق الاجتماعية والاقتصادية على حصول الشخص على الحاجات الإنسانية الأساسية، وحقه في الرقي الاجتماعي. فلكل شخص حق في مستوى معيشة يكفي لضمان الصحة و الرخاء، خاصة على صعيد المأكل والمسكن والملبس والعناية الطبية والتعليم. كما تنطوي على حق الشخص في العمل</a:t>
            </a:r>
            <a:r>
              <a:rPr lang="en-US" sz="2800" dirty="0"/>
              <a:t>.</a:t>
            </a:r>
          </a:p>
        </p:txBody>
      </p:sp>
    </p:spTree>
    <p:extLst>
      <p:ext uri="{BB962C8B-B14F-4D97-AF65-F5344CB8AC3E}">
        <p14:creationId xmlns:p14="http://schemas.microsoft.com/office/powerpoint/2010/main" val="3648185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F3A625-CF87-4A1E-B776-0A7020C26F04}"/>
              </a:ext>
            </a:extLst>
          </p:cNvPr>
          <p:cNvSpPr txBox="1"/>
          <p:nvPr/>
        </p:nvSpPr>
        <p:spPr>
          <a:xfrm>
            <a:off x="207818" y="2133601"/>
            <a:ext cx="11249891" cy="3170099"/>
          </a:xfrm>
          <a:prstGeom prst="rect">
            <a:avLst/>
          </a:prstGeom>
          <a:noFill/>
        </p:spPr>
        <p:txBody>
          <a:bodyPr wrap="square" rtlCol="0">
            <a:spAutoFit/>
          </a:bodyPr>
          <a:lstStyle/>
          <a:p>
            <a:pPr algn="ctr" rtl="1"/>
            <a:r>
              <a:rPr lang="ar-SA" sz="4000" dirty="0"/>
              <a:t>و يمكن تتبع مراحل تطور الاهتمام بحقوق الإنسان وحرياته الاساسية عبر مراحل تاريخية ثلاث هي</a:t>
            </a:r>
            <a:r>
              <a:rPr lang="en-US" sz="4000" dirty="0"/>
              <a:t>:</a:t>
            </a:r>
            <a:endParaRPr lang="en-US" sz="4000" dirty="0">
              <a:solidFill>
                <a:srgbClr val="7030A0"/>
              </a:solidFill>
            </a:endParaRPr>
          </a:p>
          <a:p>
            <a:pPr algn="ctr" rtl="1"/>
            <a:r>
              <a:rPr lang="en-US" sz="4000" dirty="0">
                <a:solidFill>
                  <a:srgbClr val="7030A0"/>
                </a:solidFill>
              </a:rPr>
              <a:t>&gt; </a:t>
            </a:r>
            <a:r>
              <a:rPr lang="ar-SA" sz="4000" dirty="0">
                <a:solidFill>
                  <a:srgbClr val="7030A0"/>
                </a:solidFill>
              </a:rPr>
              <a:t>أولا: حقوق الإنسان في العصور القديمة</a:t>
            </a:r>
            <a:r>
              <a:rPr lang="en-US" sz="4000" dirty="0">
                <a:solidFill>
                  <a:srgbClr val="7030A0"/>
                </a:solidFill>
              </a:rPr>
              <a:t>. </a:t>
            </a:r>
          </a:p>
          <a:p>
            <a:pPr algn="ctr" rtl="1"/>
            <a:r>
              <a:rPr lang="en-US" sz="4000" dirty="0">
                <a:solidFill>
                  <a:srgbClr val="7030A0"/>
                </a:solidFill>
              </a:rPr>
              <a:t>&gt; </a:t>
            </a:r>
            <a:r>
              <a:rPr lang="ar-SA" sz="4000" dirty="0">
                <a:solidFill>
                  <a:srgbClr val="7030A0"/>
                </a:solidFill>
              </a:rPr>
              <a:t>ثانيا: حقوق الإنسان في العصور الوسطى</a:t>
            </a:r>
            <a:r>
              <a:rPr lang="en-US" sz="4000" dirty="0">
                <a:solidFill>
                  <a:srgbClr val="7030A0"/>
                </a:solidFill>
              </a:rPr>
              <a:t>. </a:t>
            </a:r>
          </a:p>
          <a:p>
            <a:pPr algn="ctr" rtl="1"/>
            <a:r>
              <a:rPr lang="en-US" sz="4000" dirty="0">
                <a:solidFill>
                  <a:srgbClr val="7030A0"/>
                </a:solidFill>
              </a:rPr>
              <a:t>&gt; </a:t>
            </a:r>
            <a:r>
              <a:rPr lang="ar-SA" sz="4000" dirty="0">
                <a:solidFill>
                  <a:srgbClr val="7030A0"/>
                </a:solidFill>
              </a:rPr>
              <a:t>ثالثا: حقوق الإنسان في العصر الحديث</a:t>
            </a:r>
            <a:r>
              <a:rPr lang="en-US" sz="4000" dirty="0">
                <a:solidFill>
                  <a:srgbClr val="7030A0"/>
                </a:solidFill>
              </a:rPr>
              <a:t>.</a:t>
            </a:r>
          </a:p>
        </p:txBody>
      </p:sp>
    </p:spTree>
    <p:extLst>
      <p:ext uri="{BB962C8B-B14F-4D97-AF65-F5344CB8AC3E}">
        <p14:creationId xmlns:p14="http://schemas.microsoft.com/office/powerpoint/2010/main" val="393472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2646C0-DE5A-4172-B6AF-26F27F94280B}"/>
              </a:ext>
            </a:extLst>
          </p:cNvPr>
          <p:cNvSpPr txBox="1"/>
          <p:nvPr/>
        </p:nvSpPr>
        <p:spPr>
          <a:xfrm>
            <a:off x="561109" y="1925781"/>
            <a:ext cx="11069782" cy="3539430"/>
          </a:xfrm>
          <a:prstGeom prst="rect">
            <a:avLst/>
          </a:prstGeom>
          <a:noFill/>
        </p:spPr>
        <p:txBody>
          <a:bodyPr wrap="square" rtlCol="0">
            <a:spAutoFit/>
          </a:bodyPr>
          <a:lstStyle/>
          <a:p>
            <a:pPr algn="r" rtl="1"/>
            <a:r>
              <a:rPr lang="ar-SA" sz="3200" dirty="0"/>
              <a:t>ربما استلهم هؤلاء الفقهاء أراءهم، من ثمار الثورة الفرنسية عندما أفرزتها بعد نجاحها. حيث كان لها فضل الريادة في الدعوة إلى تحرير المواطن، وحماية حقوق الانسان من جميع الانتهاكات والقيود</a:t>
            </a:r>
            <a:r>
              <a:rPr lang="en-US" sz="3200" dirty="0"/>
              <a:t>. </a:t>
            </a:r>
          </a:p>
          <a:p>
            <a:pPr algn="r"/>
            <a:r>
              <a:rPr lang="ar-SA" sz="3200" dirty="0"/>
              <a:t>و لكن علي غير رغبة ثمار الثورة الفرنسية؛ فقد ظل المجتمع الدولي مغيباً عن ماهية حقوق الانسان بمفهومها العصري. فلم يعرف المجتمع الدولي حقوق الانسان بمفهومها المعاصر، إلا عند صدور الاعلان العالمي لحقوق الانسان، رغم تطور فكرة حقوق الانسان عبر رحلة مضنية في معارج الزمان؛ و تباين مدلولاتها باختلاف المكان،</a:t>
            </a:r>
            <a:endParaRPr lang="en-US" sz="3200" dirty="0"/>
          </a:p>
        </p:txBody>
      </p:sp>
    </p:spTree>
    <p:extLst>
      <p:ext uri="{BB962C8B-B14F-4D97-AF65-F5344CB8AC3E}">
        <p14:creationId xmlns:p14="http://schemas.microsoft.com/office/powerpoint/2010/main" val="4066807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F110470-9FCE-4885-BA29-294575468615}"/>
              </a:ext>
            </a:extLst>
          </p:cNvPr>
          <p:cNvSpPr txBox="1"/>
          <p:nvPr/>
        </p:nvSpPr>
        <p:spPr>
          <a:xfrm>
            <a:off x="512618" y="1843950"/>
            <a:ext cx="11166763" cy="3170099"/>
          </a:xfrm>
          <a:prstGeom prst="rect">
            <a:avLst/>
          </a:prstGeom>
          <a:noFill/>
        </p:spPr>
        <p:txBody>
          <a:bodyPr wrap="square" rtlCol="0">
            <a:spAutoFit/>
          </a:bodyPr>
          <a:lstStyle/>
          <a:p>
            <a:pPr algn="ctr" rtl="1"/>
            <a:r>
              <a:rPr lang="ar-SA" sz="4000" dirty="0">
                <a:solidFill>
                  <a:srgbClr val="FF0000"/>
                </a:solidFill>
              </a:rPr>
              <a:t>فكرة حقوق الانسان في الحضارة الفرعونية</a:t>
            </a:r>
            <a:r>
              <a:rPr lang="en-US" sz="4000" dirty="0">
                <a:solidFill>
                  <a:srgbClr val="FF0000"/>
                </a:solidFill>
              </a:rPr>
              <a:t>:</a:t>
            </a:r>
          </a:p>
          <a:p>
            <a:pPr algn="r" rtl="1"/>
            <a:r>
              <a:rPr lang="ar-SA" sz="4000" dirty="0"/>
              <a:t>كان للحضارة الفرعونية في مصر القديمة أثاراً عظيمة في تجسيد الفكر القانوني لحماية حقوق الانسان؛ حيث تعتبر ثورة </a:t>
            </a:r>
            <a:r>
              <a:rPr lang="ar-SA" sz="4000" dirty="0">
                <a:solidFill>
                  <a:srgbClr val="FF0000"/>
                </a:solidFill>
              </a:rPr>
              <a:t>" اخناتون" </a:t>
            </a:r>
            <a:r>
              <a:rPr lang="ar-SA" sz="4000" dirty="0"/>
              <a:t>من أهم الثورات التي جاءت لتجسيد معايير ومفاهيم حقوق الانسان في تلك الفترة</a:t>
            </a:r>
            <a:r>
              <a:rPr lang="en-US" sz="4000" dirty="0"/>
              <a:t>.</a:t>
            </a:r>
          </a:p>
        </p:txBody>
      </p:sp>
    </p:spTree>
    <p:extLst>
      <p:ext uri="{BB962C8B-B14F-4D97-AF65-F5344CB8AC3E}">
        <p14:creationId xmlns:p14="http://schemas.microsoft.com/office/powerpoint/2010/main" val="3459786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C723AE-A47B-4FF1-9DAD-17AB25654FB1}"/>
              </a:ext>
            </a:extLst>
          </p:cNvPr>
          <p:cNvSpPr txBox="1"/>
          <p:nvPr/>
        </p:nvSpPr>
        <p:spPr>
          <a:xfrm>
            <a:off x="831272" y="1149927"/>
            <a:ext cx="10861963" cy="3970318"/>
          </a:xfrm>
          <a:prstGeom prst="rect">
            <a:avLst/>
          </a:prstGeom>
          <a:noFill/>
        </p:spPr>
        <p:txBody>
          <a:bodyPr wrap="square" rtlCol="0">
            <a:spAutoFit/>
          </a:bodyPr>
          <a:lstStyle/>
          <a:p>
            <a:pPr algn="r" rtl="1"/>
            <a:r>
              <a:rPr lang="ar-SA" sz="3600" dirty="0"/>
              <a:t>حيث دعا </a:t>
            </a:r>
            <a:r>
              <a:rPr lang="ar-SA" sz="3600" dirty="0">
                <a:solidFill>
                  <a:srgbClr val="FF0000"/>
                </a:solidFill>
              </a:rPr>
              <a:t>اخناتون</a:t>
            </a:r>
            <a:r>
              <a:rPr lang="ar-SA" sz="3600" dirty="0"/>
              <a:t> إلى</a:t>
            </a:r>
            <a:r>
              <a:rPr lang="en-US" sz="3600" dirty="0"/>
              <a:t>:</a:t>
            </a:r>
            <a:endParaRPr lang="en-US" sz="3600" dirty="0">
              <a:solidFill>
                <a:srgbClr val="7030A0"/>
              </a:solidFill>
            </a:endParaRPr>
          </a:p>
          <a:p>
            <a:pPr algn="r" rtl="1"/>
            <a:r>
              <a:rPr lang="en-US" sz="3600" dirty="0">
                <a:solidFill>
                  <a:srgbClr val="7030A0"/>
                </a:solidFill>
              </a:rPr>
              <a:t>&gt; </a:t>
            </a:r>
            <a:r>
              <a:rPr lang="ar-SA" sz="3600" dirty="0">
                <a:solidFill>
                  <a:srgbClr val="7030A0"/>
                </a:solidFill>
              </a:rPr>
              <a:t>السلام والرحمة والتسامح</a:t>
            </a:r>
            <a:endParaRPr lang="en-US" sz="3600" dirty="0">
              <a:solidFill>
                <a:srgbClr val="7030A0"/>
              </a:solidFill>
            </a:endParaRPr>
          </a:p>
          <a:p>
            <a:pPr algn="r" rtl="1"/>
            <a:r>
              <a:rPr lang="en-US" sz="3600" dirty="0">
                <a:solidFill>
                  <a:srgbClr val="7030A0"/>
                </a:solidFill>
              </a:rPr>
              <a:t>&gt; </a:t>
            </a:r>
            <a:r>
              <a:rPr lang="ar-SA" sz="3600" dirty="0">
                <a:solidFill>
                  <a:srgbClr val="7030A0"/>
                </a:solidFill>
              </a:rPr>
              <a:t>و نبذ الحروب </a:t>
            </a:r>
            <a:endParaRPr lang="en-US" sz="3600" dirty="0">
              <a:solidFill>
                <a:srgbClr val="7030A0"/>
              </a:solidFill>
            </a:endParaRPr>
          </a:p>
          <a:p>
            <a:pPr algn="r" rtl="1"/>
            <a:r>
              <a:rPr lang="en-US" sz="3600" dirty="0">
                <a:solidFill>
                  <a:srgbClr val="7030A0"/>
                </a:solidFill>
              </a:rPr>
              <a:t>&gt; </a:t>
            </a:r>
            <a:r>
              <a:rPr lang="ar-SA" sz="3600" dirty="0">
                <a:solidFill>
                  <a:srgbClr val="7030A0"/>
                </a:solidFill>
              </a:rPr>
              <a:t>و نشر المساواة بين الناس في شئونهم الدينية</a:t>
            </a:r>
            <a:r>
              <a:rPr lang="en-US" sz="3600" dirty="0">
                <a:solidFill>
                  <a:srgbClr val="7030A0"/>
                </a:solidFill>
              </a:rPr>
              <a:t>.</a:t>
            </a:r>
          </a:p>
          <a:p>
            <a:pPr algn="r" rtl="1"/>
            <a:r>
              <a:rPr lang="en-US" sz="3600" dirty="0">
                <a:solidFill>
                  <a:srgbClr val="7030A0"/>
                </a:solidFill>
              </a:rPr>
              <a:t>&gt; </a:t>
            </a:r>
            <a:r>
              <a:rPr lang="ar-SA" sz="3600" dirty="0">
                <a:solidFill>
                  <a:srgbClr val="7030A0"/>
                </a:solidFill>
              </a:rPr>
              <a:t>كما دعا إلى تحقيق العدالة للجميع دون تمييز</a:t>
            </a:r>
            <a:endParaRPr lang="en-US" sz="3600" dirty="0">
              <a:solidFill>
                <a:srgbClr val="7030A0"/>
              </a:solidFill>
            </a:endParaRPr>
          </a:p>
          <a:p>
            <a:pPr algn="r" rtl="1"/>
            <a:r>
              <a:rPr lang="en-US" sz="3600" dirty="0">
                <a:solidFill>
                  <a:srgbClr val="7030A0"/>
                </a:solidFill>
              </a:rPr>
              <a:t>&gt; </a:t>
            </a:r>
            <a:r>
              <a:rPr lang="ar-SA" sz="3600" dirty="0">
                <a:solidFill>
                  <a:srgbClr val="7030A0"/>
                </a:solidFill>
              </a:rPr>
              <a:t>و ألغى التقديس المبالغ للأسرة الحاكمة. وأصبح بذلك أفراد العائلة المالكة كسائر أبناء الشعب من حيث المعاملات و الامتيازات</a:t>
            </a:r>
            <a:r>
              <a:rPr lang="en-US" sz="3600" dirty="0">
                <a:solidFill>
                  <a:srgbClr val="7030A0"/>
                </a:solidFill>
              </a:rPr>
              <a:t>.</a:t>
            </a:r>
          </a:p>
        </p:txBody>
      </p:sp>
    </p:spTree>
    <p:extLst>
      <p:ext uri="{BB962C8B-B14F-4D97-AF65-F5344CB8AC3E}">
        <p14:creationId xmlns:p14="http://schemas.microsoft.com/office/powerpoint/2010/main" val="3483731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3779</Words>
  <Application>Microsoft Office PowerPoint</Application>
  <PresentationFormat>Widescreen</PresentationFormat>
  <Paragraphs>241</Paragraphs>
  <Slides>56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56</vt:i4>
      </vt:variant>
    </vt:vector>
  </HeadingPairs>
  <TitlesOfParts>
    <vt:vector size="6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TECHNOLOGY WORLD</dc:creator>
  <cp:lastModifiedBy>TECHNOLOGY WORLD</cp:lastModifiedBy>
  <cp:revision>13</cp:revision>
  <dcterms:created xsi:type="dcterms:W3CDTF">2020-03-18T20:44:20Z</dcterms:created>
  <dcterms:modified xsi:type="dcterms:W3CDTF">2020-03-19T07:50:28Z</dcterms:modified>
</cp:coreProperties>
</file>