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56"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A3D75-4908-409B-BD11-37B7B7A3D5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98086B-0385-4184-A218-329334455C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4E7BF9-E96A-4E3D-ADFA-915F912FC9A2}"/>
              </a:ext>
            </a:extLst>
          </p:cNvPr>
          <p:cNvSpPr>
            <a:spLocks noGrp="1"/>
          </p:cNvSpPr>
          <p:nvPr>
            <p:ph type="dt" sz="half" idx="10"/>
          </p:nvPr>
        </p:nvSpPr>
        <p:spPr/>
        <p:txBody>
          <a:bodyPr/>
          <a:lstStyle/>
          <a:p>
            <a:fld id="{979E06C6-6E31-49EB-9399-10BA07910B71}" type="datetimeFigureOut">
              <a:rPr lang="en-US" smtClean="0"/>
              <a:t>3/19/2020</a:t>
            </a:fld>
            <a:endParaRPr lang="en-US"/>
          </a:p>
        </p:txBody>
      </p:sp>
      <p:sp>
        <p:nvSpPr>
          <p:cNvPr id="5" name="Footer Placeholder 4">
            <a:extLst>
              <a:ext uri="{FF2B5EF4-FFF2-40B4-BE49-F238E27FC236}">
                <a16:creationId xmlns:a16="http://schemas.microsoft.com/office/drawing/2014/main" id="{02B2D91C-64B3-4F08-9689-F4FE0164B6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44504C-9206-4993-9B54-085BA7131895}"/>
              </a:ext>
            </a:extLst>
          </p:cNvPr>
          <p:cNvSpPr>
            <a:spLocks noGrp="1"/>
          </p:cNvSpPr>
          <p:nvPr>
            <p:ph type="sldNum" sz="quarter" idx="12"/>
          </p:nvPr>
        </p:nvSpPr>
        <p:spPr/>
        <p:txBody>
          <a:bodyPr/>
          <a:lstStyle/>
          <a:p>
            <a:fld id="{9FDF3A0E-D5AD-4DDE-BF3A-411D7DE06151}" type="slidenum">
              <a:rPr lang="en-US" smtClean="0"/>
              <a:t>‹#›</a:t>
            </a:fld>
            <a:endParaRPr lang="en-US"/>
          </a:p>
        </p:txBody>
      </p:sp>
    </p:spTree>
    <p:extLst>
      <p:ext uri="{BB962C8B-B14F-4D97-AF65-F5344CB8AC3E}">
        <p14:creationId xmlns:p14="http://schemas.microsoft.com/office/powerpoint/2010/main" val="2852256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3CA9A-6997-487F-8640-E41F195BC7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3F9871-CFE3-4194-ABF2-D207E000AF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810943-8E23-4DFD-9D09-9C41CC67B9D7}"/>
              </a:ext>
            </a:extLst>
          </p:cNvPr>
          <p:cNvSpPr>
            <a:spLocks noGrp="1"/>
          </p:cNvSpPr>
          <p:nvPr>
            <p:ph type="dt" sz="half" idx="10"/>
          </p:nvPr>
        </p:nvSpPr>
        <p:spPr/>
        <p:txBody>
          <a:bodyPr/>
          <a:lstStyle/>
          <a:p>
            <a:fld id="{979E06C6-6E31-49EB-9399-10BA07910B71}" type="datetimeFigureOut">
              <a:rPr lang="en-US" smtClean="0"/>
              <a:t>3/19/2020</a:t>
            </a:fld>
            <a:endParaRPr lang="en-US"/>
          </a:p>
        </p:txBody>
      </p:sp>
      <p:sp>
        <p:nvSpPr>
          <p:cNvPr id="5" name="Footer Placeholder 4">
            <a:extLst>
              <a:ext uri="{FF2B5EF4-FFF2-40B4-BE49-F238E27FC236}">
                <a16:creationId xmlns:a16="http://schemas.microsoft.com/office/drawing/2014/main" id="{6D84E6EB-1FB1-4749-BBE3-6C03A34818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407E23-3F03-47C2-92A0-6182B23501E1}"/>
              </a:ext>
            </a:extLst>
          </p:cNvPr>
          <p:cNvSpPr>
            <a:spLocks noGrp="1"/>
          </p:cNvSpPr>
          <p:nvPr>
            <p:ph type="sldNum" sz="quarter" idx="12"/>
          </p:nvPr>
        </p:nvSpPr>
        <p:spPr/>
        <p:txBody>
          <a:bodyPr/>
          <a:lstStyle/>
          <a:p>
            <a:fld id="{9FDF3A0E-D5AD-4DDE-BF3A-411D7DE06151}" type="slidenum">
              <a:rPr lang="en-US" smtClean="0"/>
              <a:t>‹#›</a:t>
            </a:fld>
            <a:endParaRPr lang="en-US"/>
          </a:p>
        </p:txBody>
      </p:sp>
    </p:spTree>
    <p:extLst>
      <p:ext uri="{BB962C8B-B14F-4D97-AF65-F5344CB8AC3E}">
        <p14:creationId xmlns:p14="http://schemas.microsoft.com/office/powerpoint/2010/main" val="1528937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4C29F8-9E37-41AF-8B5A-649958FCDC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84CF8B-A97E-4818-B602-AE4B91B77D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7B2914-FFD8-4647-96B1-DBFC0D3AAB13}"/>
              </a:ext>
            </a:extLst>
          </p:cNvPr>
          <p:cNvSpPr>
            <a:spLocks noGrp="1"/>
          </p:cNvSpPr>
          <p:nvPr>
            <p:ph type="dt" sz="half" idx="10"/>
          </p:nvPr>
        </p:nvSpPr>
        <p:spPr/>
        <p:txBody>
          <a:bodyPr/>
          <a:lstStyle/>
          <a:p>
            <a:fld id="{979E06C6-6E31-49EB-9399-10BA07910B71}" type="datetimeFigureOut">
              <a:rPr lang="en-US" smtClean="0"/>
              <a:t>3/19/2020</a:t>
            </a:fld>
            <a:endParaRPr lang="en-US"/>
          </a:p>
        </p:txBody>
      </p:sp>
      <p:sp>
        <p:nvSpPr>
          <p:cNvPr id="5" name="Footer Placeholder 4">
            <a:extLst>
              <a:ext uri="{FF2B5EF4-FFF2-40B4-BE49-F238E27FC236}">
                <a16:creationId xmlns:a16="http://schemas.microsoft.com/office/drawing/2014/main" id="{20046DAA-1F5C-401C-B8BC-9D3A900140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A81BEF-FDE1-44B5-AA59-37EA78637274}"/>
              </a:ext>
            </a:extLst>
          </p:cNvPr>
          <p:cNvSpPr>
            <a:spLocks noGrp="1"/>
          </p:cNvSpPr>
          <p:nvPr>
            <p:ph type="sldNum" sz="quarter" idx="12"/>
          </p:nvPr>
        </p:nvSpPr>
        <p:spPr/>
        <p:txBody>
          <a:bodyPr/>
          <a:lstStyle/>
          <a:p>
            <a:fld id="{9FDF3A0E-D5AD-4DDE-BF3A-411D7DE06151}" type="slidenum">
              <a:rPr lang="en-US" smtClean="0"/>
              <a:t>‹#›</a:t>
            </a:fld>
            <a:endParaRPr lang="en-US"/>
          </a:p>
        </p:txBody>
      </p:sp>
    </p:spTree>
    <p:extLst>
      <p:ext uri="{BB962C8B-B14F-4D97-AF65-F5344CB8AC3E}">
        <p14:creationId xmlns:p14="http://schemas.microsoft.com/office/powerpoint/2010/main" val="1720798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A6ABC-E185-4331-A4AC-D60B67A941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CEC870-EADE-41BC-8AA9-2C2C332E03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0D2201-EB5C-4A55-8C24-34D295D9E45A}"/>
              </a:ext>
            </a:extLst>
          </p:cNvPr>
          <p:cNvSpPr>
            <a:spLocks noGrp="1"/>
          </p:cNvSpPr>
          <p:nvPr>
            <p:ph type="dt" sz="half" idx="10"/>
          </p:nvPr>
        </p:nvSpPr>
        <p:spPr/>
        <p:txBody>
          <a:bodyPr/>
          <a:lstStyle/>
          <a:p>
            <a:fld id="{979E06C6-6E31-49EB-9399-10BA07910B71}" type="datetimeFigureOut">
              <a:rPr lang="en-US" smtClean="0"/>
              <a:t>3/19/2020</a:t>
            </a:fld>
            <a:endParaRPr lang="en-US"/>
          </a:p>
        </p:txBody>
      </p:sp>
      <p:sp>
        <p:nvSpPr>
          <p:cNvPr id="5" name="Footer Placeholder 4">
            <a:extLst>
              <a:ext uri="{FF2B5EF4-FFF2-40B4-BE49-F238E27FC236}">
                <a16:creationId xmlns:a16="http://schemas.microsoft.com/office/drawing/2014/main" id="{F374CFC6-A624-4CD9-B42C-995CB30F30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F851C6-137F-4E30-A762-EE69D66FDB64}"/>
              </a:ext>
            </a:extLst>
          </p:cNvPr>
          <p:cNvSpPr>
            <a:spLocks noGrp="1"/>
          </p:cNvSpPr>
          <p:nvPr>
            <p:ph type="sldNum" sz="quarter" idx="12"/>
          </p:nvPr>
        </p:nvSpPr>
        <p:spPr/>
        <p:txBody>
          <a:bodyPr/>
          <a:lstStyle/>
          <a:p>
            <a:fld id="{9FDF3A0E-D5AD-4DDE-BF3A-411D7DE06151}" type="slidenum">
              <a:rPr lang="en-US" smtClean="0"/>
              <a:t>‹#›</a:t>
            </a:fld>
            <a:endParaRPr lang="en-US"/>
          </a:p>
        </p:txBody>
      </p:sp>
    </p:spTree>
    <p:extLst>
      <p:ext uri="{BB962C8B-B14F-4D97-AF65-F5344CB8AC3E}">
        <p14:creationId xmlns:p14="http://schemas.microsoft.com/office/powerpoint/2010/main" val="1073960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95522-34BA-4253-B888-193E7B07C8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2177B9-2EA3-429B-9D8E-302DCF0146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F96935-5519-4963-8B33-FE1EDE93B7E9}"/>
              </a:ext>
            </a:extLst>
          </p:cNvPr>
          <p:cNvSpPr>
            <a:spLocks noGrp="1"/>
          </p:cNvSpPr>
          <p:nvPr>
            <p:ph type="dt" sz="half" idx="10"/>
          </p:nvPr>
        </p:nvSpPr>
        <p:spPr/>
        <p:txBody>
          <a:bodyPr/>
          <a:lstStyle/>
          <a:p>
            <a:fld id="{979E06C6-6E31-49EB-9399-10BA07910B71}" type="datetimeFigureOut">
              <a:rPr lang="en-US" smtClean="0"/>
              <a:t>3/19/2020</a:t>
            </a:fld>
            <a:endParaRPr lang="en-US"/>
          </a:p>
        </p:txBody>
      </p:sp>
      <p:sp>
        <p:nvSpPr>
          <p:cNvPr id="5" name="Footer Placeholder 4">
            <a:extLst>
              <a:ext uri="{FF2B5EF4-FFF2-40B4-BE49-F238E27FC236}">
                <a16:creationId xmlns:a16="http://schemas.microsoft.com/office/drawing/2014/main" id="{FEB94BB3-DB00-4555-BF9E-A74A53632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8EE085-B727-4E6F-9CBB-CAC01170E62E}"/>
              </a:ext>
            </a:extLst>
          </p:cNvPr>
          <p:cNvSpPr>
            <a:spLocks noGrp="1"/>
          </p:cNvSpPr>
          <p:nvPr>
            <p:ph type="sldNum" sz="quarter" idx="12"/>
          </p:nvPr>
        </p:nvSpPr>
        <p:spPr/>
        <p:txBody>
          <a:bodyPr/>
          <a:lstStyle/>
          <a:p>
            <a:fld id="{9FDF3A0E-D5AD-4DDE-BF3A-411D7DE06151}" type="slidenum">
              <a:rPr lang="en-US" smtClean="0"/>
              <a:t>‹#›</a:t>
            </a:fld>
            <a:endParaRPr lang="en-US"/>
          </a:p>
        </p:txBody>
      </p:sp>
    </p:spTree>
    <p:extLst>
      <p:ext uri="{BB962C8B-B14F-4D97-AF65-F5344CB8AC3E}">
        <p14:creationId xmlns:p14="http://schemas.microsoft.com/office/powerpoint/2010/main" val="356749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E7D72-43E3-4888-9D26-94448FA777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457214-FB54-4BB0-A721-F780D1393F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1CA3CF-308F-479E-A4D0-A56E1DAF89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CE8B80-9F0A-40FB-A522-18F46ADC862A}"/>
              </a:ext>
            </a:extLst>
          </p:cNvPr>
          <p:cNvSpPr>
            <a:spLocks noGrp="1"/>
          </p:cNvSpPr>
          <p:nvPr>
            <p:ph type="dt" sz="half" idx="10"/>
          </p:nvPr>
        </p:nvSpPr>
        <p:spPr/>
        <p:txBody>
          <a:bodyPr/>
          <a:lstStyle/>
          <a:p>
            <a:fld id="{979E06C6-6E31-49EB-9399-10BA07910B71}" type="datetimeFigureOut">
              <a:rPr lang="en-US" smtClean="0"/>
              <a:t>3/19/2020</a:t>
            </a:fld>
            <a:endParaRPr lang="en-US"/>
          </a:p>
        </p:txBody>
      </p:sp>
      <p:sp>
        <p:nvSpPr>
          <p:cNvPr id="6" name="Footer Placeholder 5">
            <a:extLst>
              <a:ext uri="{FF2B5EF4-FFF2-40B4-BE49-F238E27FC236}">
                <a16:creationId xmlns:a16="http://schemas.microsoft.com/office/drawing/2014/main" id="{AA6AADF0-DE0A-44BC-A6ED-D47C00E259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D35784-5827-41F2-B237-038747929755}"/>
              </a:ext>
            </a:extLst>
          </p:cNvPr>
          <p:cNvSpPr>
            <a:spLocks noGrp="1"/>
          </p:cNvSpPr>
          <p:nvPr>
            <p:ph type="sldNum" sz="quarter" idx="12"/>
          </p:nvPr>
        </p:nvSpPr>
        <p:spPr/>
        <p:txBody>
          <a:bodyPr/>
          <a:lstStyle/>
          <a:p>
            <a:fld id="{9FDF3A0E-D5AD-4DDE-BF3A-411D7DE06151}" type="slidenum">
              <a:rPr lang="en-US" smtClean="0"/>
              <a:t>‹#›</a:t>
            </a:fld>
            <a:endParaRPr lang="en-US"/>
          </a:p>
        </p:txBody>
      </p:sp>
    </p:spTree>
    <p:extLst>
      <p:ext uri="{BB962C8B-B14F-4D97-AF65-F5344CB8AC3E}">
        <p14:creationId xmlns:p14="http://schemas.microsoft.com/office/powerpoint/2010/main" val="713219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B930D-A68E-448D-97F6-96B5C808D4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12930C-9B4D-46FE-9D4A-0CCEF40991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EA7312-0B26-4B21-843B-0BFC410332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1A9435-E466-40DF-A5CC-D63CA3A794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B5A781-4BA8-43B3-8050-EB3593898C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C27C46-8ECC-437C-A87A-D0349F923E9A}"/>
              </a:ext>
            </a:extLst>
          </p:cNvPr>
          <p:cNvSpPr>
            <a:spLocks noGrp="1"/>
          </p:cNvSpPr>
          <p:nvPr>
            <p:ph type="dt" sz="half" idx="10"/>
          </p:nvPr>
        </p:nvSpPr>
        <p:spPr/>
        <p:txBody>
          <a:bodyPr/>
          <a:lstStyle/>
          <a:p>
            <a:fld id="{979E06C6-6E31-49EB-9399-10BA07910B71}" type="datetimeFigureOut">
              <a:rPr lang="en-US" smtClean="0"/>
              <a:t>3/19/2020</a:t>
            </a:fld>
            <a:endParaRPr lang="en-US"/>
          </a:p>
        </p:txBody>
      </p:sp>
      <p:sp>
        <p:nvSpPr>
          <p:cNvPr id="8" name="Footer Placeholder 7">
            <a:extLst>
              <a:ext uri="{FF2B5EF4-FFF2-40B4-BE49-F238E27FC236}">
                <a16:creationId xmlns:a16="http://schemas.microsoft.com/office/drawing/2014/main" id="{3DBB1ADE-DFCB-462E-9617-3DC0CC7140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8368A8-E9CE-4F11-A14A-7D86389E3807}"/>
              </a:ext>
            </a:extLst>
          </p:cNvPr>
          <p:cNvSpPr>
            <a:spLocks noGrp="1"/>
          </p:cNvSpPr>
          <p:nvPr>
            <p:ph type="sldNum" sz="quarter" idx="12"/>
          </p:nvPr>
        </p:nvSpPr>
        <p:spPr/>
        <p:txBody>
          <a:bodyPr/>
          <a:lstStyle/>
          <a:p>
            <a:fld id="{9FDF3A0E-D5AD-4DDE-BF3A-411D7DE06151}" type="slidenum">
              <a:rPr lang="en-US" smtClean="0"/>
              <a:t>‹#›</a:t>
            </a:fld>
            <a:endParaRPr lang="en-US"/>
          </a:p>
        </p:txBody>
      </p:sp>
    </p:spTree>
    <p:extLst>
      <p:ext uri="{BB962C8B-B14F-4D97-AF65-F5344CB8AC3E}">
        <p14:creationId xmlns:p14="http://schemas.microsoft.com/office/powerpoint/2010/main" val="3774105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87078-87A1-4BBF-966C-3072A00A75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F5DE64-529E-4A29-87FC-44956C2B8156}"/>
              </a:ext>
            </a:extLst>
          </p:cNvPr>
          <p:cNvSpPr>
            <a:spLocks noGrp="1"/>
          </p:cNvSpPr>
          <p:nvPr>
            <p:ph type="dt" sz="half" idx="10"/>
          </p:nvPr>
        </p:nvSpPr>
        <p:spPr/>
        <p:txBody>
          <a:bodyPr/>
          <a:lstStyle/>
          <a:p>
            <a:fld id="{979E06C6-6E31-49EB-9399-10BA07910B71}" type="datetimeFigureOut">
              <a:rPr lang="en-US" smtClean="0"/>
              <a:t>3/19/2020</a:t>
            </a:fld>
            <a:endParaRPr lang="en-US"/>
          </a:p>
        </p:txBody>
      </p:sp>
      <p:sp>
        <p:nvSpPr>
          <p:cNvPr id="4" name="Footer Placeholder 3">
            <a:extLst>
              <a:ext uri="{FF2B5EF4-FFF2-40B4-BE49-F238E27FC236}">
                <a16:creationId xmlns:a16="http://schemas.microsoft.com/office/drawing/2014/main" id="{2593E6CF-1137-4B62-8279-43034DEEA4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FA97C0-2680-4B20-A804-36310E36CF67}"/>
              </a:ext>
            </a:extLst>
          </p:cNvPr>
          <p:cNvSpPr>
            <a:spLocks noGrp="1"/>
          </p:cNvSpPr>
          <p:nvPr>
            <p:ph type="sldNum" sz="quarter" idx="12"/>
          </p:nvPr>
        </p:nvSpPr>
        <p:spPr/>
        <p:txBody>
          <a:bodyPr/>
          <a:lstStyle/>
          <a:p>
            <a:fld id="{9FDF3A0E-D5AD-4DDE-BF3A-411D7DE06151}" type="slidenum">
              <a:rPr lang="en-US" smtClean="0"/>
              <a:t>‹#›</a:t>
            </a:fld>
            <a:endParaRPr lang="en-US"/>
          </a:p>
        </p:txBody>
      </p:sp>
    </p:spTree>
    <p:extLst>
      <p:ext uri="{BB962C8B-B14F-4D97-AF65-F5344CB8AC3E}">
        <p14:creationId xmlns:p14="http://schemas.microsoft.com/office/powerpoint/2010/main" val="3076511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2E5CFC-0DEF-4433-A84C-D6E3911A094D}"/>
              </a:ext>
            </a:extLst>
          </p:cNvPr>
          <p:cNvSpPr>
            <a:spLocks noGrp="1"/>
          </p:cNvSpPr>
          <p:nvPr>
            <p:ph type="dt" sz="half" idx="10"/>
          </p:nvPr>
        </p:nvSpPr>
        <p:spPr/>
        <p:txBody>
          <a:bodyPr/>
          <a:lstStyle/>
          <a:p>
            <a:fld id="{979E06C6-6E31-49EB-9399-10BA07910B71}" type="datetimeFigureOut">
              <a:rPr lang="en-US" smtClean="0"/>
              <a:t>3/19/2020</a:t>
            </a:fld>
            <a:endParaRPr lang="en-US"/>
          </a:p>
        </p:txBody>
      </p:sp>
      <p:sp>
        <p:nvSpPr>
          <p:cNvPr id="3" name="Footer Placeholder 2">
            <a:extLst>
              <a:ext uri="{FF2B5EF4-FFF2-40B4-BE49-F238E27FC236}">
                <a16:creationId xmlns:a16="http://schemas.microsoft.com/office/drawing/2014/main" id="{D703FD20-D81D-4238-A9BA-0542F85FA8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CEA5C5-FC82-44E4-823C-4AA7D0B72530}"/>
              </a:ext>
            </a:extLst>
          </p:cNvPr>
          <p:cNvSpPr>
            <a:spLocks noGrp="1"/>
          </p:cNvSpPr>
          <p:nvPr>
            <p:ph type="sldNum" sz="quarter" idx="12"/>
          </p:nvPr>
        </p:nvSpPr>
        <p:spPr/>
        <p:txBody>
          <a:bodyPr/>
          <a:lstStyle/>
          <a:p>
            <a:fld id="{9FDF3A0E-D5AD-4DDE-BF3A-411D7DE06151}" type="slidenum">
              <a:rPr lang="en-US" smtClean="0"/>
              <a:t>‹#›</a:t>
            </a:fld>
            <a:endParaRPr lang="en-US"/>
          </a:p>
        </p:txBody>
      </p:sp>
    </p:spTree>
    <p:extLst>
      <p:ext uri="{BB962C8B-B14F-4D97-AF65-F5344CB8AC3E}">
        <p14:creationId xmlns:p14="http://schemas.microsoft.com/office/powerpoint/2010/main" val="840624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141C7-6E28-4206-8D91-7FBDB94D35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3BC7DA-AFC9-4B06-8AA0-E149F3674B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F89264-37FA-4ADE-ABAF-CE311B66D5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752C48-5802-40BF-92A9-00D9BBD1A7C8}"/>
              </a:ext>
            </a:extLst>
          </p:cNvPr>
          <p:cNvSpPr>
            <a:spLocks noGrp="1"/>
          </p:cNvSpPr>
          <p:nvPr>
            <p:ph type="dt" sz="half" idx="10"/>
          </p:nvPr>
        </p:nvSpPr>
        <p:spPr/>
        <p:txBody>
          <a:bodyPr/>
          <a:lstStyle/>
          <a:p>
            <a:fld id="{979E06C6-6E31-49EB-9399-10BA07910B71}" type="datetimeFigureOut">
              <a:rPr lang="en-US" smtClean="0"/>
              <a:t>3/19/2020</a:t>
            </a:fld>
            <a:endParaRPr lang="en-US"/>
          </a:p>
        </p:txBody>
      </p:sp>
      <p:sp>
        <p:nvSpPr>
          <p:cNvPr id="6" name="Footer Placeholder 5">
            <a:extLst>
              <a:ext uri="{FF2B5EF4-FFF2-40B4-BE49-F238E27FC236}">
                <a16:creationId xmlns:a16="http://schemas.microsoft.com/office/drawing/2014/main" id="{6557B72C-9B74-42D5-BEF6-F18F3B7B3D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E5CD2B-AFB2-4B04-8DA8-EEAA9996CB2F}"/>
              </a:ext>
            </a:extLst>
          </p:cNvPr>
          <p:cNvSpPr>
            <a:spLocks noGrp="1"/>
          </p:cNvSpPr>
          <p:nvPr>
            <p:ph type="sldNum" sz="quarter" idx="12"/>
          </p:nvPr>
        </p:nvSpPr>
        <p:spPr/>
        <p:txBody>
          <a:bodyPr/>
          <a:lstStyle/>
          <a:p>
            <a:fld id="{9FDF3A0E-D5AD-4DDE-BF3A-411D7DE06151}" type="slidenum">
              <a:rPr lang="en-US" smtClean="0"/>
              <a:t>‹#›</a:t>
            </a:fld>
            <a:endParaRPr lang="en-US"/>
          </a:p>
        </p:txBody>
      </p:sp>
    </p:spTree>
    <p:extLst>
      <p:ext uri="{BB962C8B-B14F-4D97-AF65-F5344CB8AC3E}">
        <p14:creationId xmlns:p14="http://schemas.microsoft.com/office/powerpoint/2010/main" val="1729056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B230B-F807-44F1-9C62-6C22AC85A6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F51A8B-3ADD-4FFC-88BA-082C3BB965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FAA74A-868A-45CE-9DEE-69673C44B7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BA31EE-9753-4725-AFB3-B00B903E3372}"/>
              </a:ext>
            </a:extLst>
          </p:cNvPr>
          <p:cNvSpPr>
            <a:spLocks noGrp="1"/>
          </p:cNvSpPr>
          <p:nvPr>
            <p:ph type="dt" sz="half" idx="10"/>
          </p:nvPr>
        </p:nvSpPr>
        <p:spPr/>
        <p:txBody>
          <a:bodyPr/>
          <a:lstStyle/>
          <a:p>
            <a:fld id="{979E06C6-6E31-49EB-9399-10BA07910B71}" type="datetimeFigureOut">
              <a:rPr lang="en-US" smtClean="0"/>
              <a:t>3/19/2020</a:t>
            </a:fld>
            <a:endParaRPr lang="en-US"/>
          </a:p>
        </p:txBody>
      </p:sp>
      <p:sp>
        <p:nvSpPr>
          <p:cNvPr id="6" name="Footer Placeholder 5">
            <a:extLst>
              <a:ext uri="{FF2B5EF4-FFF2-40B4-BE49-F238E27FC236}">
                <a16:creationId xmlns:a16="http://schemas.microsoft.com/office/drawing/2014/main" id="{CF8D1B75-52E8-4307-9868-1A8EA21FDF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5F2CD4-3B96-405C-8F77-C08A3CA3AC7C}"/>
              </a:ext>
            </a:extLst>
          </p:cNvPr>
          <p:cNvSpPr>
            <a:spLocks noGrp="1"/>
          </p:cNvSpPr>
          <p:nvPr>
            <p:ph type="sldNum" sz="quarter" idx="12"/>
          </p:nvPr>
        </p:nvSpPr>
        <p:spPr/>
        <p:txBody>
          <a:bodyPr/>
          <a:lstStyle/>
          <a:p>
            <a:fld id="{9FDF3A0E-D5AD-4DDE-BF3A-411D7DE06151}" type="slidenum">
              <a:rPr lang="en-US" smtClean="0"/>
              <a:t>‹#›</a:t>
            </a:fld>
            <a:endParaRPr lang="en-US"/>
          </a:p>
        </p:txBody>
      </p:sp>
    </p:spTree>
    <p:extLst>
      <p:ext uri="{BB962C8B-B14F-4D97-AF65-F5344CB8AC3E}">
        <p14:creationId xmlns:p14="http://schemas.microsoft.com/office/powerpoint/2010/main" val="95820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946206-F537-4446-B7FB-5061D847A1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F5FACF-A8B1-458C-ACBA-6EE622A684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2986B6-7391-403A-B2B2-CC69FB27D7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9E06C6-6E31-49EB-9399-10BA07910B71}" type="datetimeFigureOut">
              <a:rPr lang="en-US" smtClean="0"/>
              <a:t>3/19/2020</a:t>
            </a:fld>
            <a:endParaRPr lang="en-US"/>
          </a:p>
        </p:txBody>
      </p:sp>
      <p:sp>
        <p:nvSpPr>
          <p:cNvPr id="5" name="Footer Placeholder 4">
            <a:extLst>
              <a:ext uri="{FF2B5EF4-FFF2-40B4-BE49-F238E27FC236}">
                <a16:creationId xmlns:a16="http://schemas.microsoft.com/office/drawing/2014/main" id="{E9F0B2E3-C7B7-4F65-AAFF-08BC1E197E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0AA72FC-2B8F-4DE7-86FE-752B555495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DF3A0E-D5AD-4DDE-BF3A-411D7DE06151}" type="slidenum">
              <a:rPr lang="en-US" smtClean="0"/>
              <a:t>‹#›</a:t>
            </a:fld>
            <a:endParaRPr lang="en-US"/>
          </a:p>
        </p:txBody>
      </p:sp>
    </p:spTree>
    <p:extLst>
      <p:ext uri="{BB962C8B-B14F-4D97-AF65-F5344CB8AC3E}">
        <p14:creationId xmlns:p14="http://schemas.microsoft.com/office/powerpoint/2010/main" val="2483373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E99FF65-CF87-4E5F-8A4A-71BD08E70DA2}"/>
              </a:ext>
            </a:extLst>
          </p:cNvPr>
          <p:cNvSpPr txBox="1"/>
          <p:nvPr/>
        </p:nvSpPr>
        <p:spPr>
          <a:xfrm>
            <a:off x="1801091" y="983673"/>
            <a:ext cx="8645236" cy="2554545"/>
          </a:xfrm>
          <a:prstGeom prst="rect">
            <a:avLst/>
          </a:prstGeom>
          <a:noFill/>
        </p:spPr>
        <p:txBody>
          <a:bodyPr wrap="square" rtlCol="0">
            <a:spAutoFit/>
          </a:bodyPr>
          <a:lstStyle/>
          <a:p>
            <a:pPr algn="ctr"/>
            <a:r>
              <a:rPr lang="ar-EG" sz="3200" b="1" i="1" dirty="0">
                <a:solidFill>
                  <a:srgbClr val="FF0000"/>
                </a:solidFill>
              </a:rPr>
              <a:t>اسم</a:t>
            </a:r>
            <a:r>
              <a:rPr lang="ar-EG" sz="3200" b="1" i="1" dirty="0"/>
              <a:t> </a:t>
            </a:r>
            <a:r>
              <a:rPr lang="ar-EG" sz="3200" b="1" i="1" dirty="0">
                <a:solidFill>
                  <a:srgbClr val="FF0000"/>
                </a:solidFill>
              </a:rPr>
              <a:t>المقرر</a:t>
            </a:r>
            <a:r>
              <a:rPr lang="ar-EG" sz="3200" b="1" i="1" dirty="0"/>
              <a:t> : حقوق انسان</a:t>
            </a:r>
          </a:p>
          <a:p>
            <a:pPr algn="ctr"/>
            <a:r>
              <a:rPr lang="ar-EG" sz="3200" b="1" i="1" dirty="0">
                <a:solidFill>
                  <a:srgbClr val="FF0000"/>
                </a:solidFill>
              </a:rPr>
              <a:t>رقم</a:t>
            </a:r>
            <a:r>
              <a:rPr lang="ar-EG" sz="3200" b="1" i="1" dirty="0"/>
              <a:t> </a:t>
            </a:r>
            <a:r>
              <a:rPr lang="ar-EG" sz="3200" b="1" i="1" dirty="0">
                <a:solidFill>
                  <a:srgbClr val="FF0000"/>
                </a:solidFill>
              </a:rPr>
              <a:t>المحاضرة</a:t>
            </a:r>
            <a:r>
              <a:rPr lang="ar-EG" sz="3200" b="1" i="1" dirty="0"/>
              <a:t> : الثانية</a:t>
            </a:r>
          </a:p>
          <a:p>
            <a:pPr algn="ctr"/>
            <a:r>
              <a:rPr lang="ar-EG" sz="3200" b="1" i="1" dirty="0">
                <a:solidFill>
                  <a:srgbClr val="FF0000"/>
                </a:solidFill>
              </a:rPr>
              <a:t>اسم الأستاذ</a:t>
            </a:r>
            <a:r>
              <a:rPr lang="ar-EG" sz="3200" b="1" i="1" dirty="0"/>
              <a:t>: نجلاء محمد عبد الجواد</a:t>
            </a:r>
          </a:p>
          <a:p>
            <a:pPr algn="ctr"/>
            <a:r>
              <a:rPr lang="ar-EG" sz="3200" b="1" i="1" dirty="0">
                <a:solidFill>
                  <a:srgbClr val="FF0000"/>
                </a:solidFill>
              </a:rPr>
              <a:t>الفرقة</a:t>
            </a:r>
            <a:r>
              <a:rPr lang="ar-EG" sz="3200" b="1" i="1" dirty="0"/>
              <a:t>: الأولي </a:t>
            </a:r>
          </a:p>
          <a:p>
            <a:pPr algn="ctr"/>
            <a:r>
              <a:rPr lang="ar-EG" sz="3200" b="1" i="1" dirty="0">
                <a:solidFill>
                  <a:srgbClr val="FF0000"/>
                </a:solidFill>
              </a:rPr>
              <a:t>القسم</a:t>
            </a:r>
            <a:r>
              <a:rPr lang="ar-EG" sz="3200" b="1" i="1" dirty="0"/>
              <a:t> </a:t>
            </a:r>
            <a:r>
              <a:rPr lang="ar-EG" sz="3200" b="1" i="1" dirty="0">
                <a:solidFill>
                  <a:srgbClr val="FF0000"/>
                </a:solidFill>
              </a:rPr>
              <a:t>العلمى</a:t>
            </a:r>
            <a:r>
              <a:rPr lang="ar-EG" sz="3200" b="1" i="1" dirty="0"/>
              <a:t> : تاريخ-انجليزي – فرنسي-مكتبات – الفلسفة  </a:t>
            </a:r>
            <a:endParaRPr lang="en-US" sz="3200" b="1" i="1" dirty="0"/>
          </a:p>
        </p:txBody>
      </p:sp>
    </p:spTree>
    <p:extLst>
      <p:ext uri="{BB962C8B-B14F-4D97-AF65-F5344CB8AC3E}">
        <p14:creationId xmlns:p14="http://schemas.microsoft.com/office/powerpoint/2010/main" val="2061214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A61B4B-5DF0-4A96-8072-3F47DA970B89}"/>
              </a:ext>
            </a:extLst>
          </p:cNvPr>
          <p:cNvSpPr txBox="1"/>
          <p:nvPr/>
        </p:nvSpPr>
        <p:spPr>
          <a:xfrm>
            <a:off x="609600" y="2466109"/>
            <a:ext cx="10030691" cy="3046988"/>
          </a:xfrm>
          <a:prstGeom prst="rect">
            <a:avLst/>
          </a:prstGeom>
          <a:noFill/>
        </p:spPr>
        <p:txBody>
          <a:bodyPr wrap="square" rtlCol="0">
            <a:spAutoFit/>
          </a:bodyPr>
          <a:lstStyle/>
          <a:p>
            <a:pPr algn="ctr" rtl="1"/>
            <a:r>
              <a:rPr lang="ar-SA" sz="3200" b="1" dirty="0">
                <a:solidFill>
                  <a:srgbClr val="FF0000"/>
                </a:solidFill>
              </a:rPr>
              <a:t>و هذا يعني أن الحقوق المدنية هي</a:t>
            </a:r>
            <a:r>
              <a:rPr lang="en-US" sz="3200" b="1" dirty="0">
                <a:solidFill>
                  <a:srgbClr val="FF0000"/>
                </a:solidFill>
              </a:rPr>
              <a:t>:</a:t>
            </a:r>
          </a:p>
          <a:p>
            <a:pPr algn="r" rtl="1"/>
            <a:r>
              <a:rPr lang="en-US" sz="3200" b="1" dirty="0"/>
              <a:t>&gt; </a:t>
            </a:r>
            <a:r>
              <a:rPr lang="ar-SA" sz="3200" b="1" dirty="0"/>
              <a:t>حقوق لازمة لمباشرة الفرد نشاطه العادي</a:t>
            </a:r>
            <a:endParaRPr lang="en-US" sz="3200" b="1" dirty="0"/>
          </a:p>
          <a:p>
            <a:pPr algn="r" rtl="1"/>
            <a:r>
              <a:rPr lang="en-US" sz="3200" b="1" dirty="0"/>
              <a:t>&gt; </a:t>
            </a:r>
            <a:r>
              <a:rPr lang="ar-SA" sz="3200" b="1" dirty="0"/>
              <a:t>لا يستطيع الفرد الاستغناء عن مزاولة هذه الحقوق المدنية</a:t>
            </a:r>
            <a:endParaRPr lang="en-US" sz="3200" b="1" dirty="0"/>
          </a:p>
          <a:p>
            <a:pPr algn="ctr" rtl="1"/>
            <a:r>
              <a:rPr lang="ar-SA" sz="3200" b="1" dirty="0">
                <a:solidFill>
                  <a:srgbClr val="FF0000"/>
                </a:solidFill>
              </a:rPr>
              <a:t>ومن أمثلة الحقوق المدنية</a:t>
            </a:r>
            <a:r>
              <a:rPr lang="en-US" sz="3200" b="1" dirty="0">
                <a:solidFill>
                  <a:srgbClr val="FF0000"/>
                </a:solidFill>
              </a:rPr>
              <a:t>:</a:t>
            </a:r>
          </a:p>
          <a:p>
            <a:pPr algn="r" rtl="1"/>
            <a:r>
              <a:rPr lang="en-US" sz="3200" b="1" dirty="0"/>
              <a:t>&gt; </a:t>
            </a:r>
            <a:r>
              <a:rPr lang="ar-SA" sz="3200" b="1" dirty="0"/>
              <a:t>الحق فى الحياة</a:t>
            </a:r>
            <a:endParaRPr lang="en-US" sz="3200" b="1" dirty="0"/>
          </a:p>
          <a:p>
            <a:pPr algn="r" rtl="1"/>
            <a:r>
              <a:rPr lang="en-US" sz="3200" b="1" dirty="0"/>
              <a:t>&gt; </a:t>
            </a:r>
            <a:r>
              <a:rPr lang="ar-SA" sz="3200" b="1" dirty="0"/>
              <a:t>الحق في حرية التعاقد</a:t>
            </a:r>
            <a:endParaRPr lang="en-US" sz="3200" b="1" dirty="0"/>
          </a:p>
        </p:txBody>
      </p:sp>
    </p:spTree>
    <p:extLst>
      <p:ext uri="{BB962C8B-B14F-4D97-AF65-F5344CB8AC3E}">
        <p14:creationId xmlns:p14="http://schemas.microsoft.com/office/powerpoint/2010/main" val="2305490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AC7D92-C9C7-461F-B879-0030732574DB}"/>
              </a:ext>
            </a:extLst>
          </p:cNvPr>
          <p:cNvSpPr txBox="1"/>
          <p:nvPr/>
        </p:nvSpPr>
        <p:spPr>
          <a:xfrm>
            <a:off x="858982" y="1108364"/>
            <a:ext cx="10377054" cy="3170099"/>
          </a:xfrm>
          <a:prstGeom prst="rect">
            <a:avLst/>
          </a:prstGeom>
          <a:noFill/>
        </p:spPr>
        <p:txBody>
          <a:bodyPr wrap="square" rtlCol="0">
            <a:spAutoFit/>
          </a:bodyPr>
          <a:lstStyle/>
          <a:p>
            <a:pPr algn="ctr" rtl="1"/>
            <a:r>
              <a:rPr lang="ar-SA" sz="4000" dirty="0">
                <a:solidFill>
                  <a:srgbClr val="FF0000"/>
                </a:solidFill>
              </a:rPr>
              <a:t>و تنقسم الحقوق المدنية بدورها إلى نوعين</a:t>
            </a:r>
            <a:r>
              <a:rPr lang="en-US" sz="4000" dirty="0">
                <a:solidFill>
                  <a:srgbClr val="FF0000"/>
                </a:solidFill>
              </a:rPr>
              <a:t>:</a:t>
            </a:r>
          </a:p>
          <a:p>
            <a:pPr algn="r" rtl="1"/>
            <a:r>
              <a:rPr lang="en-US" sz="4000" dirty="0"/>
              <a:t>1. </a:t>
            </a:r>
            <a:r>
              <a:rPr lang="ar-SA" sz="4000" dirty="0"/>
              <a:t>الحقوق العامة: و هى الحقوق التى تتقرر للشخص بصفته إنساناً، ولذلك يطلق عليها: الحقوق اللصيقة بالشخصية أو الحقوق الشخصية</a:t>
            </a:r>
            <a:r>
              <a:rPr lang="en-US" sz="4000" dirty="0"/>
              <a:t>.</a:t>
            </a:r>
          </a:p>
          <a:p>
            <a:pPr algn="r" rtl="1"/>
            <a:r>
              <a:rPr lang="en-US" sz="4000" dirty="0"/>
              <a:t>* </a:t>
            </a:r>
            <a:r>
              <a:rPr lang="ar-SA" sz="4000" dirty="0"/>
              <a:t>و يعتبر القانون هو المصدر المباشر للحقوق العامة</a:t>
            </a:r>
            <a:r>
              <a:rPr lang="en-US" sz="4000" dirty="0"/>
              <a:t>.</a:t>
            </a:r>
          </a:p>
        </p:txBody>
      </p:sp>
    </p:spTree>
    <p:extLst>
      <p:ext uri="{BB962C8B-B14F-4D97-AF65-F5344CB8AC3E}">
        <p14:creationId xmlns:p14="http://schemas.microsoft.com/office/powerpoint/2010/main" val="274817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11913E-C6B3-464B-9612-691C67131C8C}"/>
              </a:ext>
            </a:extLst>
          </p:cNvPr>
          <p:cNvSpPr txBox="1"/>
          <p:nvPr/>
        </p:nvSpPr>
        <p:spPr>
          <a:xfrm>
            <a:off x="637308" y="1745673"/>
            <a:ext cx="10695709" cy="4031873"/>
          </a:xfrm>
          <a:prstGeom prst="rect">
            <a:avLst/>
          </a:prstGeom>
          <a:noFill/>
        </p:spPr>
        <p:txBody>
          <a:bodyPr wrap="square" rtlCol="0">
            <a:spAutoFit/>
          </a:bodyPr>
          <a:lstStyle/>
          <a:p>
            <a:pPr algn="ctr" rtl="1"/>
            <a:r>
              <a:rPr lang="ar-SA" sz="3200" b="1" dirty="0">
                <a:solidFill>
                  <a:srgbClr val="FF0000"/>
                </a:solidFill>
              </a:rPr>
              <a:t>و من أمثلة الحقوق العامة</a:t>
            </a:r>
            <a:r>
              <a:rPr lang="en-US" sz="3200" b="1" dirty="0">
                <a:solidFill>
                  <a:srgbClr val="FF0000"/>
                </a:solidFill>
              </a:rPr>
              <a:t>:</a:t>
            </a:r>
          </a:p>
          <a:p>
            <a:pPr algn="r" rtl="1"/>
            <a:r>
              <a:rPr lang="en-US" sz="3200" b="1" dirty="0"/>
              <a:t>* </a:t>
            </a:r>
            <a:r>
              <a:rPr lang="ar-SA" sz="3200" b="1" dirty="0"/>
              <a:t>حقوق الفرد فى سلامة كيانه المادي "جسده"؛ فلا يجوز الاعتداء على حياة الإنسان أو على جسده</a:t>
            </a:r>
            <a:r>
              <a:rPr lang="en-US" sz="3200" b="1" dirty="0"/>
              <a:t>.</a:t>
            </a:r>
          </a:p>
          <a:p>
            <a:pPr algn="r" rtl="1"/>
            <a:r>
              <a:rPr lang="en-US" sz="3200" b="1" dirty="0"/>
              <a:t>* </a:t>
            </a:r>
            <a:r>
              <a:rPr lang="ar-SA" sz="3200" b="1" dirty="0"/>
              <a:t>حق الشخص فى حماية كيانه الأدبي أو المعنوي؛ كالشرف والاعتبار والخصوصية والفكر والعقيدة والعمل والانتقال والاسم والصورة والإنتاج الذهني</a:t>
            </a:r>
            <a:r>
              <a:rPr lang="en-US" sz="3200" b="1" dirty="0"/>
              <a:t>.</a:t>
            </a:r>
          </a:p>
          <a:p>
            <a:pPr algn="r" rtl="1"/>
            <a:r>
              <a:rPr lang="en-US" sz="3200" b="1" dirty="0"/>
              <a:t>* </a:t>
            </a:r>
            <a:r>
              <a:rPr lang="ar-SA" sz="3200" b="1" dirty="0"/>
              <a:t>كما تشمل الحقوق العامة أيضاً كافة الحقوق التى تُمكن الشخص من مزاولة نشاطه المدني داخل الجماعة مثل الحريات الشخصية، كحرية التنقل والتملك، و حرمة المسكن</a:t>
            </a:r>
            <a:r>
              <a:rPr lang="en-US" sz="3200" b="1" dirty="0"/>
              <a:t>.</a:t>
            </a:r>
          </a:p>
        </p:txBody>
      </p:sp>
    </p:spTree>
    <p:extLst>
      <p:ext uri="{BB962C8B-B14F-4D97-AF65-F5344CB8AC3E}">
        <p14:creationId xmlns:p14="http://schemas.microsoft.com/office/powerpoint/2010/main" val="1251196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FA0C12-6356-4689-9C4E-24960814A1C6}"/>
              </a:ext>
            </a:extLst>
          </p:cNvPr>
          <p:cNvSpPr txBox="1"/>
          <p:nvPr/>
        </p:nvSpPr>
        <p:spPr>
          <a:xfrm>
            <a:off x="831273" y="1330036"/>
            <a:ext cx="10363199" cy="4031873"/>
          </a:xfrm>
          <a:prstGeom prst="rect">
            <a:avLst/>
          </a:prstGeom>
          <a:noFill/>
        </p:spPr>
        <p:txBody>
          <a:bodyPr wrap="square" rtlCol="0">
            <a:spAutoFit/>
          </a:bodyPr>
          <a:lstStyle/>
          <a:p>
            <a:pPr algn="r" rtl="1"/>
            <a:r>
              <a:rPr lang="en-US" sz="3600" dirty="0"/>
              <a:t> </a:t>
            </a:r>
          </a:p>
          <a:p>
            <a:pPr algn="ctr" rtl="1"/>
            <a:r>
              <a:rPr lang="en-US" sz="4000" dirty="0">
                <a:solidFill>
                  <a:srgbClr val="FF0000"/>
                </a:solidFill>
              </a:rPr>
              <a:t>2. </a:t>
            </a:r>
            <a:r>
              <a:rPr lang="ar-SA" sz="4000" dirty="0">
                <a:solidFill>
                  <a:srgbClr val="FF0000"/>
                </a:solidFill>
              </a:rPr>
              <a:t>الحقوق الخاصة</a:t>
            </a:r>
            <a:r>
              <a:rPr lang="en-US" sz="4000" dirty="0">
                <a:solidFill>
                  <a:srgbClr val="FF0000"/>
                </a:solidFill>
              </a:rPr>
              <a:t>: </a:t>
            </a:r>
          </a:p>
          <a:p>
            <a:pPr algn="r" rtl="1"/>
            <a:r>
              <a:rPr lang="en-US" sz="3600" dirty="0"/>
              <a:t>&gt; </a:t>
            </a:r>
            <a:r>
              <a:rPr lang="ar-SA" sz="3600" dirty="0"/>
              <a:t>الحقوق الخاصة هي الحقوق التى تقررها فروع القانون الخاص للشخص، مثل القانون المدني أو التجاري أو قانون الأحوال الشخصية</a:t>
            </a:r>
            <a:r>
              <a:rPr lang="en-US" sz="3600" dirty="0"/>
              <a:t>.</a:t>
            </a:r>
          </a:p>
          <a:p>
            <a:pPr algn="r" rtl="1"/>
            <a:r>
              <a:rPr lang="en-US" sz="3600" dirty="0"/>
              <a:t>&gt; </a:t>
            </a:r>
            <a:r>
              <a:rPr lang="ar-SA" sz="3600" dirty="0"/>
              <a:t>أو قل أن الحقوق الخاصة هي الحقوق التى لا تثبت إلا لمن توافر فيه سبباً لكسبها بمقتضى القانون؛ مثل حق الملكية وحق الشخص فى أن يطلق زوجته</a:t>
            </a:r>
            <a:r>
              <a:rPr lang="en-US" sz="3600" dirty="0"/>
              <a:t>. </a:t>
            </a:r>
          </a:p>
        </p:txBody>
      </p:sp>
    </p:spTree>
    <p:extLst>
      <p:ext uri="{BB962C8B-B14F-4D97-AF65-F5344CB8AC3E}">
        <p14:creationId xmlns:p14="http://schemas.microsoft.com/office/powerpoint/2010/main" val="1185490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2BC122-E8F6-4BF4-825E-59D4FA36AD33}"/>
              </a:ext>
            </a:extLst>
          </p:cNvPr>
          <p:cNvSpPr txBox="1"/>
          <p:nvPr/>
        </p:nvSpPr>
        <p:spPr>
          <a:xfrm>
            <a:off x="498764" y="1399309"/>
            <a:ext cx="11083636" cy="4031873"/>
          </a:xfrm>
          <a:prstGeom prst="rect">
            <a:avLst/>
          </a:prstGeom>
          <a:noFill/>
        </p:spPr>
        <p:txBody>
          <a:bodyPr wrap="square" rtlCol="0">
            <a:spAutoFit/>
          </a:bodyPr>
          <a:lstStyle/>
          <a:p>
            <a:pPr algn="r" rtl="1"/>
            <a:r>
              <a:rPr lang="ar-SA" sz="3200" dirty="0">
                <a:solidFill>
                  <a:srgbClr val="FF0000"/>
                </a:solidFill>
              </a:rPr>
              <a:t>و تنقسم الحقوق الخاصة إلى</a:t>
            </a:r>
            <a:r>
              <a:rPr lang="en-US" sz="3200" dirty="0">
                <a:solidFill>
                  <a:srgbClr val="FF0000"/>
                </a:solidFill>
              </a:rPr>
              <a:t>:</a:t>
            </a:r>
          </a:p>
          <a:p>
            <a:pPr algn="r" rtl="1"/>
            <a:r>
              <a:rPr lang="en-US" sz="3200" dirty="0">
                <a:solidFill>
                  <a:srgbClr val="FF0000"/>
                </a:solidFill>
              </a:rPr>
              <a:t>1- </a:t>
            </a:r>
            <a:r>
              <a:rPr lang="ar-SA" sz="3200" dirty="0">
                <a:solidFill>
                  <a:srgbClr val="FF0000"/>
                </a:solidFill>
              </a:rPr>
              <a:t>حقوق الأسرة: </a:t>
            </a:r>
            <a:r>
              <a:rPr lang="ar-SA" sz="3200" dirty="0"/>
              <a:t>و هي الحقوق التي تثبت للشخص بصفته عضواً في أسرة معينة على أساس قرابة النسب أو المصاهرة</a:t>
            </a:r>
            <a:r>
              <a:rPr lang="en-US" sz="3200" dirty="0"/>
              <a:t>.</a:t>
            </a:r>
          </a:p>
          <a:p>
            <a:pPr algn="r" rtl="1"/>
            <a:r>
              <a:rPr lang="ar-SA" sz="3200" dirty="0"/>
              <a:t>و هذا يعني أن معيار التمييز فيها هو معيار العائلة أو الأسرة. ومثال ذلك: حق الزوج في الطاعة، وتأديب الزوجة والأولاد. وحق الزوجة على زوجها في الإنفاق عليها. وحقوق الابن على أبيه في النفقة، والحق فى الميراث</a:t>
            </a:r>
            <a:r>
              <a:rPr lang="en-US" sz="3200" dirty="0"/>
              <a:t>.</a:t>
            </a:r>
          </a:p>
          <a:p>
            <a:pPr algn="r" rtl="1"/>
            <a:r>
              <a:rPr lang="ar-SA" sz="3200" dirty="0"/>
              <a:t>و لما كانت هذه الحقوق مقررة لصالح الأسرة والشخص معاً؛ لذلك فإنها تمثل حقاً وواجباً</a:t>
            </a:r>
            <a:r>
              <a:rPr lang="en-US" sz="3200" dirty="0"/>
              <a:t>.</a:t>
            </a:r>
          </a:p>
        </p:txBody>
      </p:sp>
    </p:spTree>
    <p:extLst>
      <p:ext uri="{BB962C8B-B14F-4D97-AF65-F5344CB8AC3E}">
        <p14:creationId xmlns:p14="http://schemas.microsoft.com/office/powerpoint/2010/main" val="453441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87A245-F8BB-4B39-8CD9-8F172CD67C5A}"/>
              </a:ext>
            </a:extLst>
          </p:cNvPr>
          <p:cNvSpPr txBox="1"/>
          <p:nvPr/>
        </p:nvSpPr>
        <p:spPr>
          <a:xfrm>
            <a:off x="1039090" y="1510145"/>
            <a:ext cx="10695709" cy="3477875"/>
          </a:xfrm>
          <a:prstGeom prst="rect">
            <a:avLst/>
          </a:prstGeom>
          <a:noFill/>
        </p:spPr>
        <p:txBody>
          <a:bodyPr wrap="square" rtlCol="0">
            <a:spAutoFit/>
          </a:bodyPr>
          <a:lstStyle/>
          <a:p>
            <a:pPr algn="r" rtl="1"/>
            <a:r>
              <a:rPr lang="en-US" sz="4400" dirty="0"/>
              <a:t>- </a:t>
            </a:r>
            <a:r>
              <a:rPr lang="ar-SA" sz="4400" dirty="0">
                <a:solidFill>
                  <a:srgbClr val="FF0000"/>
                </a:solidFill>
              </a:rPr>
              <a:t>والحقوق المالية: </a:t>
            </a:r>
            <a:r>
              <a:rPr lang="ar-SA" sz="4400" dirty="0"/>
              <a:t>وهى الحقوق التى يكون محلها قابلاً للتقويم بالنقود</a:t>
            </a:r>
            <a:r>
              <a:rPr lang="en-US" sz="4400" dirty="0"/>
              <a:t>. </a:t>
            </a:r>
          </a:p>
          <a:p>
            <a:pPr algn="r" rtl="1"/>
            <a:r>
              <a:rPr lang="en-US" sz="4400" dirty="0">
                <a:solidFill>
                  <a:srgbClr val="FF0000"/>
                </a:solidFill>
              </a:rPr>
              <a:t>3- </a:t>
            </a:r>
            <a:r>
              <a:rPr lang="ar-SA" sz="4400" dirty="0">
                <a:solidFill>
                  <a:srgbClr val="FF0000"/>
                </a:solidFill>
              </a:rPr>
              <a:t>الحقوق الذهنية: </a:t>
            </a:r>
            <a:r>
              <a:rPr lang="ar-SA" sz="4400" dirty="0"/>
              <a:t>و هي الحقوق التي تستند علي نتاج ذهن الإنسان و فكره؛ حيث ينشأ كنتيجة لها ما يسمى بالحقوق الذهنية أو المعنوية</a:t>
            </a:r>
            <a:r>
              <a:rPr lang="en-US" sz="4400" dirty="0"/>
              <a:t>.</a:t>
            </a:r>
          </a:p>
        </p:txBody>
      </p:sp>
    </p:spTree>
    <p:extLst>
      <p:ext uri="{BB962C8B-B14F-4D97-AF65-F5344CB8AC3E}">
        <p14:creationId xmlns:p14="http://schemas.microsoft.com/office/powerpoint/2010/main" val="3946177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CE78BB-E650-4927-86D7-7B895FF0A832}"/>
              </a:ext>
            </a:extLst>
          </p:cNvPr>
          <p:cNvSpPr txBox="1"/>
          <p:nvPr/>
        </p:nvSpPr>
        <p:spPr>
          <a:xfrm>
            <a:off x="817419" y="1302327"/>
            <a:ext cx="10460182" cy="3970318"/>
          </a:xfrm>
          <a:prstGeom prst="rect">
            <a:avLst/>
          </a:prstGeom>
          <a:noFill/>
        </p:spPr>
        <p:txBody>
          <a:bodyPr wrap="square" rtlCol="0">
            <a:spAutoFit/>
          </a:bodyPr>
          <a:lstStyle/>
          <a:p>
            <a:pPr algn="r" rtl="1"/>
            <a:r>
              <a:rPr lang="en-US" sz="3600" dirty="0"/>
              <a:t> </a:t>
            </a:r>
          </a:p>
          <a:p>
            <a:pPr algn="r" rtl="1"/>
            <a:r>
              <a:rPr lang="en-US" sz="3600" dirty="0">
                <a:solidFill>
                  <a:srgbClr val="FF0000"/>
                </a:solidFill>
              </a:rPr>
              <a:t>4- </a:t>
            </a:r>
            <a:r>
              <a:rPr lang="ar-SA" sz="3600" dirty="0">
                <a:solidFill>
                  <a:srgbClr val="FF0000"/>
                </a:solidFill>
              </a:rPr>
              <a:t>الحقوق العينية: </a:t>
            </a:r>
            <a:r>
              <a:rPr lang="ar-SA" sz="3600" dirty="0"/>
              <a:t>و هي السلطة المباشرة لشخص على شيء مادى يستطيع بمقتضاها صاحب الحق من استعمال حقه مباشرة ، دون حاجة إلى وساطة شخص آخر بين صاحب الحق والشيء محل الحق. مثل مالك المنزل الذي يستطيع أن يستعمله بنفسه ، أو أن يؤجره أو أن يرهنه أو أن يتصرف فيه بكافة التصرفات القانونية دون توقف ذلك على تدخل شخص آخر</a:t>
            </a:r>
            <a:r>
              <a:rPr lang="en-US" sz="3600" dirty="0"/>
              <a:t>.</a:t>
            </a:r>
          </a:p>
        </p:txBody>
      </p:sp>
    </p:spTree>
    <p:extLst>
      <p:ext uri="{BB962C8B-B14F-4D97-AF65-F5344CB8AC3E}">
        <p14:creationId xmlns:p14="http://schemas.microsoft.com/office/powerpoint/2010/main" val="4221594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2A54D4-CD6D-4C8C-ADD6-1686B850029C}"/>
              </a:ext>
            </a:extLst>
          </p:cNvPr>
          <p:cNvSpPr txBox="1"/>
          <p:nvPr/>
        </p:nvSpPr>
        <p:spPr>
          <a:xfrm>
            <a:off x="720436" y="671691"/>
            <a:ext cx="10889673" cy="5632311"/>
          </a:xfrm>
          <a:prstGeom prst="rect">
            <a:avLst/>
          </a:prstGeom>
          <a:noFill/>
        </p:spPr>
        <p:txBody>
          <a:bodyPr wrap="square" rtlCol="0">
            <a:spAutoFit/>
          </a:bodyPr>
          <a:lstStyle/>
          <a:p>
            <a:pPr algn="r" rtl="1"/>
            <a:r>
              <a:rPr lang="en-US" sz="3600" dirty="0"/>
              <a:t> </a:t>
            </a:r>
          </a:p>
          <a:p>
            <a:pPr algn="r" rtl="1"/>
            <a:r>
              <a:rPr lang="en-US" sz="3600" dirty="0">
                <a:solidFill>
                  <a:srgbClr val="FF0000"/>
                </a:solidFill>
              </a:rPr>
              <a:t>5- </a:t>
            </a:r>
            <a:r>
              <a:rPr lang="ar-SA" sz="3600" dirty="0">
                <a:solidFill>
                  <a:srgbClr val="FF0000"/>
                </a:solidFill>
              </a:rPr>
              <a:t>حق الملكية: </a:t>
            </a:r>
            <a:r>
              <a:rPr lang="ar-SA" sz="3600" dirty="0"/>
              <a:t>و يعتبر حق الملكية هو أوسع الحقوق من حيث السلطات التى يمنحها؛ حيث أنه يخول لصاحبه مكنه استعمال الشيء واستغلاله و التصرف فيه</a:t>
            </a:r>
            <a:r>
              <a:rPr lang="en-US" sz="3600" dirty="0"/>
              <a:t>. </a:t>
            </a:r>
          </a:p>
          <a:p>
            <a:pPr algn="r" rtl="1"/>
            <a:r>
              <a:rPr lang="ar-SA" sz="3600" dirty="0">
                <a:solidFill>
                  <a:srgbClr val="00B050"/>
                </a:solidFill>
              </a:rPr>
              <a:t>و هنا يحق لنا طرح السؤال: </a:t>
            </a:r>
            <a:r>
              <a:rPr lang="ar-SA" sz="3600" dirty="0"/>
              <a:t>ما هو المقصود بكل من الاستعمال ، و الاستغلال، و التصرف؟</a:t>
            </a:r>
            <a:endParaRPr lang="en-US" sz="3600" dirty="0"/>
          </a:p>
          <a:p>
            <a:pPr algn="r" rtl="1"/>
            <a:r>
              <a:rPr lang="en-US" sz="3600" dirty="0"/>
              <a:t>&gt; </a:t>
            </a:r>
            <a:r>
              <a:rPr lang="ar-SA" sz="3600" dirty="0">
                <a:solidFill>
                  <a:srgbClr val="FF0000"/>
                </a:solidFill>
              </a:rPr>
              <a:t>الاستعمال: </a:t>
            </a:r>
            <a:r>
              <a:rPr lang="ar-SA" sz="3600" dirty="0"/>
              <a:t>هو الإفادة من الشيء بطريقة مباشرة بغير الحصول على ثماره. فإذا كان الشيء الذى يرد عليه حق الملكية منزلاً كان استعماله سكناً ، وإذا كان أرضاً زراعية ، فإن استعمالها يتحقق عن طريق زراعتها ، وإذا كانت سيارة ، فإن استعمالها يكون بقيادتها</a:t>
            </a:r>
            <a:r>
              <a:rPr lang="en-US" sz="3600" dirty="0"/>
              <a:t>.</a:t>
            </a:r>
          </a:p>
        </p:txBody>
      </p:sp>
    </p:spTree>
    <p:extLst>
      <p:ext uri="{BB962C8B-B14F-4D97-AF65-F5344CB8AC3E}">
        <p14:creationId xmlns:p14="http://schemas.microsoft.com/office/powerpoint/2010/main" val="1464350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BAE0246-B512-4C40-A678-5E84FB0128D9}"/>
              </a:ext>
            </a:extLst>
          </p:cNvPr>
          <p:cNvSpPr txBox="1"/>
          <p:nvPr/>
        </p:nvSpPr>
        <p:spPr>
          <a:xfrm>
            <a:off x="1302327" y="1219200"/>
            <a:ext cx="9324109" cy="5632311"/>
          </a:xfrm>
          <a:prstGeom prst="rect">
            <a:avLst/>
          </a:prstGeom>
          <a:noFill/>
        </p:spPr>
        <p:txBody>
          <a:bodyPr wrap="square" rtlCol="0">
            <a:spAutoFit/>
          </a:bodyPr>
          <a:lstStyle/>
          <a:p>
            <a:pPr algn="ctr" rtl="1"/>
            <a:r>
              <a:rPr lang="ar-SA" sz="4000" dirty="0">
                <a:solidFill>
                  <a:srgbClr val="FF0000"/>
                </a:solidFill>
              </a:rPr>
              <a:t>الاستغلال</a:t>
            </a:r>
            <a:endParaRPr lang="ar-EG" sz="4000" dirty="0">
              <a:solidFill>
                <a:srgbClr val="FF0000"/>
              </a:solidFill>
            </a:endParaRPr>
          </a:p>
          <a:p>
            <a:pPr algn="r" rtl="1"/>
            <a:r>
              <a:rPr lang="ar-SA" sz="4000" dirty="0"/>
              <a:t>هو الإفادة من الشيء بطريقة غير مباشرة عن طريق الحصول على ثماره. فإذا كان الشيء الذى يرد عليه حق الملكية منزلاً ، فإن استغلاله يكون عن طريق تأجيره والحصول على ثمار ما يتولد عن الشيء بصفة دورية ومتجددة دون المساس بأصل الشيء نفسه. وقد تكون هذه الثمار طبيعية ، وهى التى تنتج عن الشيء دون تدخل من الإنسان ، كصوف الأغنام ، ونتاج الحيوان والمواشي علي سبيل المثال</a:t>
            </a:r>
            <a:r>
              <a:rPr lang="en-US" sz="4000" dirty="0"/>
              <a:t>.</a:t>
            </a:r>
          </a:p>
        </p:txBody>
      </p:sp>
    </p:spTree>
    <p:extLst>
      <p:ext uri="{BB962C8B-B14F-4D97-AF65-F5344CB8AC3E}">
        <p14:creationId xmlns:p14="http://schemas.microsoft.com/office/powerpoint/2010/main" val="4033371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8C56E3-78DC-448E-A056-93682239E2EA}"/>
              </a:ext>
            </a:extLst>
          </p:cNvPr>
          <p:cNvSpPr txBox="1"/>
          <p:nvPr/>
        </p:nvSpPr>
        <p:spPr>
          <a:xfrm>
            <a:off x="1475509" y="1967345"/>
            <a:ext cx="9240982" cy="3539430"/>
          </a:xfrm>
          <a:prstGeom prst="rect">
            <a:avLst/>
          </a:prstGeom>
          <a:noFill/>
        </p:spPr>
        <p:txBody>
          <a:bodyPr wrap="square" rtlCol="0">
            <a:spAutoFit/>
          </a:bodyPr>
          <a:lstStyle/>
          <a:p>
            <a:pPr algn="ctr" rtl="1"/>
            <a:r>
              <a:rPr lang="ar-SA" sz="3200" b="1" dirty="0">
                <a:solidFill>
                  <a:srgbClr val="FF0000"/>
                </a:solidFill>
              </a:rPr>
              <a:t>التصرف: و قد يكون التصرف</a:t>
            </a:r>
            <a:r>
              <a:rPr lang="en-US" sz="3200" b="1" dirty="0">
                <a:solidFill>
                  <a:srgbClr val="FF0000"/>
                </a:solidFill>
              </a:rPr>
              <a:t>:</a:t>
            </a:r>
          </a:p>
          <a:p>
            <a:pPr algn="r" rtl="1"/>
            <a:r>
              <a:rPr lang="en-US" sz="3200" b="1" dirty="0">
                <a:solidFill>
                  <a:srgbClr val="FF0000"/>
                </a:solidFill>
              </a:rPr>
              <a:t>* </a:t>
            </a:r>
            <a:r>
              <a:rPr lang="ar-SA" sz="3200" b="1" dirty="0">
                <a:solidFill>
                  <a:srgbClr val="FF0000"/>
                </a:solidFill>
              </a:rPr>
              <a:t>مادياً: </a:t>
            </a:r>
            <a:r>
              <a:rPr lang="ar-SA" sz="3200" b="1" dirty="0"/>
              <a:t>و يعنى القيام بأي عمل مادى يؤدى إلى القضاء على مادة الشيء عن طريق استهلاكه أو إتلافه أو تغيير شكله أو تحويله إلى شيء آخر ، كشق طريق في أرض زراعية ، أو هدم بناء قائم أو تحويل الدقيق إلى خبز أو القمح إلى دقيق</a:t>
            </a:r>
            <a:r>
              <a:rPr lang="en-US" sz="3200" b="1" dirty="0"/>
              <a:t>.</a:t>
            </a:r>
          </a:p>
          <a:p>
            <a:pPr algn="r" rtl="1"/>
            <a:r>
              <a:rPr lang="en-US" sz="3200" b="1" dirty="0">
                <a:solidFill>
                  <a:srgbClr val="FF0000"/>
                </a:solidFill>
              </a:rPr>
              <a:t>* </a:t>
            </a:r>
            <a:r>
              <a:rPr lang="ar-SA" sz="3200" b="1" dirty="0">
                <a:solidFill>
                  <a:srgbClr val="FF0000"/>
                </a:solidFill>
              </a:rPr>
              <a:t>أو قانونياً: </a:t>
            </a:r>
            <a:r>
              <a:rPr lang="ar-SA" sz="3200" b="1" dirty="0"/>
              <a:t>و يعنى تنازل المالك عن ملكيته للغير أو بتقرير حق عيني على الشيء سواء كان حقاً عينياً أصلياً أو تبعياً</a:t>
            </a:r>
            <a:r>
              <a:rPr lang="en-US" sz="3200" b="1" dirty="0"/>
              <a:t>.</a:t>
            </a:r>
          </a:p>
        </p:txBody>
      </p:sp>
    </p:spTree>
    <p:extLst>
      <p:ext uri="{BB962C8B-B14F-4D97-AF65-F5344CB8AC3E}">
        <p14:creationId xmlns:p14="http://schemas.microsoft.com/office/powerpoint/2010/main" val="3074353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CEABE2B-FF94-475D-957B-B5D59A6E66A0}"/>
              </a:ext>
            </a:extLst>
          </p:cNvPr>
          <p:cNvSpPr txBox="1"/>
          <p:nvPr/>
        </p:nvSpPr>
        <p:spPr>
          <a:xfrm>
            <a:off x="1981200" y="3241964"/>
            <a:ext cx="8229600" cy="769441"/>
          </a:xfrm>
          <a:prstGeom prst="rect">
            <a:avLst/>
          </a:prstGeom>
          <a:noFill/>
        </p:spPr>
        <p:txBody>
          <a:bodyPr wrap="square" rtlCol="0">
            <a:spAutoFit/>
          </a:bodyPr>
          <a:lstStyle/>
          <a:p>
            <a:pPr algn="ctr" rtl="1"/>
            <a:r>
              <a:rPr lang="ar-SA" sz="4400" b="1" dirty="0">
                <a:solidFill>
                  <a:srgbClr val="FF0000"/>
                </a:solidFill>
              </a:rPr>
              <a:t>أنواع الحقوق</a:t>
            </a:r>
            <a:endParaRPr lang="en-US" sz="4400" b="1" dirty="0">
              <a:solidFill>
                <a:srgbClr val="FF0000"/>
              </a:solidFill>
            </a:endParaRPr>
          </a:p>
        </p:txBody>
      </p:sp>
    </p:spTree>
    <p:extLst>
      <p:ext uri="{BB962C8B-B14F-4D97-AF65-F5344CB8AC3E}">
        <p14:creationId xmlns:p14="http://schemas.microsoft.com/office/powerpoint/2010/main" val="557028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67A5EB-5466-4B72-AB3B-C7FA39475E6E}"/>
              </a:ext>
            </a:extLst>
          </p:cNvPr>
          <p:cNvSpPr txBox="1"/>
          <p:nvPr/>
        </p:nvSpPr>
        <p:spPr>
          <a:xfrm>
            <a:off x="498765" y="955964"/>
            <a:ext cx="11000508" cy="5078313"/>
          </a:xfrm>
          <a:prstGeom prst="rect">
            <a:avLst/>
          </a:prstGeom>
          <a:noFill/>
        </p:spPr>
        <p:txBody>
          <a:bodyPr wrap="square" rtlCol="0">
            <a:spAutoFit/>
          </a:bodyPr>
          <a:lstStyle/>
          <a:p>
            <a:pPr algn="ctr" rtl="1"/>
            <a:r>
              <a:rPr lang="ar-SA" sz="3600" b="1" dirty="0">
                <a:solidFill>
                  <a:srgbClr val="FF0000"/>
                </a:solidFill>
              </a:rPr>
              <a:t>خصائص الحقوق العامة</a:t>
            </a:r>
            <a:endParaRPr lang="ar-EG" sz="3600" b="1" dirty="0">
              <a:solidFill>
                <a:srgbClr val="FF0000"/>
              </a:solidFill>
            </a:endParaRPr>
          </a:p>
          <a:p>
            <a:pPr algn="r" rtl="1"/>
            <a:r>
              <a:rPr lang="ar-SA" sz="3600" b="1" dirty="0">
                <a:solidFill>
                  <a:srgbClr val="FF0000"/>
                </a:solidFill>
              </a:rPr>
              <a:t> </a:t>
            </a:r>
            <a:r>
              <a:rPr lang="ar-SA" sz="3600" b="1" dirty="0">
                <a:solidFill>
                  <a:srgbClr val="00B050"/>
                </a:solidFill>
              </a:rPr>
              <a:t>"الحقوق اللصيقة بالشخصية</a:t>
            </a:r>
            <a:r>
              <a:rPr lang="en-US" sz="3600" b="1" dirty="0">
                <a:solidFill>
                  <a:srgbClr val="00B050"/>
                </a:solidFill>
              </a:rPr>
              <a:t>":</a:t>
            </a:r>
          </a:p>
          <a:p>
            <a:pPr algn="r" rtl="1"/>
            <a:r>
              <a:rPr lang="ar-SA" sz="3600" b="1" dirty="0"/>
              <a:t>تتميز الحقوق العامة على أساس ارتباطها الوثيق بشخصية الإنسان بعدة </a:t>
            </a:r>
            <a:r>
              <a:rPr lang="ar-SA" sz="3600" b="1" dirty="0">
                <a:solidFill>
                  <a:srgbClr val="FF0000"/>
                </a:solidFill>
              </a:rPr>
              <a:t>خصائص هي</a:t>
            </a:r>
            <a:r>
              <a:rPr lang="en-US" sz="3600" b="1" dirty="0">
                <a:solidFill>
                  <a:srgbClr val="FF0000"/>
                </a:solidFill>
              </a:rPr>
              <a:t>:</a:t>
            </a:r>
          </a:p>
          <a:p>
            <a:pPr algn="r" rtl="1"/>
            <a:r>
              <a:rPr lang="en-US" sz="3600" b="1" dirty="0"/>
              <a:t>?– </a:t>
            </a:r>
            <a:r>
              <a:rPr lang="ar-SA" sz="3600" b="1" dirty="0"/>
              <a:t>عدم قابلية الحقوق العامة أو الحقوق اللصيقة بالشخصية للسقوط أو الاكتساب بالتقادم : فهذه الحقوق لا تسقط بعدم الاستعمال مهما طال الزمن. مثل حق الإنسان في اسمه لا يسقط بعدم الاستعمال. كما ان النتاج الذهني إذا ظل منسوبَاً لغير مؤلفه الحقيقي لمدة طويلة ، فإن ذلك لا يكسب الغير حقاً على المؤلف الذى لا يخصه بالفعل</a:t>
            </a:r>
            <a:r>
              <a:rPr lang="en-US" sz="3600" b="1" dirty="0"/>
              <a:t>.</a:t>
            </a:r>
          </a:p>
        </p:txBody>
      </p:sp>
    </p:spTree>
    <p:extLst>
      <p:ext uri="{BB962C8B-B14F-4D97-AF65-F5344CB8AC3E}">
        <p14:creationId xmlns:p14="http://schemas.microsoft.com/office/powerpoint/2010/main" val="3945692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3BBF80-99C6-4585-A3FF-B5A4230F7A31}"/>
              </a:ext>
            </a:extLst>
          </p:cNvPr>
          <p:cNvSpPr txBox="1"/>
          <p:nvPr/>
        </p:nvSpPr>
        <p:spPr>
          <a:xfrm>
            <a:off x="692726" y="1454728"/>
            <a:ext cx="11069782" cy="4524315"/>
          </a:xfrm>
          <a:prstGeom prst="rect">
            <a:avLst/>
          </a:prstGeom>
          <a:noFill/>
        </p:spPr>
        <p:txBody>
          <a:bodyPr wrap="square" rtlCol="0">
            <a:spAutoFit/>
          </a:bodyPr>
          <a:lstStyle/>
          <a:p>
            <a:pPr algn="r" rtl="1"/>
            <a:r>
              <a:rPr lang="ar-SA" sz="4800" dirty="0"/>
              <a:t>و تنص المادة </a:t>
            </a:r>
            <a:r>
              <a:rPr lang="ar-SA" sz="4800" dirty="0">
                <a:solidFill>
                  <a:srgbClr val="FF0000"/>
                </a:solidFill>
              </a:rPr>
              <a:t>الثانية</a:t>
            </a:r>
            <a:r>
              <a:rPr lang="ar-SA" sz="4800" dirty="0"/>
              <a:t> من </a:t>
            </a:r>
            <a:r>
              <a:rPr lang="ar-SA" sz="4800" dirty="0">
                <a:solidFill>
                  <a:srgbClr val="FF0000"/>
                </a:solidFill>
              </a:rPr>
              <a:t>الإعلان العالمي لحقوق الإنسان </a:t>
            </a:r>
            <a:r>
              <a:rPr lang="ar-SA" sz="4800" dirty="0"/>
              <a:t>على أن: "</a:t>
            </a:r>
            <a:r>
              <a:rPr lang="ar-SA" sz="4800" dirty="0">
                <a:solidFill>
                  <a:srgbClr val="00B050"/>
                </a:solidFill>
              </a:rPr>
              <a:t>لكل فرد الحق في التمتع بهذه الحقوق و الحريات؛ بغض النظر عن الجنس أو اللون أو اللغة أو الدين أو الرأي السياسي أو الأصل الاجتماعي أو الوطن أو الثروة أو الميلاد أو أي وضع آخر، و دون أي تفرقة بين الرجال والنساء</a:t>
            </a:r>
            <a:r>
              <a:rPr lang="en-US" sz="4800" dirty="0">
                <a:solidFill>
                  <a:srgbClr val="00B050"/>
                </a:solidFill>
              </a:rPr>
              <a:t> </a:t>
            </a:r>
            <a:r>
              <a:rPr lang="en-US" sz="4800" dirty="0"/>
              <a:t>"</a:t>
            </a:r>
            <a:r>
              <a:rPr lang="en-US" sz="4800" dirty="0">
                <a:solidFill>
                  <a:srgbClr val="00B050"/>
                </a:solidFill>
              </a:rPr>
              <a:t>.</a:t>
            </a:r>
          </a:p>
        </p:txBody>
      </p:sp>
    </p:spTree>
    <p:extLst>
      <p:ext uri="{BB962C8B-B14F-4D97-AF65-F5344CB8AC3E}">
        <p14:creationId xmlns:p14="http://schemas.microsoft.com/office/powerpoint/2010/main" val="579487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DC64AB-9313-4601-843E-BC6431F734EB}"/>
              </a:ext>
            </a:extLst>
          </p:cNvPr>
          <p:cNvSpPr txBox="1"/>
          <p:nvPr/>
        </p:nvSpPr>
        <p:spPr>
          <a:xfrm>
            <a:off x="1510145" y="845127"/>
            <a:ext cx="9407237" cy="5632311"/>
          </a:xfrm>
          <a:prstGeom prst="rect">
            <a:avLst/>
          </a:prstGeom>
          <a:noFill/>
        </p:spPr>
        <p:txBody>
          <a:bodyPr wrap="square" rtlCol="0">
            <a:spAutoFit/>
          </a:bodyPr>
          <a:lstStyle/>
          <a:p>
            <a:pPr algn="r" rtl="1"/>
            <a:r>
              <a:rPr lang="ar-SA" sz="3600" dirty="0"/>
              <a:t>عدم قابلية الحقوق العامة أو الحقوق </a:t>
            </a:r>
            <a:r>
              <a:rPr lang="ar-SA" sz="3600" dirty="0">
                <a:solidFill>
                  <a:srgbClr val="FF0000"/>
                </a:solidFill>
              </a:rPr>
              <a:t>اللصيقة</a:t>
            </a:r>
            <a:r>
              <a:rPr lang="ar-SA" sz="3600" dirty="0"/>
              <a:t> </a:t>
            </a:r>
            <a:r>
              <a:rPr lang="ar-SA" sz="3600" dirty="0">
                <a:solidFill>
                  <a:srgbClr val="FF0000"/>
                </a:solidFill>
              </a:rPr>
              <a:t>بالشخصية</a:t>
            </a:r>
            <a:r>
              <a:rPr lang="ar-SA" sz="3600" dirty="0"/>
              <a:t> للتنازل عنها أو التصرف فيها. حيث أن الحقوق </a:t>
            </a:r>
            <a:r>
              <a:rPr lang="ar-SA" sz="3600" dirty="0">
                <a:solidFill>
                  <a:srgbClr val="FF0000"/>
                </a:solidFill>
              </a:rPr>
              <a:t>العامة</a:t>
            </a:r>
            <a:r>
              <a:rPr lang="ar-SA" sz="3600" dirty="0"/>
              <a:t> أو الحقوق </a:t>
            </a:r>
            <a:r>
              <a:rPr lang="ar-SA" sz="3600" dirty="0">
                <a:solidFill>
                  <a:srgbClr val="FF0000"/>
                </a:solidFill>
              </a:rPr>
              <a:t>اللصيقة</a:t>
            </a:r>
            <a:r>
              <a:rPr lang="ar-SA" sz="3600" dirty="0"/>
              <a:t> </a:t>
            </a:r>
            <a:r>
              <a:rPr lang="ar-SA" sz="3600" dirty="0">
                <a:solidFill>
                  <a:srgbClr val="FF0000"/>
                </a:solidFill>
              </a:rPr>
              <a:t>بالشخصية</a:t>
            </a:r>
            <a:r>
              <a:rPr lang="ar-SA" sz="3600" dirty="0"/>
              <a:t> هي حقوق مفروضة على الإنسان؛ فلا يجوز للشخص التنازل عنها أو التصرف فيها. فلا يجوز للمريض علي سبيل المثال أن يتفق مع طبيب على إزهاق روحه للتخلص من مرض لا يرجى شفاؤه. كما لا يجوز إجبار شخص على أن يبيع جزءاً من جسمه أو عضو من أعضائه. و لا يجوز أيضاً للشخص التنازل عن حريته الشخصية؛ كأن يتنازل مثلاً عن حرية السكن أو الانتقال، أو العمل ، أو الزواج ، أو غير ذلك من الحقوق اللصيقة بالشخصية</a:t>
            </a:r>
            <a:r>
              <a:rPr lang="en-US" sz="3600" dirty="0"/>
              <a:t>.</a:t>
            </a:r>
          </a:p>
        </p:txBody>
      </p:sp>
    </p:spTree>
    <p:extLst>
      <p:ext uri="{BB962C8B-B14F-4D97-AF65-F5344CB8AC3E}">
        <p14:creationId xmlns:p14="http://schemas.microsoft.com/office/powerpoint/2010/main" val="3435753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A8B98-4CB6-4319-B446-E182AD647AD4}"/>
              </a:ext>
            </a:extLst>
          </p:cNvPr>
          <p:cNvSpPr txBox="1"/>
          <p:nvPr/>
        </p:nvSpPr>
        <p:spPr>
          <a:xfrm>
            <a:off x="471054" y="762000"/>
            <a:ext cx="10917381" cy="4832092"/>
          </a:xfrm>
          <a:prstGeom prst="rect">
            <a:avLst/>
          </a:prstGeom>
          <a:noFill/>
        </p:spPr>
        <p:txBody>
          <a:bodyPr wrap="square" rtlCol="0">
            <a:spAutoFit/>
          </a:bodyPr>
          <a:lstStyle/>
          <a:p>
            <a:pPr algn="ctr" rtl="1"/>
            <a:r>
              <a:rPr lang="ar-SA" sz="4400" dirty="0">
                <a:solidFill>
                  <a:srgbClr val="FF0000"/>
                </a:solidFill>
              </a:rPr>
              <a:t>ملاحظة</a:t>
            </a:r>
            <a:r>
              <a:rPr lang="en-US" sz="4400" dirty="0">
                <a:solidFill>
                  <a:srgbClr val="FF0000"/>
                </a:solidFill>
              </a:rPr>
              <a:t>:</a:t>
            </a:r>
          </a:p>
          <a:p>
            <a:pPr algn="r" rtl="1"/>
            <a:r>
              <a:rPr lang="ar-SA" sz="4400" dirty="0"/>
              <a:t>إذا كان الأصل في أن الحقوق الشخصية غير قابلة للتصرف فيها؛ إلا أنه يجوز التعامل فى ضوء هذه الحقوق مادامت محققة لأغراض نافعة؛ دون مخالفة للقانون أو النظام العام أو الآداب. مثل ترخيص الشخص لغيره فى استعمال اسمه كاسم أدبي مستعار. أو اذن الشخص فى استعمال اسمه كاسم تجارى</a:t>
            </a:r>
            <a:r>
              <a:rPr lang="en-US" sz="4400" dirty="0"/>
              <a:t>.</a:t>
            </a:r>
          </a:p>
        </p:txBody>
      </p:sp>
    </p:spTree>
    <p:extLst>
      <p:ext uri="{BB962C8B-B14F-4D97-AF65-F5344CB8AC3E}">
        <p14:creationId xmlns:p14="http://schemas.microsoft.com/office/powerpoint/2010/main" val="6558363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2469CA-1BD8-4E4B-8E36-1B405A2E77DE}"/>
              </a:ext>
            </a:extLst>
          </p:cNvPr>
          <p:cNvSpPr txBox="1"/>
          <p:nvPr/>
        </p:nvSpPr>
        <p:spPr>
          <a:xfrm>
            <a:off x="942109" y="2119746"/>
            <a:ext cx="10307782" cy="3477875"/>
          </a:xfrm>
          <a:prstGeom prst="rect">
            <a:avLst/>
          </a:prstGeom>
          <a:noFill/>
        </p:spPr>
        <p:txBody>
          <a:bodyPr wrap="square" rtlCol="0">
            <a:spAutoFit/>
          </a:bodyPr>
          <a:lstStyle/>
          <a:p>
            <a:pPr algn="r" rtl="1"/>
            <a:r>
              <a:rPr lang="ar-SA" sz="4400" dirty="0"/>
              <a:t>الحقوق العامة أو الحقوق اللصيقة بالشخصية هي حقوق </a:t>
            </a:r>
            <a:r>
              <a:rPr lang="ar-SA" sz="4400" dirty="0">
                <a:solidFill>
                  <a:srgbClr val="FF0000"/>
                </a:solidFill>
              </a:rPr>
              <a:t>غير مالية</a:t>
            </a:r>
            <a:r>
              <a:rPr lang="ar-SA" sz="4400" dirty="0"/>
              <a:t>: حيث أن الحقوق العامة أو الحقوق اللصيقة بالشخصية لا تقوم بمال. فهي حقوق غير مالية ، ولكن الاعتداء على هذه الحقوق ينشئ للمعتدى عليه حقاً في التعويض</a:t>
            </a:r>
            <a:r>
              <a:rPr lang="en-US" sz="4400" dirty="0"/>
              <a:t>.</a:t>
            </a:r>
          </a:p>
        </p:txBody>
      </p:sp>
    </p:spTree>
    <p:extLst>
      <p:ext uri="{BB962C8B-B14F-4D97-AF65-F5344CB8AC3E}">
        <p14:creationId xmlns:p14="http://schemas.microsoft.com/office/powerpoint/2010/main" val="2988522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186270-9C3D-4CAE-80BF-D2CF32CEC096}"/>
              </a:ext>
            </a:extLst>
          </p:cNvPr>
          <p:cNvSpPr txBox="1"/>
          <p:nvPr/>
        </p:nvSpPr>
        <p:spPr>
          <a:xfrm>
            <a:off x="1510145" y="2161309"/>
            <a:ext cx="8908473" cy="3477875"/>
          </a:xfrm>
          <a:prstGeom prst="rect">
            <a:avLst/>
          </a:prstGeom>
          <a:noFill/>
        </p:spPr>
        <p:txBody>
          <a:bodyPr wrap="square" rtlCol="0">
            <a:spAutoFit/>
          </a:bodyPr>
          <a:lstStyle/>
          <a:p>
            <a:pPr algn="r" rtl="1"/>
            <a:r>
              <a:rPr lang="ar-SA" sz="4400" b="1" dirty="0"/>
              <a:t>الحقوق العامة أو الحقوق اللصيقة بالشخصية </a:t>
            </a:r>
            <a:r>
              <a:rPr lang="ar-SA" sz="4400" b="1" dirty="0">
                <a:solidFill>
                  <a:srgbClr val="FF0000"/>
                </a:solidFill>
              </a:rPr>
              <a:t>لا</a:t>
            </a:r>
            <a:r>
              <a:rPr lang="ar-SA" sz="4400" b="1" dirty="0"/>
              <a:t> تنتقل </a:t>
            </a:r>
            <a:r>
              <a:rPr lang="ar-SA" sz="4400" b="1" dirty="0">
                <a:solidFill>
                  <a:srgbClr val="FF0000"/>
                </a:solidFill>
              </a:rPr>
              <a:t>بالإرث</a:t>
            </a:r>
            <a:r>
              <a:rPr lang="ar-SA" sz="4400" b="1" dirty="0"/>
              <a:t>: حيث ترتبط الحقوق العامة بالإنسان ، بحيث تنقضي </a:t>
            </a:r>
            <a:r>
              <a:rPr lang="ar-SA" sz="4400" b="1" dirty="0">
                <a:solidFill>
                  <a:srgbClr val="FF0000"/>
                </a:solidFill>
              </a:rPr>
              <a:t>بموته</a:t>
            </a:r>
            <a:r>
              <a:rPr lang="ar-SA" sz="4400" b="1" dirty="0"/>
              <a:t> ، وانقضاء شخصيته؛ فلا تنتقل من بعد موته بالميراث إلى ورثته</a:t>
            </a:r>
            <a:r>
              <a:rPr lang="en-US" sz="4400" b="1" dirty="0"/>
              <a:t>.</a:t>
            </a:r>
          </a:p>
        </p:txBody>
      </p:sp>
    </p:spTree>
    <p:extLst>
      <p:ext uri="{BB962C8B-B14F-4D97-AF65-F5344CB8AC3E}">
        <p14:creationId xmlns:p14="http://schemas.microsoft.com/office/powerpoint/2010/main" val="5089908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B39D52-05B4-4E6C-A762-6F45CCF5FF1D}"/>
              </a:ext>
            </a:extLst>
          </p:cNvPr>
          <p:cNvSpPr txBox="1"/>
          <p:nvPr/>
        </p:nvSpPr>
        <p:spPr>
          <a:xfrm>
            <a:off x="1399309" y="1163782"/>
            <a:ext cx="9296400" cy="5078313"/>
          </a:xfrm>
          <a:prstGeom prst="rect">
            <a:avLst/>
          </a:prstGeom>
          <a:noFill/>
        </p:spPr>
        <p:txBody>
          <a:bodyPr wrap="square" rtlCol="0">
            <a:spAutoFit/>
          </a:bodyPr>
          <a:lstStyle/>
          <a:p>
            <a:pPr algn="r" rtl="1"/>
            <a:r>
              <a:rPr lang="en-US" sz="3600" b="1" dirty="0"/>
              <a:t> </a:t>
            </a:r>
          </a:p>
          <a:p>
            <a:pPr algn="ctr" rtl="1"/>
            <a:r>
              <a:rPr lang="ar-SA" sz="3600" b="1" dirty="0">
                <a:solidFill>
                  <a:srgbClr val="FF0000"/>
                </a:solidFill>
              </a:rPr>
              <a:t>معنى الحرية</a:t>
            </a:r>
            <a:r>
              <a:rPr lang="en-US" sz="3600" b="1" dirty="0">
                <a:solidFill>
                  <a:srgbClr val="FF0000"/>
                </a:solidFill>
              </a:rPr>
              <a:t>:</a:t>
            </a:r>
          </a:p>
          <a:p>
            <a:pPr algn="r" rtl="1"/>
            <a:r>
              <a:rPr lang="ar-SA" sz="3600" b="1" dirty="0"/>
              <a:t>المعنى اللغوي للحرية</a:t>
            </a:r>
            <a:r>
              <a:rPr lang="en-US" sz="3600" b="1" dirty="0"/>
              <a:t>:</a:t>
            </a:r>
          </a:p>
          <a:p>
            <a:pPr algn="r" rtl="1"/>
            <a:r>
              <a:rPr lang="ar-SA" sz="3600" b="1" dirty="0"/>
              <a:t>الحريات: جمع (حرية)، و الحر (بضم الحاء) نقيض العبد، وجمعها احرار و حرار. والحر كل شيء فاخر، وحر كل ارض وسطها واطيبها</a:t>
            </a:r>
            <a:r>
              <a:rPr lang="en-US" sz="3600" b="1" dirty="0"/>
              <a:t>. </a:t>
            </a:r>
          </a:p>
          <a:p>
            <a:pPr algn="ctr" rtl="1"/>
            <a:r>
              <a:rPr lang="ar-SA" sz="3600" b="1" dirty="0">
                <a:solidFill>
                  <a:srgbClr val="FF0000"/>
                </a:solidFill>
              </a:rPr>
              <a:t>المعنى الاصطلاحي للحرية</a:t>
            </a:r>
            <a:r>
              <a:rPr lang="en-US" sz="3600" b="1" dirty="0">
                <a:solidFill>
                  <a:srgbClr val="FF0000"/>
                </a:solidFill>
              </a:rPr>
              <a:t>:</a:t>
            </a:r>
          </a:p>
          <a:p>
            <a:pPr algn="r" rtl="1"/>
            <a:r>
              <a:rPr lang="ar-SA" sz="3600" b="1" dirty="0"/>
              <a:t>عرفت الحرية علي أنها "القدرة علي التصرف بملء الارادة والخيار و الخلوص من العبودية أو اللوم أو نحوهما</a:t>
            </a:r>
            <a:r>
              <a:rPr lang="en-US" sz="3600" b="1" dirty="0"/>
              <a:t>".</a:t>
            </a:r>
          </a:p>
        </p:txBody>
      </p:sp>
    </p:spTree>
    <p:extLst>
      <p:ext uri="{BB962C8B-B14F-4D97-AF65-F5344CB8AC3E}">
        <p14:creationId xmlns:p14="http://schemas.microsoft.com/office/powerpoint/2010/main" val="42658549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4833D6-557D-41C1-AF3E-94006444C055}"/>
              </a:ext>
            </a:extLst>
          </p:cNvPr>
          <p:cNvSpPr txBox="1"/>
          <p:nvPr/>
        </p:nvSpPr>
        <p:spPr>
          <a:xfrm>
            <a:off x="1454727" y="2466109"/>
            <a:ext cx="9033164" cy="2554545"/>
          </a:xfrm>
          <a:prstGeom prst="rect">
            <a:avLst/>
          </a:prstGeom>
          <a:noFill/>
        </p:spPr>
        <p:txBody>
          <a:bodyPr wrap="square" rtlCol="0">
            <a:spAutoFit/>
          </a:bodyPr>
          <a:lstStyle/>
          <a:p>
            <a:pPr algn="r" rtl="1"/>
            <a:r>
              <a:rPr lang="ar-SA" sz="4000" b="1" dirty="0"/>
              <a:t>تعني </a:t>
            </a:r>
            <a:r>
              <a:rPr lang="ar-SA" sz="4000" b="1" dirty="0">
                <a:solidFill>
                  <a:srgbClr val="FF0000"/>
                </a:solidFill>
              </a:rPr>
              <a:t>الحرية</a:t>
            </a:r>
            <a:r>
              <a:rPr lang="ar-SA" sz="4000" b="1" dirty="0"/>
              <a:t> أيضاً: "</a:t>
            </a:r>
            <a:r>
              <a:rPr lang="ar-SA" sz="4000" b="1" dirty="0">
                <a:solidFill>
                  <a:srgbClr val="00B050"/>
                </a:solidFill>
              </a:rPr>
              <a:t>انعدام القيود القمعية. فالحرية هنا هي الصفة التي تعطى لبعض الافعال البشرية التي يقوم بها الإنسان بدون ضغط أو اكراه، وعن سابق قصد وتصور وتصميم، كما انها نقيض العبودية والتبعية</a:t>
            </a:r>
            <a:r>
              <a:rPr lang="en-US" sz="4000" b="1" dirty="0"/>
              <a:t>".</a:t>
            </a:r>
          </a:p>
        </p:txBody>
      </p:sp>
    </p:spTree>
    <p:extLst>
      <p:ext uri="{BB962C8B-B14F-4D97-AF65-F5344CB8AC3E}">
        <p14:creationId xmlns:p14="http://schemas.microsoft.com/office/powerpoint/2010/main" val="25955478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27062B-5CB0-4F55-9EF2-156216653A5B}"/>
              </a:ext>
            </a:extLst>
          </p:cNvPr>
          <p:cNvSpPr txBox="1"/>
          <p:nvPr/>
        </p:nvSpPr>
        <p:spPr>
          <a:xfrm>
            <a:off x="872836" y="1316182"/>
            <a:ext cx="10571019" cy="4154984"/>
          </a:xfrm>
          <a:prstGeom prst="rect">
            <a:avLst/>
          </a:prstGeom>
          <a:noFill/>
        </p:spPr>
        <p:txBody>
          <a:bodyPr wrap="square" rtlCol="0">
            <a:spAutoFit/>
          </a:bodyPr>
          <a:lstStyle/>
          <a:p>
            <a:pPr algn="r" rtl="1"/>
            <a:r>
              <a:rPr lang="ar-SA" sz="4400" b="1" dirty="0"/>
              <a:t>تعرف الحرية تقليدياً بأنها عدم الخضوع لسلطة أعلى؛ أو بأنها القدرة على القيام بعمل ما أو الامتناع عن القيام به، حيث يختار الإنسان بمقتضاها سلوكه الشخصي دون إكراه</a:t>
            </a:r>
            <a:r>
              <a:rPr lang="en-US" sz="4400" b="1" dirty="0"/>
              <a:t>.</a:t>
            </a:r>
          </a:p>
          <a:p>
            <a:pPr algn="r" rtl="1"/>
            <a:r>
              <a:rPr lang="ar-SA" sz="4400" b="1" dirty="0"/>
              <a:t>وتوصف الحرية بكونها عامة لأنها تفترض تدخل السلطات العامة في الدولة لتنظيمها</a:t>
            </a:r>
            <a:r>
              <a:rPr lang="en-US" sz="4400" b="1" dirty="0"/>
              <a:t>.</a:t>
            </a:r>
          </a:p>
        </p:txBody>
      </p:sp>
    </p:spTree>
    <p:extLst>
      <p:ext uri="{BB962C8B-B14F-4D97-AF65-F5344CB8AC3E}">
        <p14:creationId xmlns:p14="http://schemas.microsoft.com/office/powerpoint/2010/main" val="42225795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B84523-4975-423B-A893-83806B7C65E2}"/>
              </a:ext>
            </a:extLst>
          </p:cNvPr>
          <p:cNvSpPr txBox="1"/>
          <p:nvPr/>
        </p:nvSpPr>
        <p:spPr>
          <a:xfrm>
            <a:off x="1025236" y="1981200"/>
            <a:ext cx="10515600" cy="3477875"/>
          </a:xfrm>
          <a:prstGeom prst="rect">
            <a:avLst/>
          </a:prstGeom>
          <a:noFill/>
        </p:spPr>
        <p:txBody>
          <a:bodyPr wrap="square" rtlCol="0">
            <a:spAutoFit/>
          </a:bodyPr>
          <a:lstStyle/>
          <a:p>
            <a:pPr algn="r" rtl="1"/>
            <a:r>
              <a:rPr lang="ar-SA" sz="4400" b="1" dirty="0">
                <a:solidFill>
                  <a:srgbClr val="FF0000"/>
                </a:solidFill>
              </a:rPr>
              <a:t>تعني الحريات العامة: </a:t>
            </a:r>
            <a:r>
              <a:rPr lang="ar-SA" sz="4400" b="1" dirty="0"/>
              <a:t>حقوق للفرد قبل الدولة، ويكفلها الدستور والقانون، وتمارس في مواجهة السلطة وفي إطارها</a:t>
            </a:r>
            <a:r>
              <a:rPr lang="en-US" sz="4400" b="1" dirty="0"/>
              <a:t>.</a:t>
            </a:r>
          </a:p>
          <a:p>
            <a:pPr algn="r" rtl="1"/>
            <a:r>
              <a:rPr lang="ar-SA" sz="4400" b="1" dirty="0"/>
              <a:t>فهي تفترض تدخل السلطة العامة اعترافاً وضماناً، لترتقي من حرية مجردة إلى حرية عامة</a:t>
            </a:r>
            <a:r>
              <a:rPr lang="en-US" sz="4400" b="1" dirty="0"/>
              <a:t>.</a:t>
            </a:r>
          </a:p>
        </p:txBody>
      </p:sp>
    </p:spTree>
    <p:extLst>
      <p:ext uri="{BB962C8B-B14F-4D97-AF65-F5344CB8AC3E}">
        <p14:creationId xmlns:p14="http://schemas.microsoft.com/office/powerpoint/2010/main" val="100124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19BC2D-E2D4-403D-81BC-0CAE492600D3}"/>
              </a:ext>
            </a:extLst>
          </p:cNvPr>
          <p:cNvSpPr txBox="1"/>
          <p:nvPr/>
        </p:nvSpPr>
        <p:spPr>
          <a:xfrm>
            <a:off x="748145" y="2759655"/>
            <a:ext cx="8783782" cy="1754326"/>
          </a:xfrm>
          <a:prstGeom prst="rect">
            <a:avLst/>
          </a:prstGeom>
          <a:noFill/>
        </p:spPr>
        <p:txBody>
          <a:bodyPr wrap="square" rtlCol="0">
            <a:spAutoFit/>
          </a:bodyPr>
          <a:lstStyle/>
          <a:p>
            <a:pPr algn="r" rtl="1"/>
            <a:r>
              <a:rPr lang="ar-SA" sz="3600" b="1" dirty="0">
                <a:solidFill>
                  <a:srgbClr val="FF0000"/>
                </a:solidFill>
              </a:rPr>
              <a:t>تنقسم الحقوق إلى</a:t>
            </a:r>
            <a:r>
              <a:rPr lang="en-US" sz="3600" b="1" dirty="0">
                <a:solidFill>
                  <a:srgbClr val="FF0000"/>
                </a:solidFill>
              </a:rPr>
              <a:t>:</a:t>
            </a:r>
          </a:p>
          <a:p>
            <a:pPr algn="r" rtl="1"/>
            <a:r>
              <a:rPr lang="en-US" sz="3600" b="1" dirty="0">
                <a:solidFill>
                  <a:srgbClr val="FF0000"/>
                </a:solidFill>
              </a:rPr>
              <a:t>1. </a:t>
            </a:r>
            <a:r>
              <a:rPr lang="ar-SA" sz="3600" b="1" dirty="0">
                <a:solidFill>
                  <a:srgbClr val="FF0000"/>
                </a:solidFill>
              </a:rPr>
              <a:t>حقوق سياسية</a:t>
            </a:r>
            <a:endParaRPr lang="en-US" sz="3600" b="1" dirty="0">
              <a:solidFill>
                <a:srgbClr val="FF0000"/>
              </a:solidFill>
            </a:endParaRPr>
          </a:p>
          <a:p>
            <a:pPr algn="r" rtl="1"/>
            <a:r>
              <a:rPr lang="en-US" sz="3600" b="1" dirty="0">
                <a:solidFill>
                  <a:srgbClr val="FF0000"/>
                </a:solidFill>
              </a:rPr>
              <a:t>2. </a:t>
            </a:r>
            <a:r>
              <a:rPr lang="ar-SA" sz="3600" b="1" dirty="0">
                <a:solidFill>
                  <a:srgbClr val="FF0000"/>
                </a:solidFill>
              </a:rPr>
              <a:t>حقوق مدنية: و هذه الحقوق إما</a:t>
            </a:r>
            <a:r>
              <a:rPr lang="en-US" sz="3600" b="1" dirty="0">
                <a:solidFill>
                  <a:srgbClr val="FF0000"/>
                </a:solidFill>
              </a:rPr>
              <a:t>:</a:t>
            </a:r>
          </a:p>
        </p:txBody>
      </p:sp>
    </p:spTree>
    <p:extLst>
      <p:ext uri="{BB962C8B-B14F-4D97-AF65-F5344CB8AC3E}">
        <p14:creationId xmlns:p14="http://schemas.microsoft.com/office/powerpoint/2010/main" val="39286437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AEB1AB-0471-46D9-BDB4-6704E2ECBB10}"/>
              </a:ext>
            </a:extLst>
          </p:cNvPr>
          <p:cNvSpPr txBox="1"/>
          <p:nvPr/>
        </p:nvSpPr>
        <p:spPr>
          <a:xfrm>
            <a:off x="512618" y="886691"/>
            <a:ext cx="11125199" cy="3785652"/>
          </a:xfrm>
          <a:prstGeom prst="rect">
            <a:avLst/>
          </a:prstGeom>
          <a:noFill/>
        </p:spPr>
        <p:txBody>
          <a:bodyPr wrap="square" rtlCol="0">
            <a:spAutoFit/>
          </a:bodyPr>
          <a:lstStyle/>
          <a:p>
            <a:pPr algn="r" rtl="1"/>
            <a:r>
              <a:rPr lang="en-US" sz="4800" dirty="0"/>
              <a:t> </a:t>
            </a:r>
          </a:p>
          <a:p>
            <a:pPr algn="r" rtl="1"/>
            <a:r>
              <a:rPr lang="ar-SA" sz="4800" dirty="0"/>
              <a:t>وبهذا يعرف الحريات العامة "</a:t>
            </a:r>
            <a:r>
              <a:rPr lang="ar-SA" sz="4800" dirty="0">
                <a:solidFill>
                  <a:srgbClr val="FF0000"/>
                </a:solidFill>
              </a:rPr>
              <a:t>ريفيرو</a:t>
            </a:r>
            <a:r>
              <a:rPr lang="ar-SA" sz="4800" dirty="0"/>
              <a:t>" على أنها: "</a:t>
            </a:r>
            <a:r>
              <a:rPr lang="ar-SA" sz="4800" dirty="0">
                <a:solidFill>
                  <a:srgbClr val="00B050"/>
                </a:solidFill>
              </a:rPr>
              <a:t>الحقوق التي تعتبر بمجموعها في الدول المتحضرة بمثابة الحقوق الأساسية اللازمة لتطور الفرد والتي تتميز بنظام خاص من الحماية القانونية</a:t>
            </a:r>
            <a:r>
              <a:rPr lang="en-US" sz="4800" dirty="0">
                <a:solidFill>
                  <a:srgbClr val="00B050"/>
                </a:solidFill>
              </a:rPr>
              <a:t>". </a:t>
            </a:r>
          </a:p>
        </p:txBody>
      </p:sp>
    </p:spTree>
    <p:extLst>
      <p:ext uri="{BB962C8B-B14F-4D97-AF65-F5344CB8AC3E}">
        <p14:creationId xmlns:p14="http://schemas.microsoft.com/office/powerpoint/2010/main" val="24831265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95845A-9A8A-409B-B1B2-2D1844D9861E}"/>
              </a:ext>
            </a:extLst>
          </p:cNvPr>
          <p:cNvSpPr txBox="1"/>
          <p:nvPr/>
        </p:nvSpPr>
        <p:spPr>
          <a:xfrm>
            <a:off x="1066801" y="1440873"/>
            <a:ext cx="9656618" cy="4401205"/>
          </a:xfrm>
          <a:prstGeom prst="rect">
            <a:avLst/>
          </a:prstGeom>
          <a:noFill/>
        </p:spPr>
        <p:txBody>
          <a:bodyPr wrap="square" rtlCol="0">
            <a:spAutoFit/>
          </a:bodyPr>
          <a:lstStyle/>
          <a:p>
            <a:pPr algn="r" rtl="1"/>
            <a:r>
              <a:rPr lang="en-US" sz="4000" dirty="0"/>
              <a:t> </a:t>
            </a:r>
          </a:p>
          <a:p>
            <a:pPr algn="r" rtl="1"/>
            <a:r>
              <a:rPr lang="ar-SA" sz="4000" dirty="0"/>
              <a:t>و قد خلص البعض إلى تعريف الحرية بأنها: </a:t>
            </a:r>
            <a:r>
              <a:rPr lang="ar-SA" sz="4000" dirty="0">
                <a:solidFill>
                  <a:srgbClr val="00B050"/>
                </a:solidFill>
              </a:rPr>
              <a:t>"حقٌ عام، أو مركز قانوني عام، يتضمن القدرة علي اتيان اعمال أو تصرفات معينة، يترتب علي ممارستها — عادة - نشوء حقوق خاصة".</a:t>
            </a:r>
            <a:r>
              <a:rPr lang="ar-SA" sz="4000" dirty="0"/>
              <a:t> فحرية التملك حرية عامة أو حق عام يخول لكل شخص القدرة علي اتيان تصرفات و الافادة من وقائع مكسبه للملكية، وكذلك سائر الحريات الاخرى</a:t>
            </a:r>
            <a:r>
              <a:rPr lang="en-US" sz="4000" dirty="0"/>
              <a:t>.</a:t>
            </a:r>
          </a:p>
        </p:txBody>
      </p:sp>
    </p:spTree>
    <p:extLst>
      <p:ext uri="{BB962C8B-B14F-4D97-AF65-F5344CB8AC3E}">
        <p14:creationId xmlns:p14="http://schemas.microsoft.com/office/powerpoint/2010/main" val="16009871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4BBEBAE-4317-44A2-B4EA-CAC57C4F68B5}"/>
              </a:ext>
            </a:extLst>
          </p:cNvPr>
          <p:cNvSpPr txBox="1"/>
          <p:nvPr/>
        </p:nvSpPr>
        <p:spPr>
          <a:xfrm>
            <a:off x="1025236" y="2382982"/>
            <a:ext cx="9670472" cy="3046988"/>
          </a:xfrm>
          <a:prstGeom prst="rect">
            <a:avLst/>
          </a:prstGeom>
          <a:noFill/>
        </p:spPr>
        <p:txBody>
          <a:bodyPr wrap="square" rtlCol="0">
            <a:spAutoFit/>
          </a:bodyPr>
          <a:lstStyle/>
          <a:p>
            <a:pPr algn="r" rtl="1"/>
            <a:r>
              <a:rPr lang="ar-SA" sz="4800" dirty="0"/>
              <a:t>تعرف الحرية من الناحية الشرعية بأنها: </a:t>
            </a:r>
            <a:r>
              <a:rPr lang="ar-SA" sz="4800" dirty="0">
                <a:solidFill>
                  <a:srgbClr val="FF0000"/>
                </a:solidFill>
              </a:rPr>
              <a:t>"ما يميز الإنسان عن غيره، ويتمكن بها من ممارسة افعاله واقواله وتصرفاته بإرادة و اختيار، من غير قسر أو  إكراه؛ ولكن ضمن حدود معينة</a:t>
            </a:r>
            <a:r>
              <a:rPr lang="en-US" sz="4800" dirty="0">
                <a:solidFill>
                  <a:srgbClr val="FF0000"/>
                </a:solidFill>
              </a:rPr>
              <a:t>".</a:t>
            </a:r>
          </a:p>
        </p:txBody>
      </p:sp>
    </p:spTree>
    <p:extLst>
      <p:ext uri="{BB962C8B-B14F-4D97-AF65-F5344CB8AC3E}">
        <p14:creationId xmlns:p14="http://schemas.microsoft.com/office/powerpoint/2010/main" val="29564828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2014226-970B-4DCA-AF2E-39E63749C7D3}"/>
              </a:ext>
            </a:extLst>
          </p:cNvPr>
          <p:cNvSpPr txBox="1"/>
          <p:nvPr/>
        </p:nvSpPr>
        <p:spPr>
          <a:xfrm>
            <a:off x="1149927" y="1246909"/>
            <a:ext cx="9130146" cy="5509200"/>
          </a:xfrm>
          <a:prstGeom prst="rect">
            <a:avLst/>
          </a:prstGeom>
          <a:noFill/>
        </p:spPr>
        <p:txBody>
          <a:bodyPr wrap="square" rtlCol="0">
            <a:spAutoFit/>
          </a:bodyPr>
          <a:lstStyle/>
          <a:p>
            <a:pPr algn="ctr" rtl="1"/>
            <a:r>
              <a:rPr lang="ar-SA" sz="3200" b="1" dirty="0">
                <a:solidFill>
                  <a:srgbClr val="FF0000"/>
                </a:solidFill>
              </a:rPr>
              <a:t>الفرق بين الحق والحرية</a:t>
            </a:r>
            <a:r>
              <a:rPr lang="en-US" sz="3200" b="1" dirty="0">
                <a:solidFill>
                  <a:srgbClr val="FF0000"/>
                </a:solidFill>
              </a:rPr>
              <a:t>:</a:t>
            </a:r>
            <a:endParaRPr lang="ar-EG" sz="3200" b="1" dirty="0">
              <a:solidFill>
                <a:srgbClr val="FF0000"/>
              </a:solidFill>
            </a:endParaRPr>
          </a:p>
          <a:p>
            <a:pPr algn="ctr" rtl="1"/>
            <a:r>
              <a:rPr lang="en-US" sz="3200" b="1" dirty="0"/>
              <a:t>*</a:t>
            </a:r>
            <a:r>
              <a:rPr lang="en-US" sz="3200" b="1" dirty="0">
                <a:solidFill>
                  <a:srgbClr val="FF0000"/>
                </a:solidFill>
              </a:rPr>
              <a:t> </a:t>
            </a:r>
            <a:r>
              <a:rPr lang="ar-SA" sz="3200" b="1" dirty="0">
                <a:solidFill>
                  <a:srgbClr val="FF0000"/>
                </a:solidFill>
              </a:rPr>
              <a:t>الراي الاول</a:t>
            </a:r>
            <a:r>
              <a:rPr lang="en-US" sz="3200" b="1" dirty="0">
                <a:solidFill>
                  <a:srgbClr val="FF0000"/>
                </a:solidFill>
              </a:rPr>
              <a:t>:</a:t>
            </a:r>
          </a:p>
          <a:p>
            <a:pPr algn="ctr" rtl="1"/>
            <a:r>
              <a:rPr lang="ar-SA" sz="3200" b="1" dirty="0"/>
              <a:t>يفرق هذا الرأي بين الحق والحرية، من ناحيتين</a:t>
            </a:r>
            <a:r>
              <a:rPr lang="en-US" sz="3200" b="1" dirty="0"/>
              <a:t>:</a:t>
            </a:r>
          </a:p>
          <a:p>
            <a:pPr algn="ctr" rtl="1"/>
            <a:r>
              <a:rPr lang="ar-SA" sz="3200" b="1" dirty="0"/>
              <a:t>الناحية</a:t>
            </a:r>
            <a:endParaRPr lang="en-US" sz="3200" b="1" dirty="0"/>
          </a:p>
          <a:p>
            <a:pPr algn="ctr" rtl="1"/>
            <a:r>
              <a:rPr lang="ar-SA" sz="3200" b="1" dirty="0"/>
              <a:t>الحق</a:t>
            </a:r>
            <a:endParaRPr lang="en-US" sz="3200" b="1" dirty="0"/>
          </a:p>
          <a:p>
            <a:pPr algn="ctr" rtl="1"/>
            <a:r>
              <a:rPr lang="ar-SA" sz="3200" b="1" dirty="0"/>
              <a:t>الحرية</a:t>
            </a:r>
            <a:endParaRPr lang="en-US" sz="3200" b="1" dirty="0"/>
          </a:p>
          <a:p>
            <a:pPr algn="ctr" rtl="1"/>
            <a:r>
              <a:rPr lang="ar-SA" sz="3200" b="1" dirty="0">
                <a:solidFill>
                  <a:srgbClr val="FF0000"/>
                </a:solidFill>
              </a:rPr>
              <a:t>الأولي</a:t>
            </a:r>
            <a:r>
              <a:rPr lang="en-US" sz="3200" b="1" dirty="0">
                <a:solidFill>
                  <a:srgbClr val="FF0000"/>
                </a:solidFill>
              </a:rPr>
              <a:t>:</a:t>
            </a:r>
          </a:p>
          <a:p>
            <a:pPr algn="ctr" rtl="1"/>
            <a:r>
              <a:rPr lang="ar-SA" sz="3200" b="1" dirty="0"/>
              <a:t>لما كان الحق يستند علي محل محدد أو قابل للتحديد، فهو اذاً يتعلق بمركز قانوني يتمتع به الشخص في حدود معينة، كما ان له هدفا محددا لا يجوز الخروج عنه</a:t>
            </a:r>
            <a:r>
              <a:rPr lang="en-US" sz="3200" b="1" dirty="0"/>
              <a:t>.</a:t>
            </a:r>
          </a:p>
          <a:p>
            <a:pPr algn="ctr" rtl="1"/>
            <a:endParaRPr lang="en-US" sz="3200" b="1" dirty="0"/>
          </a:p>
        </p:txBody>
      </p:sp>
    </p:spTree>
    <p:extLst>
      <p:ext uri="{BB962C8B-B14F-4D97-AF65-F5344CB8AC3E}">
        <p14:creationId xmlns:p14="http://schemas.microsoft.com/office/powerpoint/2010/main" val="14359801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3F1E2D-2415-437E-BD81-A4A89FCB6664}"/>
              </a:ext>
            </a:extLst>
          </p:cNvPr>
          <p:cNvSpPr txBox="1"/>
          <p:nvPr/>
        </p:nvSpPr>
        <p:spPr>
          <a:xfrm>
            <a:off x="928255" y="2092036"/>
            <a:ext cx="9864436" cy="3785652"/>
          </a:xfrm>
          <a:prstGeom prst="rect">
            <a:avLst/>
          </a:prstGeom>
          <a:noFill/>
        </p:spPr>
        <p:txBody>
          <a:bodyPr wrap="square" rtlCol="0">
            <a:spAutoFit/>
          </a:bodyPr>
          <a:lstStyle/>
          <a:p>
            <a:pPr algn="r" rtl="1"/>
            <a:r>
              <a:rPr lang="ar-SA" sz="4800" dirty="0"/>
              <a:t>أما </a:t>
            </a:r>
            <a:r>
              <a:rPr lang="ar-SA" sz="4800" dirty="0">
                <a:solidFill>
                  <a:srgbClr val="FF0000"/>
                </a:solidFill>
              </a:rPr>
              <a:t>الحرية</a:t>
            </a:r>
            <a:r>
              <a:rPr lang="ar-SA" sz="4800" dirty="0"/>
              <a:t> فلا ترد علي محل محدد بطبيعته أو قابل للتحديد، فهي اوضاع عامة غير منضبطة، و ليست واضحة المعالم والحدود، ولا تتقيد بمسلك معين يجب اتباعه. وكذلك فإنها ليست لها اهداف محددة</a:t>
            </a:r>
            <a:r>
              <a:rPr lang="en-US" sz="4800" dirty="0"/>
              <a:t>.</a:t>
            </a:r>
          </a:p>
        </p:txBody>
      </p:sp>
    </p:spTree>
    <p:extLst>
      <p:ext uri="{BB962C8B-B14F-4D97-AF65-F5344CB8AC3E}">
        <p14:creationId xmlns:p14="http://schemas.microsoft.com/office/powerpoint/2010/main" val="13115564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2D88E1-5364-414B-ADBA-9B08760D5BB3}"/>
              </a:ext>
            </a:extLst>
          </p:cNvPr>
          <p:cNvSpPr txBox="1"/>
          <p:nvPr/>
        </p:nvSpPr>
        <p:spPr>
          <a:xfrm>
            <a:off x="554182" y="1163782"/>
            <a:ext cx="10086109" cy="5016758"/>
          </a:xfrm>
          <a:prstGeom prst="rect">
            <a:avLst/>
          </a:prstGeom>
          <a:noFill/>
        </p:spPr>
        <p:txBody>
          <a:bodyPr wrap="square" rtlCol="0">
            <a:spAutoFit/>
          </a:bodyPr>
          <a:lstStyle/>
          <a:p>
            <a:pPr algn="r" rtl="1"/>
            <a:r>
              <a:rPr lang="ar-SA" sz="3200" b="1" dirty="0">
                <a:solidFill>
                  <a:srgbClr val="FF0000"/>
                </a:solidFill>
              </a:rPr>
              <a:t>الثانية</a:t>
            </a:r>
            <a:endParaRPr lang="en-US" sz="3200" b="1" dirty="0">
              <a:solidFill>
                <a:srgbClr val="FF0000"/>
              </a:solidFill>
            </a:endParaRPr>
          </a:p>
          <a:p>
            <a:pPr algn="r" rtl="1"/>
            <a:r>
              <a:rPr lang="ar-SA" sz="3200" b="1" dirty="0"/>
              <a:t>الحق من حيث الأصل له صفة الخصوصية</a:t>
            </a:r>
            <a:endParaRPr lang="en-US" sz="3200" b="1" dirty="0"/>
          </a:p>
          <a:p>
            <a:pPr algn="r" rtl="1"/>
            <a:r>
              <a:rPr lang="ar-SA" sz="3200" b="1" dirty="0"/>
              <a:t>اما الحريات فلها صفة العمومية</a:t>
            </a:r>
            <a:endParaRPr lang="en-US" sz="3200" b="1" dirty="0"/>
          </a:p>
          <a:p>
            <a:pPr algn="r" rtl="1"/>
            <a:r>
              <a:rPr lang="ar-SA" sz="3200" b="1" dirty="0"/>
              <a:t>و من ثم فإن الفرق بينهما كالفرق بين الطريق الخاص والعام</a:t>
            </a:r>
            <a:r>
              <a:rPr lang="en-US" sz="3200" b="1" dirty="0"/>
              <a:t>.</a:t>
            </a:r>
          </a:p>
          <a:p>
            <a:pPr algn="r" rtl="1"/>
            <a:r>
              <a:rPr lang="ar-SA" sz="3200" b="1" dirty="0"/>
              <a:t>أما الرأي الثاني فيما يتعلق بالتمييز بين الحق والحرية فيذهب إلي أن</a:t>
            </a:r>
            <a:r>
              <a:rPr lang="en-US" sz="3200" b="1" dirty="0"/>
              <a:t>:</a:t>
            </a:r>
          </a:p>
          <a:p>
            <a:pPr algn="r" rtl="1"/>
            <a:r>
              <a:rPr lang="ar-SA" sz="3200" b="1" dirty="0">
                <a:solidFill>
                  <a:srgbClr val="FF0000"/>
                </a:solidFill>
              </a:rPr>
              <a:t>الحق</a:t>
            </a:r>
            <a:endParaRPr lang="en-US" sz="3200" b="1" dirty="0">
              <a:solidFill>
                <a:srgbClr val="FF0000"/>
              </a:solidFill>
            </a:endParaRPr>
          </a:p>
          <a:p>
            <a:pPr algn="r" rtl="1"/>
            <a:r>
              <a:rPr lang="ar-SA" sz="3200" b="1" dirty="0">
                <a:solidFill>
                  <a:srgbClr val="FF0000"/>
                </a:solidFill>
              </a:rPr>
              <a:t>الحرية</a:t>
            </a:r>
            <a:endParaRPr lang="en-US" sz="3200" b="1" dirty="0">
              <a:solidFill>
                <a:srgbClr val="FF0000"/>
              </a:solidFill>
            </a:endParaRPr>
          </a:p>
          <a:p>
            <a:pPr algn="r" rtl="1"/>
            <a:r>
              <a:rPr lang="ar-SA" sz="3200" b="1" dirty="0"/>
              <a:t>إن الحق ثابت قبل الحرية. ومثال ذلك أن حق الانتخاب والترشيح، لا بد ان يثبت أولاً ببلوغ السن القانوني لممارسة الحقوق السياسية. و هذا يعني أن الحرية لم تأت في ممارسة ذلك الحق أولاً</a:t>
            </a:r>
            <a:r>
              <a:rPr lang="en-US" sz="3200" b="1" dirty="0"/>
              <a:t>.</a:t>
            </a:r>
          </a:p>
        </p:txBody>
      </p:sp>
    </p:spTree>
    <p:extLst>
      <p:ext uri="{BB962C8B-B14F-4D97-AF65-F5344CB8AC3E}">
        <p14:creationId xmlns:p14="http://schemas.microsoft.com/office/powerpoint/2010/main" val="545468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C48626-B306-45E5-9530-F54342BF24B7}"/>
              </a:ext>
            </a:extLst>
          </p:cNvPr>
          <p:cNvSpPr txBox="1"/>
          <p:nvPr/>
        </p:nvSpPr>
        <p:spPr>
          <a:xfrm>
            <a:off x="1524000" y="803564"/>
            <a:ext cx="9933709" cy="5632311"/>
          </a:xfrm>
          <a:prstGeom prst="rect">
            <a:avLst/>
          </a:prstGeom>
          <a:noFill/>
        </p:spPr>
        <p:txBody>
          <a:bodyPr wrap="square" rtlCol="0">
            <a:spAutoFit/>
          </a:bodyPr>
          <a:lstStyle/>
          <a:p>
            <a:pPr algn="r" rtl="1"/>
            <a:r>
              <a:rPr lang="en-US" sz="3600" dirty="0"/>
              <a:t> </a:t>
            </a:r>
          </a:p>
          <a:p>
            <a:pPr algn="r" rtl="1"/>
            <a:r>
              <a:rPr lang="ar-SA" sz="3600" dirty="0"/>
              <a:t>أما </a:t>
            </a:r>
            <a:r>
              <a:rPr lang="ar-SA" sz="3600" dirty="0">
                <a:solidFill>
                  <a:srgbClr val="FF0000"/>
                </a:solidFill>
              </a:rPr>
              <a:t>الحرية</a:t>
            </a:r>
            <a:r>
              <a:rPr lang="ar-SA" sz="3600" dirty="0"/>
              <a:t> فهي تملك الإنسان لزمام نفسه في ان يفعل ما يريد دون الحاق ضرر بالغير</a:t>
            </a:r>
            <a:r>
              <a:rPr lang="en-US" sz="3600" dirty="0"/>
              <a:t>. </a:t>
            </a:r>
          </a:p>
          <a:p>
            <a:pPr algn="r" rtl="1"/>
            <a:r>
              <a:rPr lang="ar-SA" sz="3600" dirty="0"/>
              <a:t>أو </a:t>
            </a:r>
            <a:r>
              <a:rPr lang="ar-SA" sz="3600" dirty="0">
                <a:solidFill>
                  <a:srgbClr val="FF0000"/>
                </a:solidFill>
              </a:rPr>
              <a:t>بمعنى اخر </a:t>
            </a:r>
            <a:r>
              <a:rPr lang="ar-SA" sz="3600" dirty="0"/>
              <a:t>قدرة الفرد علي ان يدير أموره بنفسه دون تدخل الغير سواء اكان ذلك علي المستوى الفردي أو الجماعي</a:t>
            </a:r>
            <a:r>
              <a:rPr lang="en-US" sz="3600" dirty="0"/>
              <a:t>.</a:t>
            </a:r>
          </a:p>
          <a:p>
            <a:pPr algn="r" rtl="1"/>
            <a:r>
              <a:rPr lang="ar-SA" sz="3600" dirty="0"/>
              <a:t>فحق الملكية، علي سبيل المثال، يعطي لصاحبه الحرية في التصرف كيفما شاء، ووقتما شاء</a:t>
            </a:r>
            <a:r>
              <a:rPr lang="en-US" sz="3600" dirty="0"/>
              <a:t>.</a:t>
            </a:r>
          </a:p>
          <a:p>
            <a:pPr algn="r" rtl="1"/>
            <a:r>
              <a:rPr lang="ar-SA" sz="3600" dirty="0"/>
              <a:t>و لكن إذا كان هذا التصرف يضر بالغير، كما لو كان جاراً له و له حق الشفعة؛ فهذا قيداً علي حرية التصرف في ملكه، و يمنعه من حرية التصرف فيه</a:t>
            </a:r>
            <a:r>
              <a:rPr lang="en-US" sz="3600" dirty="0"/>
              <a:t>.</a:t>
            </a:r>
          </a:p>
        </p:txBody>
      </p:sp>
    </p:spTree>
    <p:extLst>
      <p:ext uri="{BB962C8B-B14F-4D97-AF65-F5344CB8AC3E}">
        <p14:creationId xmlns:p14="http://schemas.microsoft.com/office/powerpoint/2010/main" val="37332352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F22AB4-A2FC-46C9-A600-BE2366DBFD3E}"/>
              </a:ext>
            </a:extLst>
          </p:cNvPr>
          <p:cNvSpPr txBox="1"/>
          <p:nvPr/>
        </p:nvSpPr>
        <p:spPr>
          <a:xfrm>
            <a:off x="1565564" y="2576946"/>
            <a:ext cx="9060872" cy="2677656"/>
          </a:xfrm>
          <a:prstGeom prst="rect">
            <a:avLst/>
          </a:prstGeom>
          <a:noFill/>
        </p:spPr>
        <p:txBody>
          <a:bodyPr wrap="square" rtlCol="0">
            <a:spAutoFit/>
          </a:bodyPr>
          <a:lstStyle/>
          <a:p>
            <a:pPr algn="r" rtl="1"/>
            <a:r>
              <a:rPr lang="ar-SA" sz="2800" b="1" dirty="0"/>
              <a:t>أما </a:t>
            </a:r>
            <a:r>
              <a:rPr lang="ar-SA" sz="2800" b="1" dirty="0">
                <a:solidFill>
                  <a:srgbClr val="FF0000"/>
                </a:solidFill>
              </a:rPr>
              <a:t>الرأي الثالث </a:t>
            </a:r>
            <a:r>
              <a:rPr lang="ar-SA" sz="2800" b="1" dirty="0"/>
              <a:t>فيما يتعلق بالتمييز بين الحق والحرية فيذهب إلي أن</a:t>
            </a:r>
            <a:r>
              <a:rPr lang="en-US" sz="2800" b="1" dirty="0"/>
              <a:t>:</a:t>
            </a:r>
          </a:p>
          <a:p>
            <a:pPr algn="r" rtl="1"/>
            <a:r>
              <a:rPr lang="ar-SA" sz="2800" b="1" dirty="0">
                <a:solidFill>
                  <a:srgbClr val="FF0000"/>
                </a:solidFill>
              </a:rPr>
              <a:t>الحق</a:t>
            </a:r>
            <a:endParaRPr lang="en-US" sz="2800" b="1" dirty="0">
              <a:solidFill>
                <a:srgbClr val="FF0000"/>
              </a:solidFill>
            </a:endParaRPr>
          </a:p>
          <a:p>
            <a:pPr algn="r" rtl="1"/>
            <a:r>
              <a:rPr lang="ar-SA" sz="2800" b="1" dirty="0">
                <a:solidFill>
                  <a:srgbClr val="FF0000"/>
                </a:solidFill>
              </a:rPr>
              <a:t>الحرية</a:t>
            </a:r>
            <a:endParaRPr lang="en-US" sz="2800" b="1" dirty="0">
              <a:solidFill>
                <a:srgbClr val="FF0000"/>
              </a:solidFill>
            </a:endParaRPr>
          </a:p>
          <a:p>
            <a:pPr algn="r" rtl="1"/>
            <a:r>
              <a:rPr lang="ar-SA" sz="2800" b="1" dirty="0"/>
              <a:t>ان الحرية لا يقابلها التزام علي عاتق الغير بوجوب القيام بعمل ما، أو اداء معين؛ بخلاف الحق المقترن بالواجب لدى الغير. وذلك بأن هناك واجباً علي الغير بعدم الاعتداء علي حق وحرية الاخرين</a:t>
            </a:r>
            <a:r>
              <a:rPr lang="en-US" sz="2800" b="1" dirty="0"/>
              <a:t>. </a:t>
            </a:r>
          </a:p>
        </p:txBody>
      </p:sp>
    </p:spTree>
    <p:extLst>
      <p:ext uri="{BB962C8B-B14F-4D97-AF65-F5344CB8AC3E}">
        <p14:creationId xmlns:p14="http://schemas.microsoft.com/office/powerpoint/2010/main" val="27985466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51B5072-A54E-4D38-B0DA-AF0FC9F184FF}"/>
              </a:ext>
            </a:extLst>
          </p:cNvPr>
          <p:cNvSpPr txBox="1"/>
          <p:nvPr/>
        </p:nvSpPr>
        <p:spPr>
          <a:xfrm>
            <a:off x="671945" y="1510146"/>
            <a:ext cx="10848109" cy="4524315"/>
          </a:xfrm>
          <a:prstGeom prst="rect">
            <a:avLst/>
          </a:prstGeom>
          <a:noFill/>
        </p:spPr>
        <p:txBody>
          <a:bodyPr wrap="square" rtlCol="0">
            <a:spAutoFit/>
          </a:bodyPr>
          <a:lstStyle/>
          <a:p>
            <a:pPr algn="r" rtl="1"/>
            <a:r>
              <a:rPr lang="ar-SA" sz="3200" dirty="0"/>
              <a:t>رغم هذا التمييز فإن بعض الاتفاقيات والإعلانات قد خلطت بينهما، و أدرجت أن الحرية حق</a:t>
            </a:r>
            <a:r>
              <a:rPr lang="en-US" sz="3200" dirty="0"/>
              <a:t>.</a:t>
            </a:r>
          </a:p>
          <a:p>
            <a:pPr algn="r" rtl="1"/>
            <a:r>
              <a:rPr lang="ar-SA" sz="3200" dirty="0"/>
              <a:t>و لعل المثل الدال علي ذلك هو ما جاء في </a:t>
            </a:r>
            <a:r>
              <a:rPr lang="ar-SA" sz="3200" dirty="0">
                <a:solidFill>
                  <a:srgbClr val="FF0000"/>
                </a:solidFill>
              </a:rPr>
              <a:t>المادة الثالثة 3</a:t>
            </a:r>
            <a:r>
              <a:rPr lang="ar-SA" sz="3200" dirty="0"/>
              <a:t> من الإعلان العالمي لحقوق الإنسان، التي تنص علي أنه: "لكل فرد الحق في الحياة والحرية و الأمن الشخصي</a:t>
            </a:r>
            <a:r>
              <a:rPr lang="en-US" sz="3200" dirty="0"/>
              <a:t>".</a:t>
            </a:r>
          </a:p>
          <a:p>
            <a:pPr algn="r" rtl="1"/>
            <a:r>
              <a:rPr lang="ar-SA" sz="3200" dirty="0"/>
              <a:t>وكذلك </a:t>
            </a:r>
            <a:r>
              <a:rPr lang="ar-SA" sz="3200" dirty="0">
                <a:solidFill>
                  <a:srgbClr val="FF0000"/>
                </a:solidFill>
              </a:rPr>
              <a:t>المادة التاسعة 9</a:t>
            </a:r>
            <a:r>
              <a:rPr lang="ar-SA" sz="3200" dirty="0"/>
              <a:t> من العهد الدولي للحقوق المدنية والسياسية،  و التي تنص في فقرتها الاولى علي أنه: "لكل فرد الحق في الحرية والسلامة الشخصية</a:t>
            </a:r>
            <a:r>
              <a:rPr lang="en-US" sz="3200" dirty="0"/>
              <a:t>".</a:t>
            </a:r>
          </a:p>
          <a:p>
            <a:pPr algn="r" rtl="1"/>
            <a:r>
              <a:rPr lang="ar-SA" sz="3200" dirty="0"/>
              <a:t>و أيضاً نص </a:t>
            </a:r>
            <a:r>
              <a:rPr lang="ar-SA" sz="3200" dirty="0">
                <a:solidFill>
                  <a:srgbClr val="FF0000"/>
                </a:solidFill>
              </a:rPr>
              <a:t>المادة الخامسة 5 </a:t>
            </a:r>
            <a:r>
              <a:rPr lang="ar-SA" sz="3200" dirty="0"/>
              <a:t>من الاتفاقية الاوروبية لحقوق الإنسان و التي تنص في فقرتها الاولى علي أنه: "لكل فرد الحق في الحرية والأمان</a:t>
            </a:r>
            <a:r>
              <a:rPr lang="en-US" sz="3200" dirty="0"/>
              <a:t>".</a:t>
            </a:r>
          </a:p>
        </p:txBody>
      </p:sp>
    </p:spTree>
    <p:extLst>
      <p:ext uri="{BB962C8B-B14F-4D97-AF65-F5344CB8AC3E}">
        <p14:creationId xmlns:p14="http://schemas.microsoft.com/office/powerpoint/2010/main" val="31021848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618F76-31AE-49C4-A0F5-B04B742F7E4F}"/>
              </a:ext>
            </a:extLst>
          </p:cNvPr>
          <p:cNvSpPr txBox="1"/>
          <p:nvPr/>
        </p:nvSpPr>
        <p:spPr>
          <a:xfrm>
            <a:off x="637309" y="609600"/>
            <a:ext cx="11014364" cy="5632311"/>
          </a:xfrm>
          <a:prstGeom prst="rect">
            <a:avLst/>
          </a:prstGeom>
          <a:noFill/>
        </p:spPr>
        <p:txBody>
          <a:bodyPr wrap="square" rtlCol="0">
            <a:spAutoFit/>
          </a:bodyPr>
          <a:lstStyle/>
          <a:p>
            <a:pPr algn="r" rtl="1"/>
            <a:r>
              <a:rPr lang="en-US" sz="4000" dirty="0"/>
              <a:t> </a:t>
            </a:r>
          </a:p>
          <a:p>
            <a:pPr algn="r" rtl="1"/>
            <a:r>
              <a:rPr lang="ar-SA" sz="4000" dirty="0"/>
              <a:t>و مع هذا فإن </a:t>
            </a:r>
            <a:r>
              <a:rPr lang="ar-SA" sz="4000" dirty="0">
                <a:solidFill>
                  <a:srgbClr val="FF0000"/>
                </a:solidFill>
              </a:rPr>
              <a:t>حقوق الإنسان </a:t>
            </a:r>
            <a:r>
              <a:rPr lang="ar-SA" sz="4000" dirty="0"/>
              <a:t>هي حقوق طبيعية يمتلكها الإنسان لطبيعته الإنسانية، و تظل موجودة حتى عند عدم الاعتراف بها أو انتهاكها من قبل سلطة ما، كونها تستمد وجودها من مصادر تاريخية وفلسفية ترجع إلى فكرة القانون الطبيعي</a:t>
            </a:r>
            <a:r>
              <a:rPr lang="en-US" sz="4000" dirty="0"/>
              <a:t>.</a:t>
            </a:r>
          </a:p>
          <a:p>
            <a:pPr algn="r" rtl="1"/>
            <a:r>
              <a:rPr lang="ar-SA" sz="4000" dirty="0"/>
              <a:t>و هذه الحقوق تقع فوق أطر القانون الوضعي، لأن الحقوق تثبت للإنسان لمجرد كونه إنساناً، لأنها تنبع من ضمير الجماعة، ومطالبة الجماعة بهذه الحقوق، دون اشتراط أن يكون القانون الوضعي قد اعترف بها أو أدركها بالحماية</a:t>
            </a:r>
            <a:r>
              <a:rPr lang="en-US" sz="4000" dirty="0"/>
              <a:t>.</a:t>
            </a:r>
          </a:p>
        </p:txBody>
      </p:sp>
    </p:spTree>
    <p:extLst>
      <p:ext uri="{BB962C8B-B14F-4D97-AF65-F5344CB8AC3E}">
        <p14:creationId xmlns:p14="http://schemas.microsoft.com/office/powerpoint/2010/main" val="3939957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A3095C-50EA-4FD5-866C-89BD6DCB06B9}"/>
              </a:ext>
            </a:extLst>
          </p:cNvPr>
          <p:cNvSpPr txBox="1"/>
          <p:nvPr/>
        </p:nvSpPr>
        <p:spPr>
          <a:xfrm>
            <a:off x="1274618" y="1357745"/>
            <a:ext cx="9393382" cy="4401205"/>
          </a:xfrm>
          <a:prstGeom prst="rect">
            <a:avLst/>
          </a:prstGeom>
          <a:noFill/>
        </p:spPr>
        <p:txBody>
          <a:bodyPr wrap="square" rtlCol="0">
            <a:spAutoFit/>
          </a:bodyPr>
          <a:lstStyle/>
          <a:p>
            <a:pPr algn="r" rtl="1"/>
            <a:r>
              <a:rPr lang="ar-SA" sz="4000" dirty="0">
                <a:solidFill>
                  <a:srgbClr val="FF0000"/>
                </a:solidFill>
              </a:rPr>
              <a:t>حقوق عامة</a:t>
            </a:r>
            <a:endParaRPr lang="en-US" sz="4000" dirty="0">
              <a:solidFill>
                <a:srgbClr val="FF0000"/>
              </a:solidFill>
            </a:endParaRPr>
          </a:p>
          <a:p>
            <a:pPr algn="r" rtl="1"/>
            <a:r>
              <a:rPr lang="en-US" sz="4000" dirty="0"/>
              <a:t>* </a:t>
            </a:r>
            <a:r>
              <a:rPr lang="ar-SA" sz="4000" dirty="0"/>
              <a:t>أو حقوق</a:t>
            </a:r>
            <a:r>
              <a:rPr lang="ar-SA" sz="4000" dirty="0">
                <a:solidFill>
                  <a:srgbClr val="FF0000"/>
                </a:solidFill>
              </a:rPr>
              <a:t> خاصة</a:t>
            </a:r>
            <a:r>
              <a:rPr lang="ar-SA" sz="4000" dirty="0"/>
              <a:t>: وتنقسم الحقوق الخاصة إلى</a:t>
            </a:r>
            <a:r>
              <a:rPr lang="en-US" sz="4000" dirty="0"/>
              <a:t>:</a:t>
            </a:r>
          </a:p>
          <a:p>
            <a:pPr algn="r" rtl="1"/>
            <a:r>
              <a:rPr lang="en-US" sz="4000" dirty="0"/>
              <a:t>1. </a:t>
            </a:r>
            <a:r>
              <a:rPr lang="ar-SA" sz="4000" dirty="0"/>
              <a:t>حقوق</a:t>
            </a:r>
            <a:r>
              <a:rPr lang="ar-SA" sz="4000" dirty="0">
                <a:solidFill>
                  <a:srgbClr val="FF0000"/>
                </a:solidFill>
              </a:rPr>
              <a:t> الأسرة</a:t>
            </a:r>
            <a:endParaRPr lang="en-US" sz="4000" dirty="0">
              <a:solidFill>
                <a:srgbClr val="FF0000"/>
              </a:solidFill>
            </a:endParaRPr>
          </a:p>
          <a:p>
            <a:pPr algn="r" rtl="1"/>
            <a:r>
              <a:rPr lang="en-US" sz="4000" dirty="0"/>
              <a:t>2. </a:t>
            </a:r>
            <a:r>
              <a:rPr lang="ar-SA" sz="4000" dirty="0"/>
              <a:t>أو حقوق</a:t>
            </a:r>
            <a:r>
              <a:rPr lang="ar-SA" sz="4000" dirty="0">
                <a:solidFill>
                  <a:srgbClr val="FF0000"/>
                </a:solidFill>
              </a:rPr>
              <a:t> مالية</a:t>
            </a:r>
            <a:r>
              <a:rPr lang="ar-SA" sz="4000" dirty="0"/>
              <a:t>: التي تنقسم بدورها إلى</a:t>
            </a:r>
            <a:r>
              <a:rPr lang="en-US" sz="4000" dirty="0"/>
              <a:t>:</a:t>
            </a:r>
          </a:p>
          <a:p>
            <a:pPr algn="r" rtl="1"/>
            <a:r>
              <a:rPr lang="en-US" sz="4000" dirty="0"/>
              <a:t>* </a:t>
            </a:r>
            <a:r>
              <a:rPr lang="ar-SA" sz="4000" dirty="0"/>
              <a:t>حقوق </a:t>
            </a:r>
            <a:r>
              <a:rPr lang="ar-SA" sz="4000" dirty="0">
                <a:solidFill>
                  <a:srgbClr val="FF0000"/>
                </a:solidFill>
              </a:rPr>
              <a:t>عينية</a:t>
            </a:r>
            <a:endParaRPr lang="en-US" sz="4000" dirty="0">
              <a:solidFill>
                <a:srgbClr val="FF0000"/>
              </a:solidFill>
            </a:endParaRPr>
          </a:p>
          <a:p>
            <a:pPr algn="r" rtl="1"/>
            <a:r>
              <a:rPr lang="en-US" sz="4000" dirty="0"/>
              <a:t>* </a:t>
            </a:r>
            <a:r>
              <a:rPr lang="ar-SA" sz="4000" dirty="0"/>
              <a:t>وحقوق </a:t>
            </a:r>
            <a:r>
              <a:rPr lang="ar-SA" sz="4000" dirty="0">
                <a:solidFill>
                  <a:srgbClr val="FF0000"/>
                </a:solidFill>
              </a:rPr>
              <a:t>شخصية</a:t>
            </a:r>
            <a:endParaRPr lang="en-US" sz="4000" dirty="0">
              <a:solidFill>
                <a:srgbClr val="FF0000"/>
              </a:solidFill>
            </a:endParaRPr>
          </a:p>
          <a:p>
            <a:pPr algn="r" rtl="1"/>
            <a:r>
              <a:rPr lang="en-US" sz="4000" dirty="0"/>
              <a:t>* </a:t>
            </a:r>
            <a:r>
              <a:rPr lang="ar-SA" sz="4000" dirty="0"/>
              <a:t>وحقوق </a:t>
            </a:r>
            <a:r>
              <a:rPr lang="ar-SA" sz="4000" dirty="0">
                <a:solidFill>
                  <a:srgbClr val="FF0000"/>
                </a:solidFill>
              </a:rPr>
              <a:t>معنوية</a:t>
            </a:r>
            <a:endParaRPr lang="en-US" sz="4000" dirty="0">
              <a:solidFill>
                <a:srgbClr val="FF0000"/>
              </a:solidFill>
            </a:endParaRPr>
          </a:p>
        </p:txBody>
      </p:sp>
    </p:spTree>
    <p:extLst>
      <p:ext uri="{BB962C8B-B14F-4D97-AF65-F5344CB8AC3E}">
        <p14:creationId xmlns:p14="http://schemas.microsoft.com/office/powerpoint/2010/main" val="7730367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A08824-A636-45A1-B478-2AE01FFF74EC}"/>
              </a:ext>
            </a:extLst>
          </p:cNvPr>
          <p:cNvSpPr txBox="1"/>
          <p:nvPr/>
        </p:nvSpPr>
        <p:spPr>
          <a:xfrm>
            <a:off x="1066801" y="1399309"/>
            <a:ext cx="10515600" cy="4832092"/>
          </a:xfrm>
          <a:prstGeom prst="rect">
            <a:avLst/>
          </a:prstGeom>
          <a:noFill/>
        </p:spPr>
        <p:txBody>
          <a:bodyPr wrap="square" rtlCol="0">
            <a:spAutoFit/>
          </a:bodyPr>
          <a:lstStyle/>
          <a:p>
            <a:pPr algn="ctr" rtl="1"/>
            <a:r>
              <a:rPr lang="ar-SA" sz="4400" dirty="0">
                <a:solidFill>
                  <a:srgbClr val="FF0000"/>
                </a:solidFill>
              </a:rPr>
              <a:t>مفهوم حقوق الإنسان وتعريفه</a:t>
            </a:r>
            <a:r>
              <a:rPr lang="en-US" sz="4400" dirty="0">
                <a:solidFill>
                  <a:srgbClr val="FF0000"/>
                </a:solidFill>
              </a:rPr>
              <a:t>:</a:t>
            </a:r>
          </a:p>
          <a:p>
            <a:pPr algn="ctr" rtl="1"/>
            <a:r>
              <a:rPr lang="ar-SA" sz="4400" dirty="0"/>
              <a:t>ليس هناك اتفاق علي مصطلح واحد لماهية حقوق الإنسان. حيث تستخدم مصطلحات عدة للدلالة علي حقوق الإنسان، منها علي سبيل المثال</a:t>
            </a:r>
            <a:r>
              <a:rPr lang="en-US" sz="4400" dirty="0"/>
              <a:t>: </a:t>
            </a:r>
            <a:endParaRPr lang="en-US" sz="4400" dirty="0">
              <a:solidFill>
                <a:srgbClr val="7030A0"/>
              </a:solidFill>
            </a:endParaRPr>
          </a:p>
          <a:p>
            <a:pPr algn="ctr" rtl="1"/>
            <a:r>
              <a:rPr lang="en-US" sz="4400" dirty="0">
                <a:solidFill>
                  <a:srgbClr val="7030A0"/>
                </a:solidFill>
              </a:rPr>
              <a:t>* </a:t>
            </a:r>
            <a:r>
              <a:rPr lang="ar-SA" sz="4400" dirty="0">
                <a:solidFill>
                  <a:srgbClr val="7030A0"/>
                </a:solidFill>
              </a:rPr>
              <a:t>حقوق الإنسان </a:t>
            </a:r>
            <a:endParaRPr lang="en-US" sz="4400" dirty="0">
              <a:solidFill>
                <a:srgbClr val="7030A0"/>
              </a:solidFill>
            </a:endParaRPr>
          </a:p>
          <a:p>
            <a:pPr algn="ctr" rtl="1"/>
            <a:r>
              <a:rPr lang="en-US" sz="4400" dirty="0">
                <a:solidFill>
                  <a:srgbClr val="7030A0"/>
                </a:solidFill>
              </a:rPr>
              <a:t>* </a:t>
            </a:r>
            <a:r>
              <a:rPr lang="ar-SA" sz="4400" dirty="0">
                <a:solidFill>
                  <a:srgbClr val="7030A0"/>
                </a:solidFill>
              </a:rPr>
              <a:t>الحقوق الإنسانية </a:t>
            </a:r>
            <a:endParaRPr lang="en-US" sz="4400" dirty="0">
              <a:solidFill>
                <a:srgbClr val="7030A0"/>
              </a:solidFill>
            </a:endParaRPr>
          </a:p>
          <a:p>
            <a:pPr algn="ctr" rtl="1"/>
            <a:r>
              <a:rPr lang="en-US" sz="4400" dirty="0">
                <a:solidFill>
                  <a:srgbClr val="7030A0"/>
                </a:solidFill>
              </a:rPr>
              <a:t>* </a:t>
            </a:r>
            <a:r>
              <a:rPr lang="ar-SA" sz="4400" dirty="0">
                <a:solidFill>
                  <a:srgbClr val="7030A0"/>
                </a:solidFill>
              </a:rPr>
              <a:t>حقوق الشخصية الإنسانية</a:t>
            </a:r>
            <a:endParaRPr lang="en-US" sz="4400" dirty="0">
              <a:solidFill>
                <a:srgbClr val="7030A0"/>
              </a:solidFill>
            </a:endParaRPr>
          </a:p>
        </p:txBody>
      </p:sp>
    </p:spTree>
    <p:extLst>
      <p:ext uri="{BB962C8B-B14F-4D97-AF65-F5344CB8AC3E}">
        <p14:creationId xmlns:p14="http://schemas.microsoft.com/office/powerpoint/2010/main" val="16582454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294463-2BE6-44FF-B270-DC9EEE179EF3}"/>
              </a:ext>
            </a:extLst>
          </p:cNvPr>
          <p:cNvSpPr txBox="1"/>
          <p:nvPr/>
        </p:nvSpPr>
        <p:spPr>
          <a:xfrm>
            <a:off x="651164" y="2312028"/>
            <a:ext cx="10460181" cy="3170099"/>
          </a:xfrm>
          <a:prstGeom prst="rect">
            <a:avLst/>
          </a:prstGeom>
          <a:noFill/>
        </p:spPr>
        <p:txBody>
          <a:bodyPr wrap="square" rtlCol="0">
            <a:spAutoFit/>
          </a:bodyPr>
          <a:lstStyle/>
          <a:p>
            <a:pPr algn="ctr" rtl="1"/>
            <a:r>
              <a:rPr lang="ar-SA" sz="4000" dirty="0">
                <a:solidFill>
                  <a:srgbClr val="7030A0"/>
                </a:solidFill>
              </a:rPr>
              <a:t>تعريف حقوق الإنسان</a:t>
            </a:r>
            <a:r>
              <a:rPr lang="en-US" sz="4000" dirty="0">
                <a:solidFill>
                  <a:srgbClr val="7030A0"/>
                </a:solidFill>
              </a:rPr>
              <a:t>:</a:t>
            </a:r>
          </a:p>
          <a:p>
            <a:pPr algn="r" rtl="1"/>
            <a:r>
              <a:rPr lang="ar-SA" sz="4000" dirty="0"/>
              <a:t>اختلف الباحثون في تعريفاتهم لحقوق الإنسان، وذلك وفقاً لرؤيتهم وتخصصاتهم كما أشرنا من قبل. و هذا يعني أن حقوق الإنسان ليس لها تعريفاً محدداً؛ بل هناك العديد من التعريفات التي قد يختلف مفهومها من مجتمع إلى آخر أو من ثقافة إلى أخرى</a:t>
            </a:r>
            <a:r>
              <a:rPr lang="en-US" sz="4000" dirty="0"/>
              <a:t>.</a:t>
            </a:r>
          </a:p>
        </p:txBody>
      </p:sp>
    </p:spTree>
    <p:extLst>
      <p:ext uri="{BB962C8B-B14F-4D97-AF65-F5344CB8AC3E}">
        <p14:creationId xmlns:p14="http://schemas.microsoft.com/office/powerpoint/2010/main" val="26805940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7E04D0-FB75-427A-8DED-1466B965B96C}"/>
              </a:ext>
            </a:extLst>
          </p:cNvPr>
          <p:cNvSpPr txBox="1"/>
          <p:nvPr/>
        </p:nvSpPr>
        <p:spPr>
          <a:xfrm>
            <a:off x="775855" y="997527"/>
            <a:ext cx="10820399" cy="4524315"/>
          </a:xfrm>
          <a:prstGeom prst="rect">
            <a:avLst/>
          </a:prstGeom>
          <a:noFill/>
        </p:spPr>
        <p:txBody>
          <a:bodyPr wrap="square" rtlCol="0">
            <a:spAutoFit/>
          </a:bodyPr>
          <a:lstStyle/>
          <a:p>
            <a:pPr algn="r" rtl="1"/>
            <a:r>
              <a:rPr lang="ar-SA" sz="3600" b="1" dirty="0">
                <a:solidFill>
                  <a:srgbClr val="FF0000"/>
                </a:solidFill>
              </a:rPr>
              <a:t>حقوق الإنسان </a:t>
            </a:r>
            <a:r>
              <a:rPr lang="ar-SA" sz="3600" dirty="0"/>
              <a:t>هي تلك الحقوق التي يتمتع بها الإنسان، لمجرد كونه إنساناً. وهذه الحقوق يعترف بها للإنسان بصرف النظر عن جنسيته أو ديانته أو اصله العرقي أو القومي أو وضعه الاجتماعي أو الاقتصادي، وهي حقوق طبيعية يملكها الإنسان حتى قبل ان يكون عضواً في مجتمع معين فهي تسبق الدولة وتسمو عليها</a:t>
            </a:r>
            <a:r>
              <a:rPr lang="en-US" sz="3600" dirty="0"/>
              <a:t>.</a:t>
            </a:r>
          </a:p>
          <a:p>
            <a:pPr algn="r"/>
            <a:r>
              <a:rPr lang="en-US" sz="3600" dirty="0"/>
              <a:t>&gt; </a:t>
            </a:r>
            <a:r>
              <a:rPr lang="ar-SA" sz="3600" dirty="0">
                <a:solidFill>
                  <a:srgbClr val="FF0000"/>
                </a:solidFill>
              </a:rPr>
              <a:t>حقوق الإنسان </a:t>
            </a:r>
            <a:r>
              <a:rPr lang="ar-SA" sz="3600" dirty="0"/>
              <a:t>هي مجموعة المبادئ والقيم المعنوية المستمدة من طبيعة الإنسان، والتي تؤكد علي ضرورة احترام ادمية الإنسان وسلامة كيانه المادي والادبي</a:t>
            </a:r>
            <a:endParaRPr lang="en-US" sz="3600" dirty="0"/>
          </a:p>
        </p:txBody>
      </p:sp>
    </p:spTree>
    <p:extLst>
      <p:ext uri="{BB962C8B-B14F-4D97-AF65-F5344CB8AC3E}">
        <p14:creationId xmlns:p14="http://schemas.microsoft.com/office/powerpoint/2010/main" val="3045139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4447C9A-7F74-4FD9-BEF4-5BFE6FC13193}"/>
              </a:ext>
            </a:extLst>
          </p:cNvPr>
          <p:cNvSpPr txBox="1"/>
          <p:nvPr/>
        </p:nvSpPr>
        <p:spPr>
          <a:xfrm>
            <a:off x="1149927" y="1745673"/>
            <a:ext cx="9892145" cy="3970318"/>
          </a:xfrm>
          <a:prstGeom prst="rect">
            <a:avLst/>
          </a:prstGeom>
          <a:noFill/>
        </p:spPr>
        <p:txBody>
          <a:bodyPr wrap="square" rtlCol="0">
            <a:spAutoFit/>
          </a:bodyPr>
          <a:lstStyle/>
          <a:p>
            <a:pPr algn="ctr" rtl="1"/>
            <a:r>
              <a:rPr lang="ar-SA" sz="3600" b="1" dirty="0"/>
              <a:t>ونظراً لأن الإنسان لا يستطيع ان يعيش بدونها فقد اطلق عليها عدد من المصطلحات وهي</a:t>
            </a:r>
            <a:r>
              <a:rPr lang="en-US" sz="3600" b="1" dirty="0"/>
              <a:t>:</a:t>
            </a:r>
            <a:endParaRPr lang="en-US" sz="3600" b="1" dirty="0">
              <a:solidFill>
                <a:srgbClr val="FF0000"/>
              </a:solidFill>
            </a:endParaRPr>
          </a:p>
          <a:p>
            <a:pPr algn="ctr" rtl="1"/>
            <a:r>
              <a:rPr lang="en-US" sz="3600" b="1" dirty="0">
                <a:solidFill>
                  <a:srgbClr val="FF0000"/>
                </a:solidFill>
              </a:rPr>
              <a:t>* </a:t>
            </a:r>
            <a:r>
              <a:rPr lang="ar-SA" sz="3600" b="1" dirty="0">
                <a:solidFill>
                  <a:srgbClr val="FF0000"/>
                </a:solidFill>
              </a:rPr>
              <a:t>عناصر الشخصية</a:t>
            </a:r>
            <a:endParaRPr lang="en-US" sz="3600" b="1" dirty="0">
              <a:solidFill>
                <a:srgbClr val="FF0000"/>
              </a:solidFill>
            </a:endParaRPr>
          </a:p>
          <a:p>
            <a:pPr algn="ctr" rtl="1"/>
            <a:r>
              <a:rPr lang="en-US" sz="3600" b="1" dirty="0">
                <a:solidFill>
                  <a:srgbClr val="FF0000"/>
                </a:solidFill>
              </a:rPr>
              <a:t>* </a:t>
            </a:r>
            <a:r>
              <a:rPr lang="ar-SA" sz="3600" b="1" dirty="0">
                <a:solidFill>
                  <a:srgbClr val="FF0000"/>
                </a:solidFill>
              </a:rPr>
              <a:t>والحقوق الملازمة للشخصية</a:t>
            </a:r>
            <a:endParaRPr lang="en-US" sz="3600" b="1" dirty="0">
              <a:solidFill>
                <a:srgbClr val="FF0000"/>
              </a:solidFill>
            </a:endParaRPr>
          </a:p>
          <a:p>
            <a:pPr algn="ctr" rtl="1"/>
            <a:r>
              <a:rPr lang="en-US" sz="3600" b="1" dirty="0">
                <a:solidFill>
                  <a:srgbClr val="FF0000"/>
                </a:solidFill>
              </a:rPr>
              <a:t>* </a:t>
            </a:r>
            <a:r>
              <a:rPr lang="ar-SA" sz="3600" b="1" dirty="0">
                <a:solidFill>
                  <a:srgbClr val="FF0000"/>
                </a:solidFill>
              </a:rPr>
              <a:t>والحريات العامة</a:t>
            </a:r>
            <a:endParaRPr lang="en-US" sz="3600" b="1" dirty="0">
              <a:solidFill>
                <a:srgbClr val="FF0000"/>
              </a:solidFill>
            </a:endParaRPr>
          </a:p>
          <a:p>
            <a:pPr algn="ctr" rtl="1"/>
            <a:r>
              <a:rPr lang="en-US" sz="3600" b="1" dirty="0">
                <a:solidFill>
                  <a:srgbClr val="FF0000"/>
                </a:solidFill>
              </a:rPr>
              <a:t>* </a:t>
            </a:r>
            <a:r>
              <a:rPr lang="ar-SA" sz="3600" b="1" dirty="0">
                <a:solidFill>
                  <a:srgbClr val="FF0000"/>
                </a:solidFill>
              </a:rPr>
              <a:t>والحقوق الطبيعية</a:t>
            </a:r>
            <a:endParaRPr lang="en-US" sz="3600" b="1" dirty="0">
              <a:solidFill>
                <a:srgbClr val="FF0000"/>
              </a:solidFill>
            </a:endParaRPr>
          </a:p>
          <a:p>
            <a:pPr algn="ctr" rtl="1"/>
            <a:r>
              <a:rPr lang="en-US" sz="3600" b="1" dirty="0">
                <a:solidFill>
                  <a:srgbClr val="FF0000"/>
                </a:solidFill>
              </a:rPr>
              <a:t>* </a:t>
            </a:r>
            <a:r>
              <a:rPr lang="ar-SA" sz="3600" b="1" dirty="0">
                <a:solidFill>
                  <a:srgbClr val="FF0000"/>
                </a:solidFill>
              </a:rPr>
              <a:t>وحقوق الإنسان</a:t>
            </a:r>
            <a:r>
              <a:rPr lang="en-US" sz="3600" b="1" dirty="0">
                <a:solidFill>
                  <a:srgbClr val="FF0000"/>
                </a:solidFill>
              </a:rPr>
              <a:t>.</a:t>
            </a:r>
          </a:p>
        </p:txBody>
      </p:sp>
    </p:spTree>
    <p:extLst>
      <p:ext uri="{BB962C8B-B14F-4D97-AF65-F5344CB8AC3E}">
        <p14:creationId xmlns:p14="http://schemas.microsoft.com/office/powerpoint/2010/main" val="26131577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7B815D-B869-46D4-8F93-55A869E0D311}"/>
              </a:ext>
            </a:extLst>
          </p:cNvPr>
          <p:cNvSpPr txBox="1"/>
          <p:nvPr/>
        </p:nvSpPr>
        <p:spPr>
          <a:xfrm>
            <a:off x="588818" y="1302327"/>
            <a:ext cx="11014364" cy="4832092"/>
          </a:xfrm>
          <a:prstGeom prst="rect">
            <a:avLst/>
          </a:prstGeom>
          <a:noFill/>
        </p:spPr>
        <p:txBody>
          <a:bodyPr wrap="square" rtlCol="0">
            <a:spAutoFit/>
          </a:bodyPr>
          <a:lstStyle/>
          <a:p>
            <a:pPr algn="r" rtl="1"/>
            <a:r>
              <a:rPr lang="ar-SA" sz="4400" dirty="0"/>
              <a:t>و يعرف </a:t>
            </a:r>
            <a:r>
              <a:rPr lang="ar-SA" sz="4400" dirty="0">
                <a:solidFill>
                  <a:srgbClr val="FF0000"/>
                </a:solidFill>
              </a:rPr>
              <a:t>"رينية كاسان" </a:t>
            </a:r>
            <a:r>
              <a:rPr lang="ar-SA" sz="4400" dirty="0"/>
              <a:t>وهو أحد واضعي الإعلان العالمي لحقوق الإنسان بأن حقوق الإنسان </a:t>
            </a:r>
            <a:r>
              <a:rPr lang="ar-SA" sz="4400" dirty="0">
                <a:solidFill>
                  <a:srgbClr val="7030A0"/>
                </a:solidFill>
              </a:rPr>
              <a:t>هي "فرع خاص من الفروع الاجتماعية يختص بدراسة العلاقات بين الناس استناداً إلى كرامة الإنسان وتحديد الحقوق والرخص الضرورية لازدهار شخصية كل كائن إنساني، ويرى البعض أن حقوق الإنسان تمثل رزمة منطقية متضاربة من الحقوق والحقوق المدعاة</a:t>
            </a:r>
            <a:r>
              <a:rPr lang="en-US" sz="4400" dirty="0">
                <a:solidFill>
                  <a:srgbClr val="7030A0"/>
                </a:solidFill>
              </a:rPr>
              <a:t>". </a:t>
            </a:r>
          </a:p>
        </p:txBody>
      </p:sp>
    </p:spTree>
    <p:extLst>
      <p:ext uri="{BB962C8B-B14F-4D97-AF65-F5344CB8AC3E}">
        <p14:creationId xmlns:p14="http://schemas.microsoft.com/office/powerpoint/2010/main" val="15427155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5751AE5-CD15-4A75-ADD6-9CB47A2D3F1D}"/>
              </a:ext>
            </a:extLst>
          </p:cNvPr>
          <p:cNvSpPr txBox="1"/>
          <p:nvPr/>
        </p:nvSpPr>
        <p:spPr>
          <a:xfrm>
            <a:off x="166254" y="876533"/>
            <a:ext cx="11623963" cy="5509200"/>
          </a:xfrm>
          <a:prstGeom prst="rect">
            <a:avLst/>
          </a:prstGeom>
          <a:noFill/>
        </p:spPr>
        <p:txBody>
          <a:bodyPr wrap="square" rtlCol="0">
            <a:spAutoFit/>
          </a:bodyPr>
          <a:lstStyle/>
          <a:p>
            <a:pPr algn="r" rtl="1"/>
            <a:r>
              <a:rPr lang="ar-SA" sz="3200" dirty="0"/>
              <a:t>و يعرف </a:t>
            </a:r>
            <a:r>
              <a:rPr lang="ar-SA" sz="3200" b="1" dirty="0">
                <a:solidFill>
                  <a:srgbClr val="FF0000"/>
                </a:solidFill>
              </a:rPr>
              <a:t>"كارل فاساك" </a:t>
            </a:r>
            <a:r>
              <a:rPr lang="ar-SA" sz="3200" dirty="0"/>
              <a:t>بأن حقوق الإنسان هي </a:t>
            </a:r>
            <a:r>
              <a:rPr lang="ar-SA" sz="3200" dirty="0">
                <a:solidFill>
                  <a:srgbClr val="7030A0"/>
                </a:solidFill>
              </a:rPr>
              <a:t>"علم يهم كل شخص ولا سيما الإنسان العامل الذي يعيش في إطار دولة معينة، والذي إذا ما كان متهما بخرق القانون أو ضحية حالة حرب، يجب أن يستفيد من حماية القانون الوطني والدولي، وأن تكون حقوقه وخاصة الحق في المساواة مطابقة لضرورات المحافظة على النظام العام</a:t>
            </a:r>
            <a:r>
              <a:rPr lang="en-US" sz="3200" dirty="0">
                <a:solidFill>
                  <a:srgbClr val="7030A0"/>
                </a:solidFill>
              </a:rPr>
              <a:t>". </a:t>
            </a:r>
          </a:p>
          <a:p>
            <a:pPr algn="r" rtl="1"/>
            <a:r>
              <a:rPr lang="en-US" sz="3200" dirty="0"/>
              <a:t>&gt; </a:t>
            </a:r>
            <a:r>
              <a:rPr lang="ar-SA" sz="3200" dirty="0"/>
              <a:t>و يري الفرنسي </a:t>
            </a:r>
            <a:r>
              <a:rPr lang="ar-SA" sz="3200" b="1" dirty="0">
                <a:solidFill>
                  <a:srgbClr val="FF0000"/>
                </a:solidFill>
              </a:rPr>
              <a:t>"ايف ماديو" </a:t>
            </a:r>
            <a:r>
              <a:rPr lang="ar-SA" sz="3200" dirty="0"/>
              <a:t>بأن حقوق الإنسان هي </a:t>
            </a:r>
            <a:r>
              <a:rPr lang="ar-SA" sz="3200" dirty="0">
                <a:solidFill>
                  <a:srgbClr val="7030A0"/>
                </a:solidFill>
              </a:rPr>
              <a:t>"دراسة الحقوق الشخصية المعرف بها وطنياً ودولياً والتي في ظل حضارة معينة تضمن الجمع بين تأكيد الكرامة الإنسانية وحمايتها من جهة والمحافظة على النظام العام من جهة أخرى</a:t>
            </a:r>
            <a:r>
              <a:rPr lang="en-US" sz="3200" dirty="0">
                <a:solidFill>
                  <a:srgbClr val="7030A0"/>
                </a:solidFill>
              </a:rPr>
              <a:t>". </a:t>
            </a:r>
          </a:p>
          <a:p>
            <a:pPr algn="r" rtl="1"/>
            <a:r>
              <a:rPr lang="en-US" sz="3200" dirty="0"/>
              <a:t>&gt; </a:t>
            </a:r>
            <a:r>
              <a:rPr lang="ar-SA" sz="3200" dirty="0"/>
              <a:t>أما الفقيه الدستوري </a:t>
            </a:r>
            <a:r>
              <a:rPr lang="ar-SA" sz="3200" b="1" dirty="0">
                <a:solidFill>
                  <a:srgbClr val="FF0000"/>
                </a:solidFill>
              </a:rPr>
              <a:t>"أيمرزابو" </a:t>
            </a:r>
            <a:r>
              <a:rPr lang="ar-SA" sz="3200" dirty="0"/>
              <a:t>فيذهب إلى أن حقوق الإنسان هي </a:t>
            </a:r>
            <a:r>
              <a:rPr lang="ar-SA" sz="3200" dirty="0">
                <a:solidFill>
                  <a:srgbClr val="7030A0"/>
                </a:solidFill>
              </a:rPr>
              <a:t>"مزيجاً من القانون الدستوري والدولي مهمتها الدفاع بصورة مباشرة ومنظمة قانونا عن حقوق الشخص الإنساني ضد انحرافات السلطة الواقعة في الأجهزة الدولية، وأن تنمو بصورة متوازنة معها الشروط الإنسانية للحياة والتنمية المتعددة الأبعاد للشخصية الإنسانية</a:t>
            </a:r>
            <a:r>
              <a:rPr lang="en-US" sz="3200" dirty="0">
                <a:solidFill>
                  <a:srgbClr val="7030A0"/>
                </a:solidFill>
              </a:rPr>
              <a:t>".</a:t>
            </a:r>
          </a:p>
        </p:txBody>
      </p:sp>
    </p:spTree>
    <p:extLst>
      <p:ext uri="{BB962C8B-B14F-4D97-AF65-F5344CB8AC3E}">
        <p14:creationId xmlns:p14="http://schemas.microsoft.com/office/powerpoint/2010/main" val="27225869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1C81C5-6D76-4893-8E3E-16C28C2C17A1}"/>
              </a:ext>
            </a:extLst>
          </p:cNvPr>
          <p:cNvSpPr txBox="1"/>
          <p:nvPr/>
        </p:nvSpPr>
        <p:spPr>
          <a:xfrm>
            <a:off x="609600" y="2133407"/>
            <a:ext cx="10723418" cy="3477875"/>
          </a:xfrm>
          <a:prstGeom prst="rect">
            <a:avLst/>
          </a:prstGeom>
          <a:noFill/>
        </p:spPr>
        <p:txBody>
          <a:bodyPr wrap="square" rtlCol="0">
            <a:spAutoFit/>
          </a:bodyPr>
          <a:lstStyle/>
          <a:p>
            <a:pPr algn="r" rtl="1"/>
            <a:r>
              <a:rPr lang="ar-SA" sz="4400" dirty="0"/>
              <a:t>وورد تعريف حقوق الإنسان في </a:t>
            </a:r>
            <a:r>
              <a:rPr lang="ar-SA" sz="4400" dirty="0">
                <a:solidFill>
                  <a:srgbClr val="FF0000"/>
                </a:solidFill>
              </a:rPr>
              <a:t>قاموس الفكر السياسي </a:t>
            </a:r>
            <a:r>
              <a:rPr lang="ar-SA" sz="4400" dirty="0"/>
              <a:t>بأنها: </a:t>
            </a:r>
            <a:r>
              <a:rPr lang="ar-SA" sz="4400" dirty="0">
                <a:solidFill>
                  <a:srgbClr val="7030A0"/>
                </a:solidFill>
              </a:rPr>
              <a:t>"الحقوق التي يملكها الكائن البشري لمجرد انه كائن بشري. فحقوق الإنسان تعرف وفقا لذلك ضمن حالة الطبيعة وهي حالة الحرية والمساواة التي يكون عليها الناس قبل أن تقوم فيهم سلطة تحد من حقهم في ممارستها</a:t>
            </a:r>
            <a:r>
              <a:rPr lang="en-US" sz="4400" dirty="0">
                <a:solidFill>
                  <a:srgbClr val="7030A0"/>
                </a:solidFill>
              </a:rPr>
              <a:t>."</a:t>
            </a:r>
          </a:p>
        </p:txBody>
      </p:sp>
    </p:spTree>
    <p:extLst>
      <p:ext uri="{BB962C8B-B14F-4D97-AF65-F5344CB8AC3E}">
        <p14:creationId xmlns:p14="http://schemas.microsoft.com/office/powerpoint/2010/main" val="29604238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C64511-618C-4DB9-9C88-4377ED32246E}"/>
              </a:ext>
            </a:extLst>
          </p:cNvPr>
          <p:cNvSpPr txBox="1"/>
          <p:nvPr/>
        </p:nvSpPr>
        <p:spPr>
          <a:xfrm>
            <a:off x="692727" y="2161308"/>
            <a:ext cx="10515599" cy="3477875"/>
          </a:xfrm>
          <a:prstGeom prst="rect">
            <a:avLst/>
          </a:prstGeom>
          <a:noFill/>
        </p:spPr>
        <p:txBody>
          <a:bodyPr wrap="square" rtlCol="0">
            <a:spAutoFit/>
          </a:bodyPr>
          <a:lstStyle/>
          <a:p>
            <a:pPr algn="r" rtl="1"/>
            <a:r>
              <a:rPr lang="ar-SA" sz="4400" dirty="0"/>
              <a:t>أما </a:t>
            </a:r>
            <a:r>
              <a:rPr lang="ar-SA" sz="4400" dirty="0">
                <a:solidFill>
                  <a:srgbClr val="FF0000"/>
                </a:solidFill>
              </a:rPr>
              <a:t>الأمم المتحدة </a:t>
            </a:r>
            <a:r>
              <a:rPr lang="ar-SA" sz="4400" dirty="0"/>
              <a:t>فقد عرفت حقوق الإنسان بأنها </a:t>
            </a:r>
            <a:r>
              <a:rPr lang="ar-SA" sz="4400" dirty="0">
                <a:solidFill>
                  <a:srgbClr val="7030A0"/>
                </a:solidFill>
              </a:rPr>
              <a:t>"ضمانات قانونية عالمية لحماية الأفراد والجماعات من إجراءات الحكومات التي تمس الحريات الأساسية والكرامة الإنسانية، ويلزم قانون حقوق الإنسان الحكومات ببعض الأشياء ويمنعها من القيام بأشياء أخرى</a:t>
            </a:r>
            <a:r>
              <a:rPr lang="en-US" sz="4400" dirty="0">
                <a:solidFill>
                  <a:srgbClr val="7030A0"/>
                </a:solidFill>
              </a:rPr>
              <a:t>"</a:t>
            </a:r>
          </a:p>
        </p:txBody>
      </p:sp>
    </p:spTree>
    <p:extLst>
      <p:ext uri="{BB962C8B-B14F-4D97-AF65-F5344CB8AC3E}">
        <p14:creationId xmlns:p14="http://schemas.microsoft.com/office/powerpoint/2010/main" val="38492585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971AF3B-64CA-47FE-B7F2-AD55A84828E0}"/>
              </a:ext>
            </a:extLst>
          </p:cNvPr>
          <p:cNvSpPr txBox="1"/>
          <p:nvPr/>
        </p:nvSpPr>
        <p:spPr>
          <a:xfrm>
            <a:off x="768927" y="1219200"/>
            <a:ext cx="10654146" cy="4955203"/>
          </a:xfrm>
          <a:prstGeom prst="rect">
            <a:avLst/>
          </a:prstGeom>
          <a:noFill/>
        </p:spPr>
        <p:txBody>
          <a:bodyPr wrap="square" rtlCol="0">
            <a:spAutoFit/>
          </a:bodyPr>
          <a:lstStyle/>
          <a:p>
            <a:pPr algn="ctr" rtl="1"/>
            <a:r>
              <a:rPr lang="ar-SA" sz="2800" b="1" dirty="0">
                <a:solidFill>
                  <a:srgbClr val="FF0000"/>
                </a:solidFill>
              </a:rPr>
              <a:t>خصائص حقوق الإنسان</a:t>
            </a:r>
            <a:r>
              <a:rPr lang="en-US" sz="2800" b="1" dirty="0">
                <a:solidFill>
                  <a:srgbClr val="FF0000"/>
                </a:solidFill>
              </a:rPr>
              <a:t>: </a:t>
            </a:r>
          </a:p>
          <a:p>
            <a:pPr algn="r" rtl="1"/>
            <a:r>
              <a:rPr lang="en-US" sz="2400" b="1" dirty="0"/>
              <a:t>1- </a:t>
            </a:r>
            <a:r>
              <a:rPr lang="ar-SA" sz="2400" b="1" dirty="0"/>
              <a:t>تحمي وتعزز الكرامة المتأصلة للإنسان</a:t>
            </a:r>
            <a:r>
              <a:rPr lang="en-US" sz="2400" b="1" dirty="0"/>
              <a:t>.</a:t>
            </a:r>
          </a:p>
          <a:p>
            <a:pPr algn="r" rtl="1"/>
            <a:r>
              <a:rPr lang="en-US" sz="2400" b="1" dirty="0"/>
              <a:t>2- </a:t>
            </a:r>
            <a:r>
              <a:rPr lang="ar-SA" sz="2400" b="1" dirty="0"/>
              <a:t>تحمي حقوق الأفراد والجماعات</a:t>
            </a:r>
            <a:r>
              <a:rPr lang="en-US" sz="2400" b="1" dirty="0"/>
              <a:t>.</a:t>
            </a:r>
          </a:p>
          <a:p>
            <a:pPr algn="r" rtl="1"/>
            <a:r>
              <a:rPr lang="en-US" sz="2400" b="1" dirty="0"/>
              <a:t>3- </a:t>
            </a:r>
            <a:r>
              <a:rPr lang="ar-SA" sz="2400" b="1" dirty="0"/>
              <a:t>عالمية: أي أنها حقوق عالمية وواحدة لجميع البشر مهما اختلفوا في الجنس او الدين او العرق او اللون او اللغة .... الخ</a:t>
            </a:r>
            <a:r>
              <a:rPr lang="en-US" sz="2400" b="1" dirty="0"/>
              <a:t> .</a:t>
            </a:r>
          </a:p>
          <a:p>
            <a:pPr algn="r" rtl="1"/>
            <a:r>
              <a:rPr lang="en-US" sz="2400" b="1" dirty="0"/>
              <a:t>4- </a:t>
            </a:r>
            <a:r>
              <a:rPr lang="ar-SA" sz="2400" b="1" dirty="0"/>
              <a:t>مضمونة دولياً</a:t>
            </a:r>
            <a:r>
              <a:rPr lang="en-US" sz="2400" b="1" dirty="0"/>
              <a:t>.</a:t>
            </a:r>
          </a:p>
          <a:p>
            <a:pPr algn="r" rtl="1"/>
            <a:r>
              <a:rPr lang="en-US" sz="2400" b="1" dirty="0"/>
              <a:t>5- </a:t>
            </a:r>
            <a:r>
              <a:rPr lang="ar-SA" sz="2400" b="1" dirty="0"/>
              <a:t>محمية بموجب القوانين</a:t>
            </a:r>
            <a:r>
              <a:rPr lang="en-US" sz="2400" b="1" dirty="0"/>
              <a:t>.</a:t>
            </a:r>
          </a:p>
          <a:p>
            <a:pPr algn="r" rtl="1"/>
            <a:r>
              <a:rPr lang="en-US" sz="2400" b="1" dirty="0"/>
              <a:t>6- </a:t>
            </a:r>
            <a:r>
              <a:rPr lang="ar-SA" sz="2400" b="1" dirty="0"/>
              <a:t>ملزمة للدول وهيئاتها</a:t>
            </a:r>
            <a:r>
              <a:rPr lang="en-US" sz="2400" b="1" dirty="0"/>
              <a:t>.</a:t>
            </a:r>
          </a:p>
          <a:p>
            <a:pPr algn="r" rtl="1"/>
            <a:r>
              <a:rPr lang="en-US" sz="2400" b="1" dirty="0"/>
              <a:t>7- </a:t>
            </a:r>
            <a:r>
              <a:rPr lang="ar-SA" sz="2400" b="1" dirty="0"/>
              <a:t>متكاملة غير قابلة للتجزئة: أي أن حقوق الانسان متكاملة أي أنها كل لا يتجزأ فهي كتلة واحدة لا يجوز الانتقاص منها بأي ذريعة وهي كذلك لا تعترف بالترتيب فكل الحقوق متساوية في الأهمية</a:t>
            </a:r>
            <a:r>
              <a:rPr lang="en-US" sz="2400" b="1" dirty="0"/>
              <a:t>.</a:t>
            </a:r>
          </a:p>
          <a:p>
            <a:pPr algn="r" rtl="1"/>
            <a:r>
              <a:rPr lang="en-US" sz="2400" b="1" dirty="0"/>
              <a:t>8- </a:t>
            </a:r>
            <a:r>
              <a:rPr lang="ar-SA" sz="2400" b="1" dirty="0"/>
              <a:t>غير قابلة للتنازل أو المصادرة: و هذا يعني أن بعض من حقوق الانسان غير قابلة للتنازل فهي لصيقة بذات الإنسان فلا تورث ولا تشتري، ولا يجوز حرمانه منها تحت اي ظرف فهي تولد معه بمجرد خروجه للحياة ولا يجوز انتزاعها منه بأي مبرر</a:t>
            </a:r>
            <a:r>
              <a:rPr lang="en-US" sz="2400" b="1" dirty="0"/>
              <a:t>.</a:t>
            </a:r>
          </a:p>
        </p:txBody>
      </p:sp>
    </p:spTree>
    <p:extLst>
      <p:ext uri="{BB962C8B-B14F-4D97-AF65-F5344CB8AC3E}">
        <p14:creationId xmlns:p14="http://schemas.microsoft.com/office/powerpoint/2010/main" val="4429362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6B42D3-4F68-4E7A-BE37-A276551888F9}"/>
              </a:ext>
            </a:extLst>
          </p:cNvPr>
          <p:cNvSpPr txBox="1"/>
          <p:nvPr/>
        </p:nvSpPr>
        <p:spPr>
          <a:xfrm>
            <a:off x="1219199" y="1413164"/>
            <a:ext cx="10335491" cy="4524315"/>
          </a:xfrm>
          <a:prstGeom prst="rect">
            <a:avLst/>
          </a:prstGeom>
          <a:noFill/>
        </p:spPr>
        <p:txBody>
          <a:bodyPr wrap="square" rtlCol="0">
            <a:spAutoFit/>
          </a:bodyPr>
          <a:lstStyle/>
          <a:p>
            <a:pPr algn="ctr" rtl="1"/>
            <a:r>
              <a:rPr lang="ar-SA" sz="3600" dirty="0"/>
              <a:t>هذا يعني أن حقوق الانسان قد اكتسبت عبر مسيرة طويلة خصائص وسمات واضحة ميزتها عن غيرها من الحقوق و الحريات، و هذه </a:t>
            </a:r>
            <a:r>
              <a:rPr lang="ar-SA" sz="3600" dirty="0">
                <a:solidFill>
                  <a:srgbClr val="FF0000"/>
                </a:solidFill>
              </a:rPr>
              <a:t>الخصائص بالإضافة للخصائص السابقة هي</a:t>
            </a:r>
            <a:r>
              <a:rPr lang="en-US" sz="3600" dirty="0">
                <a:solidFill>
                  <a:srgbClr val="FF0000"/>
                </a:solidFill>
              </a:rPr>
              <a:t>:</a:t>
            </a:r>
          </a:p>
          <a:p>
            <a:pPr algn="r" rtl="1"/>
            <a:r>
              <a:rPr lang="en-US" sz="3600" dirty="0">
                <a:solidFill>
                  <a:srgbClr val="FF0000"/>
                </a:solidFill>
              </a:rPr>
              <a:t>1- </a:t>
            </a:r>
            <a:r>
              <a:rPr lang="ar-SA" sz="3600" dirty="0">
                <a:solidFill>
                  <a:srgbClr val="FF0000"/>
                </a:solidFill>
              </a:rPr>
              <a:t>حقوق الانسان ذات صبغة موضوعية عالمية: </a:t>
            </a:r>
            <a:r>
              <a:rPr lang="ar-SA" sz="3600" dirty="0"/>
              <a:t>ويقصد بعالمية حقوق الإنسان </a:t>
            </a:r>
            <a:r>
              <a:rPr lang="ar-SA" sz="3600" dirty="0">
                <a:solidFill>
                  <a:srgbClr val="7030A0"/>
                </a:solidFill>
              </a:rPr>
              <a:t>"وجود مبادئ دولية لحماية حقوق الإنسان تلتزم الدول جميعا بتطبيقها"، وكل دولة لها مصلحة قانونية في حمايتها. وتتبع الطبيعة العالمية لمبادئ حقوق الإنسان من كونها حقوقا لكل إنسان دون النظر إلى الجنس أو اللغة أو الدين أو العرق أو المعتقد</a:t>
            </a:r>
            <a:r>
              <a:rPr lang="en-US" sz="3600" dirty="0">
                <a:solidFill>
                  <a:srgbClr val="7030A0"/>
                </a:solidFill>
              </a:rPr>
              <a:t>. </a:t>
            </a:r>
          </a:p>
        </p:txBody>
      </p:sp>
    </p:spTree>
    <p:extLst>
      <p:ext uri="{BB962C8B-B14F-4D97-AF65-F5344CB8AC3E}">
        <p14:creationId xmlns:p14="http://schemas.microsoft.com/office/powerpoint/2010/main" val="2785999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89E46B-D827-4A48-8D42-8F1F3C1C1D32}"/>
              </a:ext>
            </a:extLst>
          </p:cNvPr>
          <p:cNvSpPr txBox="1"/>
          <p:nvPr/>
        </p:nvSpPr>
        <p:spPr>
          <a:xfrm>
            <a:off x="1246909" y="1842654"/>
            <a:ext cx="9144000" cy="3785652"/>
          </a:xfrm>
          <a:prstGeom prst="rect">
            <a:avLst/>
          </a:prstGeom>
          <a:noFill/>
        </p:spPr>
        <p:txBody>
          <a:bodyPr wrap="square" rtlCol="0">
            <a:spAutoFit/>
          </a:bodyPr>
          <a:lstStyle/>
          <a:p>
            <a:pPr algn="r" rtl="1"/>
            <a:r>
              <a:rPr lang="ar-SA" sz="4800" dirty="0">
                <a:solidFill>
                  <a:srgbClr val="FF0000"/>
                </a:solidFill>
              </a:rPr>
              <a:t>ماهية الحقوق السياسية</a:t>
            </a:r>
            <a:r>
              <a:rPr lang="en-US" sz="4800" dirty="0"/>
              <a:t> :</a:t>
            </a:r>
          </a:p>
          <a:p>
            <a:pPr algn="r" rtl="1"/>
            <a:r>
              <a:rPr lang="ar-SA" sz="4800" dirty="0"/>
              <a:t>الحقوق السياسية هي الحقوق التى يقررها القانون للشخص باعتباره منتمياً إلى بلدٍ معين. </a:t>
            </a:r>
            <a:endParaRPr lang="ar-EG" sz="4800" dirty="0"/>
          </a:p>
          <a:p>
            <a:pPr algn="r" rtl="1"/>
            <a:r>
              <a:rPr lang="ar-SA" sz="4800" dirty="0"/>
              <a:t>وتخول الحقوق السياسية للإنسان المساهمة فى حكم هذه الدولة و إدارة شئونها</a:t>
            </a:r>
            <a:r>
              <a:rPr lang="en-US" sz="4800" dirty="0"/>
              <a:t>.</a:t>
            </a:r>
          </a:p>
        </p:txBody>
      </p:sp>
    </p:spTree>
    <p:extLst>
      <p:ext uri="{BB962C8B-B14F-4D97-AF65-F5344CB8AC3E}">
        <p14:creationId xmlns:p14="http://schemas.microsoft.com/office/powerpoint/2010/main" val="24288093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BF8616-6C6A-40A7-A43C-0C5BE7A0ECA8}"/>
              </a:ext>
            </a:extLst>
          </p:cNvPr>
          <p:cNvSpPr txBox="1"/>
          <p:nvPr/>
        </p:nvSpPr>
        <p:spPr>
          <a:xfrm>
            <a:off x="748146" y="1607128"/>
            <a:ext cx="10141528" cy="4401205"/>
          </a:xfrm>
          <a:prstGeom prst="rect">
            <a:avLst/>
          </a:prstGeom>
          <a:noFill/>
        </p:spPr>
        <p:txBody>
          <a:bodyPr wrap="square" rtlCol="0">
            <a:spAutoFit/>
          </a:bodyPr>
          <a:lstStyle/>
          <a:p>
            <a:pPr algn="r" rtl="1"/>
            <a:r>
              <a:rPr lang="en-US" sz="4000" dirty="0">
                <a:solidFill>
                  <a:srgbClr val="FF0000"/>
                </a:solidFill>
              </a:rPr>
              <a:t>2- </a:t>
            </a:r>
            <a:r>
              <a:rPr lang="ar-SA" sz="4000" dirty="0">
                <a:solidFill>
                  <a:srgbClr val="FF0000"/>
                </a:solidFill>
              </a:rPr>
              <a:t>حقوق الإنسان تتمتع بقوة إلزامية: </a:t>
            </a:r>
            <a:r>
              <a:rPr lang="ar-SA" sz="4000" dirty="0"/>
              <a:t>انتقلت حقوق الإنسان من عدم الالزام إلى الالزامية، وأصبح يقع علي من يخالفها جزاءات دولية. ويمثل ميثاق الامم المتحدة نقطة انطلاق في مجال الاعتراف بحقوق الإنسان وحرياته. حيت أصبحت النصوص الواردة في ميثاق الامم المتحدة بخصوص حقوق الإنسان جزءا من القانون الدولي العرفي، لذا فإنها ملزمة لكافة الدول</a:t>
            </a:r>
            <a:r>
              <a:rPr lang="en-US" sz="4000" dirty="0"/>
              <a:t>.</a:t>
            </a:r>
          </a:p>
        </p:txBody>
      </p:sp>
    </p:spTree>
    <p:extLst>
      <p:ext uri="{BB962C8B-B14F-4D97-AF65-F5344CB8AC3E}">
        <p14:creationId xmlns:p14="http://schemas.microsoft.com/office/powerpoint/2010/main" val="33871518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6A024E-A667-4C82-9312-9043F02698B9}"/>
              </a:ext>
            </a:extLst>
          </p:cNvPr>
          <p:cNvSpPr txBox="1"/>
          <p:nvPr/>
        </p:nvSpPr>
        <p:spPr>
          <a:xfrm>
            <a:off x="810490" y="1443841"/>
            <a:ext cx="10571019" cy="3970318"/>
          </a:xfrm>
          <a:prstGeom prst="rect">
            <a:avLst/>
          </a:prstGeom>
          <a:noFill/>
        </p:spPr>
        <p:txBody>
          <a:bodyPr wrap="square" rtlCol="0">
            <a:spAutoFit/>
          </a:bodyPr>
          <a:lstStyle/>
          <a:p>
            <a:pPr algn="r" rtl="1"/>
            <a:r>
              <a:rPr lang="en-US" sz="3600" dirty="0"/>
              <a:t> </a:t>
            </a:r>
          </a:p>
          <a:p>
            <a:pPr algn="r" rtl="1"/>
            <a:r>
              <a:rPr lang="en-US" sz="3600" dirty="0">
                <a:solidFill>
                  <a:srgbClr val="FF0000"/>
                </a:solidFill>
              </a:rPr>
              <a:t>3- </a:t>
            </a:r>
            <a:r>
              <a:rPr lang="ar-SA" sz="3600" dirty="0">
                <a:solidFill>
                  <a:srgbClr val="FF0000"/>
                </a:solidFill>
              </a:rPr>
              <a:t>تمنح حقوق الإنسان للفرد حقوقاً دولية بطريقة مباشرة: </a:t>
            </a:r>
            <a:r>
              <a:rPr lang="ar-SA" sz="3600" dirty="0"/>
              <a:t>تمنح مواثيق حقوق الإنسان للفرد حقوقا دولية تتصل بصفته الادمية بشكل مباشر، وفي حال انتهاك حقوق الفرد من قبل دولة اجنبية يلجا إلى الآليات المنصوص عليها في المواثيق الدولية، أو لدولته لتمارس حقها عن طريق دعوى الحماية الدبلوماسية، واذا كان الانتهاك صادرا عن دولته عليه ان يلجا إلى الاجهزة الداخلية السياسية والقضائية</a:t>
            </a:r>
            <a:r>
              <a:rPr lang="en-US" sz="3600" dirty="0"/>
              <a:t>.</a:t>
            </a:r>
          </a:p>
        </p:txBody>
      </p:sp>
    </p:spTree>
    <p:extLst>
      <p:ext uri="{BB962C8B-B14F-4D97-AF65-F5344CB8AC3E}">
        <p14:creationId xmlns:p14="http://schemas.microsoft.com/office/powerpoint/2010/main" val="17689580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52788C-78F2-49EF-B09D-3FDD2F76B35B}"/>
              </a:ext>
            </a:extLst>
          </p:cNvPr>
          <p:cNvSpPr txBox="1"/>
          <p:nvPr/>
        </p:nvSpPr>
        <p:spPr>
          <a:xfrm>
            <a:off x="942109" y="1443841"/>
            <a:ext cx="10307782" cy="3970318"/>
          </a:xfrm>
          <a:prstGeom prst="rect">
            <a:avLst/>
          </a:prstGeom>
          <a:noFill/>
        </p:spPr>
        <p:txBody>
          <a:bodyPr wrap="square" rtlCol="0">
            <a:spAutoFit/>
          </a:bodyPr>
          <a:lstStyle/>
          <a:p>
            <a:pPr algn="r" rtl="1"/>
            <a:r>
              <a:rPr lang="en-US" sz="3600" dirty="0"/>
              <a:t> </a:t>
            </a:r>
          </a:p>
          <a:p>
            <a:pPr algn="r" rtl="1"/>
            <a:r>
              <a:rPr lang="en-US" sz="3600" dirty="0"/>
              <a:t>4- </a:t>
            </a:r>
            <a:r>
              <a:rPr lang="ar-SA" sz="3600" dirty="0">
                <a:solidFill>
                  <a:srgbClr val="FF0000"/>
                </a:solidFill>
              </a:rPr>
              <a:t>حقوق الإنسان لا تشترى </a:t>
            </a:r>
            <a:r>
              <a:rPr lang="ar-SA" sz="3600" dirty="0"/>
              <a:t>ولا تكتسب ولا تورث، فهي ببساطة ملك الناس لانهم بشر، فهي متأصلة في كل فرد</a:t>
            </a:r>
            <a:r>
              <a:rPr lang="en-US" sz="3600" dirty="0"/>
              <a:t>.</a:t>
            </a:r>
          </a:p>
          <a:p>
            <a:pPr algn="r" rtl="1"/>
            <a:r>
              <a:rPr lang="en-US" sz="3600" dirty="0"/>
              <a:t>5- </a:t>
            </a:r>
            <a:r>
              <a:rPr lang="ar-SA" sz="3600" dirty="0">
                <a:solidFill>
                  <a:srgbClr val="FF0000"/>
                </a:solidFill>
              </a:rPr>
              <a:t>حقوق الإنسان شمولية: </a:t>
            </a:r>
            <a:r>
              <a:rPr lang="ar-SA" sz="3600" dirty="0"/>
              <a:t>اذ تتضمن قضابا تتعلق بالديمقراطية، والتعددية، والعدالة الإنسانية، و احترام الحريات، وسيادة القانون، وحقوق النساء، وحقوق الطفل، وحقوق اللاجئين، والمهاجرين، والاقليات، والمهمشين، والفقراء.... الخ</a:t>
            </a:r>
            <a:endParaRPr lang="en-US" sz="3600" dirty="0"/>
          </a:p>
        </p:txBody>
      </p:sp>
    </p:spTree>
    <p:extLst>
      <p:ext uri="{BB962C8B-B14F-4D97-AF65-F5344CB8AC3E}">
        <p14:creationId xmlns:p14="http://schemas.microsoft.com/office/powerpoint/2010/main" val="41298846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7EB1FA-9DEE-4FF2-9401-D7DEE70CC723}"/>
              </a:ext>
            </a:extLst>
          </p:cNvPr>
          <p:cNvSpPr txBox="1"/>
          <p:nvPr/>
        </p:nvSpPr>
        <p:spPr>
          <a:xfrm>
            <a:off x="387927" y="1039091"/>
            <a:ext cx="11028218" cy="5078313"/>
          </a:xfrm>
          <a:prstGeom prst="rect">
            <a:avLst/>
          </a:prstGeom>
          <a:noFill/>
        </p:spPr>
        <p:txBody>
          <a:bodyPr wrap="square" rtlCol="0">
            <a:spAutoFit/>
          </a:bodyPr>
          <a:lstStyle/>
          <a:p>
            <a:pPr algn="r" rtl="1"/>
            <a:r>
              <a:rPr lang="en-US" sz="3600" dirty="0"/>
              <a:t> </a:t>
            </a:r>
          </a:p>
          <a:p>
            <a:pPr algn="r" rtl="1"/>
            <a:r>
              <a:rPr lang="en-US" sz="3600" dirty="0">
                <a:solidFill>
                  <a:srgbClr val="FF0000"/>
                </a:solidFill>
              </a:rPr>
              <a:t>6- </a:t>
            </a:r>
            <a:r>
              <a:rPr lang="ar-SA" sz="3600" dirty="0">
                <a:solidFill>
                  <a:srgbClr val="FF0000"/>
                </a:solidFill>
              </a:rPr>
              <a:t>حقوق الإنسان غير قابلة للتجزؤ: </a:t>
            </a:r>
            <a:r>
              <a:rPr lang="ar-SA" sz="3600" dirty="0"/>
              <a:t>ولكي يعيش جميع الناس بكرامة فانه يحق لهم ان يتمتعوا بالحرية والامن، وبمستويات معيشة لائقة. فحقوق الإنسان تنتظم في اطار من الترابط والتكامل بالرغم من تعددها وتنوعها، حيت ان الترابط وعدم التجزئة يمثلان مبدأين جوهرين من مبادئ القانون الدولي لحقوق الإنسان</a:t>
            </a:r>
            <a:r>
              <a:rPr lang="en-US" sz="3600" dirty="0"/>
              <a:t>.</a:t>
            </a:r>
          </a:p>
          <a:p>
            <a:pPr algn="r" rtl="1"/>
            <a:r>
              <a:rPr lang="en-US" sz="3600" dirty="0">
                <a:solidFill>
                  <a:srgbClr val="FF0000"/>
                </a:solidFill>
              </a:rPr>
              <a:t>7- </a:t>
            </a:r>
            <a:r>
              <a:rPr lang="ar-SA" sz="3600" dirty="0">
                <a:solidFill>
                  <a:srgbClr val="FF0000"/>
                </a:solidFill>
              </a:rPr>
              <a:t>حقوق الإنسان لا يمكن انتزاعها: </a:t>
            </a:r>
            <a:r>
              <a:rPr lang="ar-SA" sz="3600" dirty="0"/>
              <a:t>فليس من حق احد ان يحرم شخص من حقوقه كإنسان حتي ولم تعترف بها قوانين بلده، أو عندما تنتهكها تلك القوانين، فحقوق الإنسان ثابتة وغير قابلة للتصرف</a:t>
            </a:r>
            <a:r>
              <a:rPr lang="en-US" sz="3600" dirty="0"/>
              <a:t>.</a:t>
            </a:r>
          </a:p>
        </p:txBody>
      </p:sp>
    </p:spTree>
    <p:extLst>
      <p:ext uri="{BB962C8B-B14F-4D97-AF65-F5344CB8AC3E}">
        <p14:creationId xmlns:p14="http://schemas.microsoft.com/office/powerpoint/2010/main" val="8339112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DE5D4F-A600-47C2-8590-360DAB304AD3}"/>
              </a:ext>
            </a:extLst>
          </p:cNvPr>
          <p:cNvSpPr txBox="1"/>
          <p:nvPr/>
        </p:nvSpPr>
        <p:spPr>
          <a:xfrm>
            <a:off x="1011382" y="1427018"/>
            <a:ext cx="10598727" cy="4524315"/>
          </a:xfrm>
          <a:prstGeom prst="rect">
            <a:avLst/>
          </a:prstGeom>
          <a:noFill/>
        </p:spPr>
        <p:txBody>
          <a:bodyPr wrap="square" rtlCol="0">
            <a:spAutoFit/>
          </a:bodyPr>
          <a:lstStyle/>
          <a:p>
            <a:pPr algn="r" rtl="1"/>
            <a:r>
              <a:rPr lang="en-US" sz="3200" dirty="0"/>
              <a:t> </a:t>
            </a:r>
          </a:p>
          <a:p>
            <a:pPr algn="r" rtl="1"/>
            <a:r>
              <a:rPr lang="en-US" sz="3200" dirty="0">
                <a:solidFill>
                  <a:srgbClr val="FF0000"/>
                </a:solidFill>
              </a:rPr>
              <a:t>8- </a:t>
            </a:r>
            <a:r>
              <a:rPr lang="ar-SA" sz="3200" dirty="0">
                <a:solidFill>
                  <a:srgbClr val="FF0000"/>
                </a:solidFill>
              </a:rPr>
              <a:t>حقوق الإنسان تتميز بالفاعلية: </a:t>
            </a:r>
            <a:r>
              <a:rPr lang="ar-SA" sz="3200" dirty="0"/>
              <a:t>بمعني ان الدولة تحرص علي تحرير المبادئ النظرية لحقوق الإنسان إلي واقع فعلي يشعر به الناس في حياتهم اليومية. وتحرص كل سلطات الدولة علي الحفاظ عليها وعدم السماح بانتهاكها</a:t>
            </a:r>
            <a:r>
              <a:rPr lang="en-US" sz="3200" dirty="0"/>
              <a:t>.</a:t>
            </a:r>
          </a:p>
          <a:p>
            <a:pPr algn="r" rtl="1"/>
            <a:r>
              <a:rPr lang="en-US" sz="3200" dirty="0">
                <a:solidFill>
                  <a:srgbClr val="FF0000"/>
                </a:solidFill>
              </a:rPr>
              <a:t>9- </a:t>
            </a:r>
            <a:r>
              <a:rPr lang="ar-SA" sz="3200" dirty="0">
                <a:solidFill>
                  <a:srgbClr val="FF0000"/>
                </a:solidFill>
              </a:rPr>
              <a:t>حقوق الإنسان فى تطور مستمر: </a:t>
            </a:r>
            <a:r>
              <a:rPr lang="ar-SA" sz="3200" dirty="0"/>
              <a:t>وتتطور تفسيرات الحقوق مع تطور المجتمعات تبلور الوفاق المحلي والدولي حولها. وتعتبر بعض الحقوق "حقوقا مطلقة" بينما تخضع بعضها إلي قيود مجتمعية. ويترجم كل مجتمع هذه القيدود بشكل يتوافق مع احتياجاته ونظامه السياسي وثقافته، في ظل محدودات عالمية الحقوق والتفسيرات المتفق عليها</a:t>
            </a:r>
            <a:r>
              <a:rPr lang="en-US" sz="3200" dirty="0"/>
              <a:t>.</a:t>
            </a:r>
          </a:p>
        </p:txBody>
      </p:sp>
    </p:spTree>
    <p:extLst>
      <p:ext uri="{BB962C8B-B14F-4D97-AF65-F5344CB8AC3E}">
        <p14:creationId xmlns:p14="http://schemas.microsoft.com/office/powerpoint/2010/main" val="1553531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B6D98C-516B-4DE8-88C3-4E124B8EE297}"/>
              </a:ext>
            </a:extLst>
          </p:cNvPr>
          <p:cNvSpPr txBox="1"/>
          <p:nvPr/>
        </p:nvSpPr>
        <p:spPr>
          <a:xfrm>
            <a:off x="2078182" y="2549237"/>
            <a:ext cx="8631381" cy="3170099"/>
          </a:xfrm>
          <a:prstGeom prst="rect">
            <a:avLst/>
          </a:prstGeom>
          <a:noFill/>
        </p:spPr>
        <p:txBody>
          <a:bodyPr wrap="square" rtlCol="0">
            <a:spAutoFit/>
          </a:bodyPr>
          <a:lstStyle/>
          <a:p>
            <a:pPr algn="r" rtl="1"/>
            <a:r>
              <a:rPr lang="ar-SA" sz="4000" dirty="0">
                <a:solidFill>
                  <a:srgbClr val="FF0000"/>
                </a:solidFill>
              </a:rPr>
              <a:t>ومن أمثلة الحقوق السياسية</a:t>
            </a:r>
            <a:r>
              <a:rPr lang="en-US" sz="4000" dirty="0">
                <a:solidFill>
                  <a:srgbClr val="FF0000"/>
                </a:solidFill>
              </a:rPr>
              <a:t>:</a:t>
            </a:r>
          </a:p>
          <a:p>
            <a:pPr algn="r" rtl="1"/>
            <a:r>
              <a:rPr lang="en-US" sz="4000" dirty="0"/>
              <a:t>&gt; </a:t>
            </a:r>
            <a:r>
              <a:rPr lang="ar-SA" sz="4000" dirty="0"/>
              <a:t>حق الانتخاب</a:t>
            </a:r>
            <a:endParaRPr lang="en-US" sz="4000" dirty="0"/>
          </a:p>
          <a:p>
            <a:pPr algn="r" rtl="1"/>
            <a:r>
              <a:rPr lang="en-US" sz="4000" dirty="0"/>
              <a:t>&gt; </a:t>
            </a:r>
            <a:r>
              <a:rPr lang="ar-SA" sz="4000" dirty="0"/>
              <a:t>وحق المواطن فى ترشيح نفسه للمجالس النيابية</a:t>
            </a:r>
            <a:endParaRPr lang="en-US" sz="4000" dirty="0"/>
          </a:p>
          <a:p>
            <a:pPr algn="r" rtl="1"/>
            <a:r>
              <a:rPr lang="en-US" sz="4000" dirty="0"/>
              <a:t>&gt; </a:t>
            </a:r>
            <a:r>
              <a:rPr lang="ar-SA" sz="4000" dirty="0"/>
              <a:t>وحق المواطن فى إبداء الرأي فى الاستفتاء </a:t>
            </a:r>
            <a:endParaRPr lang="en-US" sz="4000" dirty="0"/>
          </a:p>
          <a:p>
            <a:pPr algn="r" rtl="1"/>
            <a:r>
              <a:rPr lang="en-US" sz="4000" dirty="0"/>
              <a:t>&gt; </a:t>
            </a:r>
            <a:r>
              <a:rPr lang="ar-SA" sz="4000" dirty="0"/>
              <a:t>وحق المواطن فى تولى الوظائف العامة فى الدولة</a:t>
            </a:r>
            <a:endParaRPr lang="en-US" sz="4000" dirty="0"/>
          </a:p>
        </p:txBody>
      </p:sp>
    </p:spTree>
    <p:extLst>
      <p:ext uri="{BB962C8B-B14F-4D97-AF65-F5344CB8AC3E}">
        <p14:creationId xmlns:p14="http://schemas.microsoft.com/office/powerpoint/2010/main" val="845176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A5039-4D82-41EE-B9B3-94D13FF8DF13}"/>
              </a:ext>
            </a:extLst>
          </p:cNvPr>
          <p:cNvSpPr txBox="1"/>
          <p:nvPr/>
        </p:nvSpPr>
        <p:spPr>
          <a:xfrm>
            <a:off x="1122218" y="1634837"/>
            <a:ext cx="9947563" cy="3970318"/>
          </a:xfrm>
          <a:prstGeom prst="rect">
            <a:avLst/>
          </a:prstGeom>
          <a:noFill/>
        </p:spPr>
        <p:txBody>
          <a:bodyPr wrap="square" rtlCol="0">
            <a:spAutoFit/>
          </a:bodyPr>
          <a:lstStyle/>
          <a:p>
            <a:pPr algn="r" rtl="1"/>
            <a:r>
              <a:rPr lang="ar-SA" sz="3600" b="1" dirty="0">
                <a:solidFill>
                  <a:srgbClr val="FF0000"/>
                </a:solidFill>
              </a:rPr>
              <a:t>السمات الخاصة للحقوق السياسية</a:t>
            </a:r>
            <a:r>
              <a:rPr lang="en-US" sz="3600" b="1" dirty="0">
                <a:solidFill>
                  <a:srgbClr val="FF0000"/>
                </a:solidFill>
              </a:rPr>
              <a:t> :</a:t>
            </a:r>
          </a:p>
          <a:p>
            <a:pPr algn="r" rtl="1"/>
            <a:r>
              <a:rPr lang="en-US" sz="3600" b="1" dirty="0"/>
              <a:t>&gt; </a:t>
            </a:r>
            <a:r>
              <a:rPr lang="ar-SA" sz="3600" b="1" dirty="0"/>
              <a:t>لا تثبت الحقوق السياسية إلا للمواطنين فقط دون الأجانب</a:t>
            </a:r>
            <a:r>
              <a:rPr lang="en-US" sz="3600" b="1" dirty="0"/>
              <a:t>.</a:t>
            </a:r>
          </a:p>
          <a:p>
            <a:pPr algn="r" rtl="1"/>
            <a:r>
              <a:rPr lang="en-US" sz="3600" b="1" dirty="0"/>
              <a:t>&gt; </a:t>
            </a:r>
            <a:r>
              <a:rPr lang="ar-SA" sz="3600" b="1" dirty="0"/>
              <a:t>كما ان الحقوق السياسية لا تثبت للمواطنين جميعاً ، بل إنها تثبت فقط لمن تتوافر فيه الشروط الخاصة؛ كاشتراط بلوغ سن معينة</a:t>
            </a:r>
            <a:r>
              <a:rPr lang="en-US" sz="3600" b="1" dirty="0"/>
              <a:t>.  </a:t>
            </a:r>
            <a:r>
              <a:rPr lang="ar-SA" sz="3600" b="1" dirty="0"/>
              <a:t>و لعل المثل الدال علي ذلك، ان عضو مجلس الشعب يجب ألا يقل سنه يوم انتخابه عن ثلاثين عاماً ميلادياً كاملاً. كما أن حق الانتخاب لا يثبت إلا لمن بلغ سن الثامنة عشرة من عمره</a:t>
            </a:r>
            <a:r>
              <a:rPr lang="en-US" sz="3600" b="1" dirty="0"/>
              <a:t>.</a:t>
            </a:r>
          </a:p>
        </p:txBody>
      </p:sp>
    </p:spTree>
    <p:extLst>
      <p:ext uri="{BB962C8B-B14F-4D97-AF65-F5344CB8AC3E}">
        <p14:creationId xmlns:p14="http://schemas.microsoft.com/office/powerpoint/2010/main" val="3472960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412AE1-3A94-4512-A478-25357997BF7D}"/>
              </a:ext>
            </a:extLst>
          </p:cNvPr>
          <p:cNvSpPr txBox="1"/>
          <p:nvPr/>
        </p:nvSpPr>
        <p:spPr>
          <a:xfrm>
            <a:off x="997527" y="2452254"/>
            <a:ext cx="9337964" cy="1815882"/>
          </a:xfrm>
          <a:prstGeom prst="rect">
            <a:avLst/>
          </a:prstGeom>
          <a:noFill/>
        </p:spPr>
        <p:txBody>
          <a:bodyPr wrap="square" rtlCol="0">
            <a:spAutoFit/>
          </a:bodyPr>
          <a:lstStyle/>
          <a:p>
            <a:pPr algn="r" rtl="1"/>
            <a:r>
              <a:rPr lang="ar-SA" sz="2800" b="1" dirty="0">
                <a:solidFill>
                  <a:srgbClr val="FF0000"/>
                </a:solidFill>
              </a:rPr>
              <a:t>تذكر أن: </a:t>
            </a:r>
            <a:endParaRPr lang="ar-EG" sz="2800" b="1" dirty="0">
              <a:solidFill>
                <a:srgbClr val="FF0000"/>
              </a:solidFill>
            </a:endParaRPr>
          </a:p>
          <a:p>
            <a:pPr algn="r" rtl="1"/>
            <a:r>
              <a:rPr lang="ar-SA" sz="2800" b="1" dirty="0"/>
              <a:t>الحقوق السياسية هي أقرب إلى الواجب الوطني منه إلى الحق؛ حيث يفرض القانون على المواطن أن يقوم بالحق السياسي و إلا تعرض للعقوبة، كما هو الحال عند تجنب شخصاً ما ممارسة حقه الانتخابي</a:t>
            </a:r>
            <a:r>
              <a:rPr lang="en-US" sz="2800" b="1" dirty="0"/>
              <a:t>.</a:t>
            </a:r>
          </a:p>
        </p:txBody>
      </p:sp>
    </p:spTree>
    <p:extLst>
      <p:ext uri="{BB962C8B-B14F-4D97-AF65-F5344CB8AC3E}">
        <p14:creationId xmlns:p14="http://schemas.microsoft.com/office/powerpoint/2010/main" val="1085978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09DB675-2C22-4FA6-A540-5D0D579B2058}"/>
              </a:ext>
            </a:extLst>
          </p:cNvPr>
          <p:cNvSpPr txBox="1"/>
          <p:nvPr/>
        </p:nvSpPr>
        <p:spPr>
          <a:xfrm>
            <a:off x="1149929" y="2743199"/>
            <a:ext cx="9670472" cy="1815882"/>
          </a:xfrm>
          <a:prstGeom prst="rect">
            <a:avLst/>
          </a:prstGeom>
          <a:noFill/>
        </p:spPr>
        <p:txBody>
          <a:bodyPr wrap="square" rtlCol="0">
            <a:spAutoFit/>
          </a:bodyPr>
          <a:lstStyle/>
          <a:p>
            <a:pPr algn="r" rtl="1"/>
            <a:r>
              <a:rPr lang="ar-SA" sz="2800" b="1" dirty="0">
                <a:solidFill>
                  <a:srgbClr val="FF0000"/>
                </a:solidFill>
              </a:rPr>
              <a:t>الحقوق المدنية</a:t>
            </a:r>
            <a:r>
              <a:rPr lang="en-US" sz="2800" b="1" dirty="0">
                <a:solidFill>
                  <a:srgbClr val="FF0000"/>
                </a:solidFill>
              </a:rPr>
              <a:t>:</a:t>
            </a:r>
          </a:p>
          <a:p>
            <a:pPr algn="r" rtl="1"/>
            <a:r>
              <a:rPr lang="en-US" sz="2800" b="1" dirty="0"/>
              <a:t>&gt; </a:t>
            </a:r>
            <a:r>
              <a:rPr lang="ar-SA" sz="2800" b="1" dirty="0"/>
              <a:t>الحقوق المدنية هي الحقوق التى تثبت للفرد خارج النطاق السياسي</a:t>
            </a:r>
            <a:r>
              <a:rPr lang="en-US" sz="2800" b="1" dirty="0"/>
              <a:t>.</a:t>
            </a:r>
          </a:p>
          <a:p>
            <a:pPr algn="r" rtl="1"/>
            <a:r>
              <a:rPr lang="en-US" sz="2800" b="1" dirty="0"/>
              <a:t>&gt; </a:t>
            </a:r>
            <a:r>
              <a:rPr lang="ar-SA" sz="2800" b="1" dirty="0"/>
              <a:t>و يستوي في الحقوق المدنية أن يكون الشخص وطنياً أو أجنبياً. وبهذا المعنى تثبت الحقوق المدنية لجميع الأفراد، بغض النظر عن جنسياتهم</a:t>
            </a:r>
            <a:r>
              <a:rPr lang="en-US" sz="2800" b="1" dirty="0"/>
              <a:t>.</a:t>
            </a:r>
          </a:p>
        </p:txBody>
      </p:sp>
    </p:spTree>
    <p:extLst>
      <p:ext uri="{BB962C8B-B14F-4D97-AF65-F5344CB8AC3E}">
        <p14:creationId xmlns:p14="http://schemas.microsoft.com/office/powerpoint/2010/main" val="3775594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3263</Words>
  <Application>Microsoft Office PowerPoint</Application>
  <PresentationFormat>Widescreen</PresentationFormat>
  <Paragraphs>169</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WORLD</dc:creator>
  <cp:lastModifiedBy>TECHNOLOGY WORLD</cp:lastModifiedBy>
  <cp:revision>21</cp:revision>
  <dcterms:created xsi:type="dcterms:W3CDTF">2020-03-18T19:35:34Z</dcterms:created>
  <dcterms:modified xsi:type="dcterms:W3CDTF">2020-03-19T06:59:23Z</dcterms:modified>
</cp:coreProperties>
</file>