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0E6D2C-FB8A-4425-A832-95491E014E3D}" type="datetimeFigureOut">
              <a:rPr lang="ar-EG" smtClean="0"/>
              <a:t>01/08/1441</a:t>
            </a:fld>
            <a:endParaRPr lang="ar-E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3B89437-EE05-4799-BF09-A0B3708D3E6E}"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B89437-EE05-4799-BF09-A0B3708D3E6E}"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B89437-EE05-4799-BF09-A0B3708D3E6E}"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B89437-EE05-4799-BF09-A0B3708D3E6E}" type="slidenum">
              <a:rPr lang="ar-EG" smtClean="0"/>
              <a:t>‹#›</a:t>
            </a:fld>
            <a:endParaRPr lang="ar-E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53B89437-EE05-4799-BF09-A0B3708D3E6E}" type="slidenum">
              <a:rPr lang="ar-EG" smtClean="0"/>
              <a:t>‹#›</a:t>
            </a:fld>
            <a:endParaRPr lang="ar-E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53B89437-EE05-4799-BF09-A0B3708D3E6E}" type="slidenum">
              <a:rPr lang="ar-EG" smtClean="0"/>
              <a:t>‹#›</a:t>
            </a:fld>
            <a:endParaRPr lang="ar-E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53B89437-EE05-4799-BF09-A0B3708D3E6E}"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53B89437-EE05-4799-BF09-A0B3708D3E6E}" type="slidenum">
              <a:rPr lang="ar-EG" smtClean="0"/>
              <a:t>‹#›</a:t>
            </a:fld>
            <a:endParaRPr lang="ar-E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0E6D2C-FB8A-4425-A832-95491E014E3D}" type="datetimeFigureOut">
              <a:rPr lang="ar-EG" smtClean="0"/>
              <a:t>01/08/1441</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53B89437-EE05-4799-BF09-A0B3708D3E6E}"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0E6D2C-FB8A-4425-A832-95491E014E3D}" type="datetimeFigureOut">
              <a:rPr lang="ar-EG" smtClean="0"/>
              <a:t>01/08/1441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53B89437-EE05-4799-BF09-A0B3708D3E6E}"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0E6D2C-FB8A-4425-A832-95491E014E3D}" type="datetimeFigureOut">
              <a:rPr lang="ar-EG" smtClean="0"/>
              <a:t>01/08/1441</a:t>
            </a:fld>
            <a:endParaRPr lang="ar-E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3B89437-EE05-4799-BF09-A0B3708D3E6E}" type="slidenum">
              <a:rPr lang="ar-EG" smtClean="0"/>
              <a:t>‹#›</a:t>
            </a:fld>
            <a:endParaRPr lang="ar-E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0E6D2C-FB8A-4425-A832-95491E014E3D}" type="datetimeFigureOut">
              <a:rPr lang="ar-EG" smtClean="0"/>
              <a:t>01/08/1441</a:t>
            </a:fld>
            <a:endParaRPr lang="ar-E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3B89437-EE05-4799-BF09-A0B3708D3E6E}"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normAutofit fontScale="90000"/>
          </a:bodyPr>
          <a:lstStyle/>
          <a:p>
            <a:r>
              <a:rPr lang="ar-EG" sz="3600" dirty="0" smtClean="0">
                <a:latin typeface="Simplified Arabic" pitchFamily="18" charset="-78"/>
                <a:cs typeface="Simplified Arabic" pitchFamily="18" charset="-78"/>
              </a:rPr>
              <a:t>محاضرة الأسبوع الثاني لتعليق الدراسة</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مادة: تاريخ أوروبا المعاصر</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الفرقة: الثالثة تاريخ (كلية الآداب)؛ الرابعة تاريخ، الأولى أساسي دراسات (كلية التربية)</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د.مصطفى الغريب محمد</a:t>
            </a:r>
            <a:br>
              <a:rPr lang="ar-EG" sz="3600" dirty="0" smtClean="0">
                <a:latin typeface="Simplified Arabic" pitchFamily="18" charset="-78"/>
                <a:cs typeface="Simplified Arabic" pitchFamily="18" charset="-78"/>
              </a:rPr>
            </a:br>
            <a:endParaRPr lang="ar-EG" sz="3600" dirty="0">
              <a:latin typeface="Simplified Arabic" pitchFamily="18" charset="-78"/>
              <a:cs typeface="Simplified Arabic" pitchFamily="18" charset="-78"/>
            </a:endParaRPr>
          </a:p>
        </p:txBody>
      </p:sp>
      <p:sp>
        <p:nvSpPr>
          <p:cNvPr id="3" name="Subtitle 2"/>
          <p:cNvSpPr>
            <a:spLocks noGrp="1"/>
          </p:cNvSpPr>
          <p:nvPr>
            <p:ph type="subTitle" idx="1"/>
          </p:nvPr>
        </p:nvSpPr>
        <p:spPr/>
        <p:txBody>
          <a:bodyPr/>
          <a:lstStyle/>
          <a:p>
            <a:r>
              <a:rPr lang="ar-EG" dirty="0" smtClean="0">
                <a:latin typeface="Simplified Arabic" pitchFamily="18" charset="-78"/>
                <a:cs typeface="Simplified Arabic" pitchFamily="18" charset="-78"/>
              </a:rPr>
              <a:t>العالم بين الحربين العالميتين الأولى والثانية</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939245652"/>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EG" dirty="0" smtClean="0">
                <a:latin typeface="Simplified Arabic" pitchFamily="18" charset="-78"/>
                <a:cs typeface="Simplified Arabic" pitchFamily="18" charset="-78"/>
              </a:rPr>
              <a:t>أولًا- الأنظمة الدكتاتورية</a:t>
            </a:r>
          </a:p>
          <a:p>
            <a:r>
              <a:rPr lang="ar-EG" dirty="0" smtClean="0">
                <a:latin typeface="Simplified Arabic" pitchFamily="18" charset="-78"/>
                <a:cs typeface="Simplified Arabic" pitchFamily="18" charset="-78"/>
              </a:rPr>
              <a:t>1- روسيا:</a:t>
            </a:r>
          </a:p>
          <a:p>
            <a:pPr algn="just"/>
            <a:r>
              <a:rPr lang="ar-EG" dirty="0" smtClean="0"/>
              <a:t>هزيمة روسيا في الحرب الروسية اليابانية (1904/1905) ونشوب الثورة الروسية على إثر ذلك في سنة 1905.</a:t>
            </a:r>
          </a:p>
          <a:p>
            <a:pPr algn="just"/>
            <a:r>
              <a:rPr lang="ar-EG" dirty="0" smtClean="0"/>
              <a:t>رغم إخماد قيصر روسيا للثورة، فإن الأمور في روسيا لم تستقر بسبب استمرار تفاقم سوء الأوضاع الاقتصادية والاجتماعية، الأمر الذي أدى في النهاية إلى قيام ثورة فبراير 1917، التي تنازل بعدها القيصر عن العرش وتم القبض عليه وعلى أسرته.</a:t>
            </a:r>
            <a:endParaRPr lang="ar-EG" dirty="0"/>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3484784254"/>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EG" dirty="0" smtClean="0"/>
              <a:t>ومع استمرار تردي الأوضاع والهزائم المتوالية للجيش الروسي في الحرب أمام دول الوسط كان قيام الثورة البلشفية بزعامة لينين زعيم البلشوفك في أكتوبر 1917، وقد قام زعيم الثورة والحكم الجديد، ومن أجل التفرغ للتمكين للبلشفية، بعقد معاهدة مع دول الوسط في مارس 1918، وهو ما أدى إلى غضب دول الوفاق، وقيامها بالتالي بتشجيع المعارضة الداخلية للحكم الجديد في روسيا، وهي المعارضة التي تمكنت من إقامة العديد من الحكومات المستقلة، لكن البلاشفة سرعان ما استعادوا السيطرة على البلاد.</a:t>
            </a:r>
            <a:endParaRPr lang="ar-EG" dirty="0"/>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2569149178"/>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EG" dirty="0" smtClean="0">
                <a:latin typeface="Simplified Arabic" pitchFamily="18" charset="-78"/>
                <a:cs typeface="Simplified Arabic" pitchFamily="18" charset="-78"/>
              </a:rPr>
              <a:t>ظهور ما يسمى بـ (جمهورية السوفييت الاتحادية الاشتراكية الروسية عام 1918)،لتصبح بعد ذلك في عام 1923 (اتحاد الجمهوريات السوفيتية الاشتراكية).</a:t>
            </a:r>
          </a:p>
          <a:p>
            <a:pPr algn="just"/>
            <a:r>
              <a:rPr lang="ar-EG" dirty="0" smtClean="0">
                <a:latin typeface="Simplified Arabic" pitchFamily="18" charset="-78"/>
                <a:cs typeface="Simplified Arabic" pitchFamily="18" charset="-78"/>
              </a:rPr>
              <a:t>عمل البلاشفة على تأسيس ما يسمى بـ (دكتاتورية الطبقة الكادحة:البروليتاريا)، والاتجاه من أجل ذلك نحو تكوين ما يسمى بـ (الاتحاد الدولي الثالث) الذي عرف فيما بعد باسم (الكومنترن)، وذلك لنشر الشيوعية العالمية، وهو ما لم ينجح فيه البلاشفة على النحو المطلوب، ومن ثم كان التركيز على التمكين للشيوعية داخل الاتحاد السوفيتي أولا، وعليه كان الخول في بعض العلاقات مع بعض الدول الرأسمالية.</a:t>
            </a:r>
            <a:endParaRPr lang="ar-EG" dirty="0">
              <a:latin typeface="Simplified Arabic" pitchFamily="18" charset="-78"/>
              <a:cs typeface="Simplified Arabic" pitchFamily="18" charset="-78"/>
            </a:endParaRPr>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1962488511"/>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النزاع داخل الحزب الشيوعي بعد وفاة زعيمه لينين سنة 1924، وانتهاء ذلك النزاع بانتصار ستالين على تروتسكي الذي ارتبط اسمه باسم لينين في ثورة أكتوبر 1917 في البلاد، وتم نفي الأخير إلى خارج البلاد بعد طرده من الحزب الشيوعي، ولم تأت الحرب العالمية الثانية بعد ذلك إلا وكان ستالين هو الزعيم الأوحد بالاتحاد السوفيتي بلا منازع.</a:t>
            </a:r>
            <a:endParaRPr lang="ar-EG" dirty="0">
              <a:latin typeface="Simplified Arabic" pitchFamily="18" charset="-78"/>
              <a:cs typeface="Simplified Arabic" pitchFamily="18" charset="-78"/>
            </a:endParaRPr>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1589835838"/>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سوء الأوضاع الاقتصادية والاجتماعية في إيطاليا بعد الحرب، وتطلع الإيطاليين إلى شخصية تستطيع أن تعيد للبلاد استقرارها السياسي والاقتصادي، ومن ثم كان ظهور موسوليني زعيم الفاشست، ووصوله للسلطة عام 1922.</a:t>
            </a:r>
          </a:p>
          <a:p>
            <a:pPr algn="just"/>
            <a:r>
              <a:rPr lang="ar-EG" dirty="0" smtClean="0">
                <a:latin typeface="Simplified Arabic" pitchFamily="18" charset="-78"/>
                <a:cs typeface="Simplified Arabic" pitchFamily="18" charset="-78"/>
              </a:rPr>
              <a:t>سيطرة موسوليني على البرلمان الذي تحول إلى مجرد جمعية تصفق له، وكذا سطرته على مجلس الوزراء، وتصاعد قوة الحزب الفاشستي الذي تضاءلت بجانبه الأحزاب الأخرى حتى تلاشت نهائيًا عام 1926.</a:t>
            </a:r>
            <a:endParaRPr lang="ar-EG" dirty="0">
              <a:latin typeface="Simplified Arabic" pitchFamily="18" charset="-78"/>
              <a:cs typeface="Simplified Arabic" pitchFamily="18" charset="-78"/>
            </a:endParaRPr>
          </a:p>
        </p:txBody>
      </p:sp>
      <p:sp>
        <p:nvSpPr>
          <p:cNvPr id="2" name="Title 1"/>
          <p:cNvSpPr>
            <a:spLocks noGrp="1"/>
          </p:cNvSpPr>
          <p:nvPr>
            <p:ph type="title"/>
          </p:nvPr>
        </p:nvSpPr>
        <p:spPr/>
        <p:txBody>
          <a:bodyPr>
            <a:normAutofit/>
          </a:bodyPr>
          <a:lstStyle/>
          <a:p>
            <a:r>
              <a:rPr lang="ar-EG" sz="3600" dirty="0" smtClean="0">
                <a:latin typeface="Simplified Arabic" pitchFamily="18" charset="-78"/>
                <a:cs typeface="Simplified Arabic" pitchFamily="18" charset="-78"/>
              </a:rPr>
              <a:t>موسوليني في إيطاليا</a:t>
            </a:r>
            <a:endParaRPr lang="ar-EG"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341872685"/>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سياسة موسوليني الداخلية، والتي كان في مقدمتها تأسيس نظام نقابي بالبلاد، والاهتمام بأحوال العمال، وتحسين علاقته بالكنيسة.</a:t>
            </a:r>
          </a:p>
          <a:p>
            <a:pPr algn="just"/>
            <a:r>
              <a:rPr lang="ar-EG" dirty="0" smtClean="0">
                <a:latin typeface="Simplified Arabic" pitchFamily="18" charset="-78"/>
                <a:cs typeface="Simplified Arabic" pitchFamily="18" charset="-78"/>
              </a:rPr>
              <a:t>سياسة موسوليني الخارجية، والتي كان من أبرز مظاهرها نزاعه مع فرنسا حول السيطرة على غرب المتوسط، وتدعيم قوة إيطاليا في شرق أوروبا، والحرب على الحبشة سنة 1935 واحتلالها في العام التالي، واحتلال ألبانيا سنة 1939.</a:t>
            </a:r>
            <a:endParaRPr lang="ar-EG" dirty="0">
              <a:latin typeface="Simplified Arabic" pitchFamily="18" charset="-78"/>
              <a:cs typeface="Simplified Arabic" pitchFamily="18" charset="-78"/>
            </a:endParaRPr>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2861778869"/>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452</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محاضرة الأسبوع الثاني لتعليق الدراسة مادة: تاريخ أوروبا المعاصر الفرقة: الثالثة تاريخ (كلية الآداب)؛ الرابعة تاريخ، الأولى أساسي دراسات (كلية التربية) د.مصطفى الغريب محمد </vt:lpstr>
      <vt:lpstr>PowerPoint Presentation</vt:lpstr>
      <vt:lpstr>PowerPoint Presentation</vt:lpstr>
      <vt:lpstr>PowerPoint Presentation</vt:lpstr>
      <vt:lpstr>PowerPoint Presentation</vt:lpstr>
      <vt:lpstr>موسوليني في إيطاليا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الأسبوع الثاني لتعليق الدراسة مادة: تاريخ أوروبا المعاصر الفرقة: الثالثة تاريخ (كلية الآداب)؛ الرابعة تاريخ، الأولى أساسي دراسات (كلية التربية) د.مصطفى الغريب محمد </dc:title>
  <dc:creator>DrMostafa</dc:creator>
  <cp:lastModifiedBy>DrMostafa</cp:lastModifiedBy>
  <cp:revision>9</cp:revision>
  <dcterms:created xsi:type="dcterms:W3CDTF">2020-03-25T01:53:32Z</dcterms:created>
  <dcterms:modified xsi:type="dcterms:W3CDTF">2020-03-25T05:06:03Z</dcterms:modified>
</cp:coreProperties>
</file>