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0" r:id="rId2"/>
    <p:sldId id="268" r:id="rId3"/>
    <p:sldId id="261" r:id="rId4"/>
    <p:sldId id="262" r:id="rId5"/>
    <p:sldId id="263" r:id="rId6"/>
    <p:sldId id="264" r:id="rId7"/>
    <p:sldId id="265" r:id="rId8"/>
    <p:sldId id="266"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390CB2-EBE5-4AC6-B0BE-3C0757F5FCC3}"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90CB2-EBE5-4AC6-B0BE-3C0757F5FCC3}"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90CB2-EBE5-4AC6-B0BE-3C0757F5FCC3}"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390CB2-EBE5-4AC6-B0BE-3C0757F5FCC3}"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8390CB2-EBE5-4AC6-B0BE-3C0757F5FCC3}"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390CB2-EBE5-4AC6-B0BE-3C0757F5FCC3}"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03D34A8-9341-402B-94FE-06C3FCF41A54}" type="slidenum">
              <a:rPr lang="ar-EG" smtClean="0"/>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390CB2-EBE5-4AC6-B0BE-3C0757F5FCC3}"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90CB2-EBE5-4AC6-B0BE-3C0757F5FCC3}"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90CB2-EBE5-4AC6-B0BE-3C0757F5FCC3}"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8390CB2-EBE5-4AC6-B0BE-3C0757F5FCC3}" type="datetimeFigureOut">
              <a:rPr lang="ar-EG" smtClean="0"/>
              <a:t>01/08/1441</a:t>
            </a:fld>
            <a:endParaRPr lang="ar-EG"/>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EG"/>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03D34A8-9341-402B-94FE-06C3FCF41A54}"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90CB2-EBE5-4AC6-B0BE-3C0757F5FCC3}"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03D34A8-9341-402B-94FE-06C3FCF41A54}"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8390CB2-EBE5-4AC6-B0BE-3C0757F5FCC3}" type="datetimeFigureOut">
              <a:rPr lang="ar-EG" smtClean="0"/>
              <a:t>01/08/1441</a:t>
            </a:fld>
            <a:endParaRPr lang="ar-EG"/>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EG"/>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03D34A8-9341-402B-94FE-06C3FCF41A54}"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32856"/>
            <a:ext cx="8229600" cy="3024336"/>
          </a:xfrm>
        </p:spPr>
        <p:txBody>
          <a:bodyPr>
            <a:normAutofit fontScale="90000"/>
          </a:bodyPr>
          <a:lstStyle/>
          <a:p>
            <a:r>
              <a:rPr lang="ar-EG" sz="3600" dirty="0" smtClean="0">
                <a:latin typeface="Simplified Arabic" pitchFamily="18" charset="-78"/>
                <a:cs typeface="Simplified Arabic" pitchFamily="18" charset="-78"/>
              </a:rPr>
              <a:t>محاضرة الأسبوع الأول من تعليق الدراسة</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مادة: تاريخ أوروبا المعاصر</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الفرقة: ثالثة تاريخ (كلية الآداب)؛ الرابعة تاريخ، الأولى أساسي دراسات (كلية التربية)</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د.مصطفى الغريب محمد</a:t>
            </a:r>
            <a:br>
              <a:rPr lang="ar-EG" sz="3600" dirty="0" smtClean="0">
                <a:latin typeface="Simplified Arabic" pitchFamily="18" charset="-78"/>
                <a:cs typeface="Simplified Arabic" pitchFamily="18" charset="-78"/>
              </a:rPr>
            </a:br>
            <a:endParaRPr lang="ar-EG"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489406279"/>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3600" dirty="0" smtClean="0">
                <a:latin typeface="Simplified Arabic" pitchFamily="18" charset="-78"/>
                <a:cs typeface="Simplified Arabic" pitchFamily="18" charset="-78"/>
              </a:rPr>
              <a:t>مؤتمر السلام- نتائج الحرب العالمية الأولى</a:t>
            </a:r>
            <a:endParaRPr lang="ar-EG" sz="36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just"/>
            <a:r>
              <a:rPr lang="ar-EG" dirty="0" smtClean="0">
                <a:latin typeface="Simplified Arabic" pitchFamily="18" charset="-78"/>
                <a:cs typeface="Simplified Arabic" pitchFamily="18" charset="-78"/>
              </a:rPr>
              <a:t>تركزت أعمال مؤتمر السلام بيد مجلس مكون من عشرة مندوبين، مثل كل اثنين منهم دولة من الدول الخمس الكبرى حينذاك(الولايات المتحدة الأمريكية- بريطانيا- فرنسا- إيطاليا- اليابان)، ولم يلبث أن صارت الكلمة في المؤتمر لكل من فرنسا وبريطانيا والولايات المتحدة الأمريكية.</a:t>
            </a:r>
          </a:p>
          <a:p>
            <a:pPr algn="just"/>
            <a:r>
              <a:rPr lang="ar-EG" dirty="0" smtClean="0">
                <a:latin typeface="Simplified Arabic" pitchFamily="18" charset="-78"/>
                <a:cs typeface="Simplified Arabic" pitchFamily="18" charset="-78"/>
              </a:rPr>
              <a:t>تولى جورج كليمنصو (فرنسا) رئاسة المؤتمر، وقد عرف بخبرته الكبيرة، إذ كان رئيسًا لوزراء فرنسا خلال السنة الأخيرة من الحرب، وكانت عقليته وليدة الظروف الصعبة التي عاشتها أوروبا وبالأخص فرنسا منذ هزيمتها أمام ألمانيا في حرب السبعين، لذا كان كل همه الانتقام من ألمانيا.</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3552718029"/>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a:r>
              <a:rPr lang="ar-EG" dirty="0" smtClean="0">
                <a:latin typeface="Simplified Arabic" pitchFamily="18" charset="-78"/>
                <a:cs typeface="Simplified Arabic" pitchFamily="18" charset="-78"/>
              </a:rPr>
              <a:t>الشخصية الثانية في المؤتمر تمثلت في الرئيس الأمريكي ولسون، صاحب المبادئ الـ14 التي أعلنها في يناير 1918 بهدف إرساء قواعد العالم الجديد بعد الحرب على أسس العدل والسلام، وعرف بمثاليته التي جعلته، كما قيل، غير قادر بشكل جيد على الدفاع عن مبادئع المذكورة أثناء جلسات المؤتمر.</a:t>
            </a:r>
          </a:p>
          <a:p>
            <a:pPr algn="just"/>
            <a:r>
              <a:rPr lang="ar-EG" dirty="0" smtClean="0">
                <a:latin typeface="Simplified Arabic" pitchFamily="18" charset="-78"/>
                <a:cs typeface="Simplified Arabic" pitchFamily="18" charset="-78"/>
              </a:rPr>
              <a:t>الشخصية الثالثة تتمثل في جورج لويد الذي كان رئيسًا لبريطانيا خلال العامين الأخيرين للحرب، وعرف بذكائه الذي فاق به، كما قيل، كل من كليمنصو وولسون، وعرف كذلك بمرونته.</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105077636"/>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a:r>
              <a:rPr lang="ar-EG" dirty="0" smtClean="0">
                <a:latin typeface="Simplified Arabic" pitchFamily="18" charset="-78"/>
                <a:cs typeface="Simplified Arabic" pitchFamily="18" charset="-78"/>
              </a:rPr>
              <a:t>تمثل النظام الذي وضعه هؤلاء الساسة في خمس معاهدات رئيسة فرضتها دول الوفاق المنتصرة على الدول المنهزمة، وهي معاهدات غلب عليها الرغبة في الانتقام، الأمر الذي كان مصدرًا للمشاكل التي نشأت في العالم في فترة ما بين الحربين العالميتين الأولى والثانية.</a:t>
            </a:r>
          </a:p>
          <a:p>
            <a:pPr algn="just"/>
            <a:r>
              <a:rPr lang="ar-EG" dirty="0" smtClean="0">
                <a:latin typeface="Simplified Arabic" pitchFamily="18" charset="-78"/>
                <a:cs typeface="Simplified Arabic" pitchFamily="18" charset="-78"/>
              </a:rPr>
              <a:t> معاهدة فرساي مع ألمانيا: وقعت في 28 يونية 1919، وأجبرت ألمانيا على التوقيع معها رغم إرادتها، واعترفت فيها مجبرة بأنها هي المسئولة عن قيام الحرب، ومن ثم كانت العقوبات الضخمة التي تحملتها، سواء كانت تعويضات مالية، أو انتزاع أجزاء من أراضيها، أو التنازل عن مستعمراتها فيما وراء البحار.. إلخ.</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1584186745"/>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a:r>
              <a:rPr lang="ar-EG" dirty="0" smtClean="0">
                <a:latin typeface="Simplified Arabic" pitchFamily="18" charset="-78"/>
                <a:cs typeface="Simplified Arabic" pitchFamily="18" charset="-78"/>
              </a:rPr>
              <a:t>معاهدة سان جرمان مع النمسا: وقد وقعت في 10 سبتمبر 1919، وقد فقدت النمسا بمقتضاها ما يقرب من ثلاثة أرباع مساحتها وسكانها.</a:t>
            </a:r>
          </a:p>
          <a:p>
            <a:pPr algn="just"/>
            <a:r>
              <a:rPr lang="ar-EG" dirty="0" smtClean="0">
                <a:latin typeface="Simplified Arabic" pitchFamily="18" charset="-78"/>
                <a:cs typeface="Simplified Arabic" pitchFamily="18" charset="-78"/>
              </a:rPr>
              <a:t>معاهدة تريانون مع المجر: وقد وقعت في 4 يونية 1920، وفرضت من خلالها على المجر عقوبات بالغة، والتي كان منها انكماش مساحتها من 125 ألف ميل مربع إلى 35 ألف فقط.</a:t>
            </a:r>
          </a:p>
          <a:p>
            <a:pPr algn="just"/>
            <a:r>
              <a:rPr lang="ar-EG" dirty="0" smtClean="0">
                <a:latin typeface="Simplified Arabic" pitchFamily="18" charset="-78"/>
                <a:cs typeface="Simplified Arabic" pitchFamily="18" charset="-78"/>
              </a:rPr>
              <a:t>معاهدة ناييي مع بلغاريا: وقد وقعت في 27 نوفمبر 1919، وانتزعت بمقتضاها بعض أراضيها، كما دفعت بلغاريا تعويضات باهظة.</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4183254536"/>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معاهدة سيفر مع الدولة العثمانية:وقعت في 10 أغسطس 1920، وسيطر الحلفاء بمقتضاها على أجزاء مهمة من أراضي الدولة العثمانية، الأمر الذي أشعل روح المقاومة التي قادها الوطنيون بزعامة مصطفى كمال أتاتورك، وهو ما اضطر معه الحلفاء في النهاية إلى توقيع معاهدة لوزان التي أعادت لتركيا سيادتها على ما يقرب من كل الأراضي التي تشتمل عليها تركيا الحديثة...إلخ.</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963226869"/>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نتائج الحرب العالمية الأولى</a:t>
            </a:r>
            <a:endParaRPr lang="ar-EG" dirty="0"/>
          </a:p>
        </p:txBody>
      </p:sp>
      <p:sp>
        <p:nvSpPr>
          <p:cNvPr id="3" name="Content Placeholder 2"/>
          <p:cNvSpPr>
            <a:spLocks noGrp="1"/>
          </p:cNvSpPr>
          <p:nvPr>
            <p:ph idx="1"/>
          </p:nvPr>
        </p:nvSpPr>
        <p:spPr/>
        <p:txBody>
          <a:bodyPr>
            <a:normAutofit/>
          </a:bodyPr>
          <a:lstStyle/>
          <a:p>
            <a:r>
              <a:rPr lang="ar-EG" dirty="0" smtClean="0">
                <a:latin typeface="Simplified Arabic" pitchFamily="18" charset="-78"/>
                <a:cs typeface="Simplified Arabic" pitchFamily="18" charset="-78"/>
              </a:rPr>
              <a:t>كان لتلك الحرب نتائج على درجة كبيرة من الأهمية منها:</a:t>
            </a:r>
          </a:p>
          <a:p>
            <a:pPr algn="just"/>
            <a:r>
              <a:rPr lang="ar-EG" dirty="0" smtClean="0">
                <a:latin typeface="Simplified Arabic" pitchFamily="18" charset="-78"/>
                <a:cs typeface="Simplified Arabic" pitchFamily="18" charset="-78"/>
              </a:rPr>
              <a:t>التطورات الخطيرة التي أحدثتها في كيان معظم دول العالم، والتي ارتبط بها سقوط حكم أسر كبيرة ظلت تحكم لفترات طويلة للغاية حكمًا أوتوقراطيًا، مثل أسرة رومانوف في روسيا(1613-1917)، الهابسبورج في النمسا والمجر(1804- 1918).. إلخ.</a:t>
            </a:r>
          </a:p>
          <a:p>
            <a:pPr algn="just"/>
            <a:r>
              <a:rPr lang="ar-EG" dirty="0" smtClean="0">
                <a:latin typeface="Simplified Arabic" pitchFamily="18" charset="-78"/>
                <a:cs typeface="Simplified Arabic" pitchFamily="18" charset="-78"/>
              </a:rPr>
              <a:t>لم تعد الدول الأوروبية وحدها هي أقوى دول العالم، فقد ظهرت الولايات المتحدة الأمريكية بقوة، كما خطت اليابان خطوات واسعة نحو التقدم السياسي والصناعي، وشرعت تنافس الغرب في التوسع الاستعماري.</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3142619392"/>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وكان من أهم نتائج الحرب نشأة عصبة الأمم المتحدة، التي كان الهدف منها العمل على منها العمل على حفظ السلام وإنهاء المنازعات في العالم، ومنع الحرب، لكن العصبة في الحقيقة لم تنجح إلا قليلًا في تحقيق هذا الهدف لأسباب كثيرة، منها عدم انضمام الولايات المتحدة الأمريكية إليها، وعدم وجود قوة عسكرية دولية تحت تصرفها ومن ثم إمكانية الاعتماد عليها في تنفيذ قراراتها.</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887890344"/>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94</TotalTime>
  <Words>595</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محاضرة الأسبوع الأول من تعليق الدراسة مادة: تاريخ أوروبا المعاصر الفرقة: ثالثة تاريخ (كلية الآداب)؛ الرابعة تاريخ، الأولى أساسي دراسات (كلية التربية) د.مصطفى الغريب محمد </vt:lpstr>
      <vt:lpstr>مؤتمر السلام- نتائج الحرب العالمية الأولى</vt:lpstr>
      <vt:lpstr>PowerPoint Presentation</vt:lpstr>
      <vt:lpstr>PowerPoint Presentation</vt:lpstr>
      <vt:lpstr>PowerPoint Presentation</vt:lpstr>
      <vt:lpstr>PowerPoint Presentation</vt:lpstr>
      <vt:lpstr>نتائج الحرب العالمية الأولى</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الأسبوع الأول لتعليق الدراسة مادة: تاريخ أوروبا المعاصر الفرقة: ثالثة آداب تاريخ- رابعة تربية تاريخ- أولى أساسي دراسات اجتماعية </dc:title>
  <dc:creator>DrMostafa</dc:creator>
  <cp:lastModifiedBy>DrMostafa</cp:lastModifiedBy>
  <cp:revision>15</cp:revision>
  <dcterms:created xsi:type="dcterms:W3CDTF">2020-03-25T00:13:53Z</dcterms:created>
  <dcterms:modified xsi:type="dcterms:W3CDTF">2020-03-25T05:03:54Z</dcterms:modified>
</cp:coreProperties>
</file>