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C00404D-0D49-47C2-8B0C-6BC5B3C8566D}" type="datetimeFigureOut">
              <a:rPr lang="ar-EG" smtClean="0"/>
              <a:t>30/07/1441</a:t>
            </a:fld>
            <a:endParaRPr lang="ar-EG"/>
          </a:p>
        </p:txBody>
      </p:sp>
      <p:sp>
        <p:nvSpPr>
          <p:cNvPr id="19" name="Footer Placeholder 18"/>
          <p:cNvSpPr>
            <a:spLocks noGrp="1"/>
          </p:cNvSpPr>
          <p:nvPr>
            <p:ph type="ftr" sz="quarter" idx="11"/>
          </p:nvPr>
        </p:nvSpPr>
        <p:spPr/>
        <p:txBody>
          <a:bodyPr/>
          <a:lstStyle/>
          <a:p>
            <a:endParaRPr lang="ar-EG"/>
          </a:p>
        </p:txBody>
      </p:sp>
      <p:sp>
        <p:nvSpPr>
          <p:cNvPr id="27" name="Slide Number Placeholder 26"/>
          <p:cNvSpPr>
            <a:spLocks noGrp="1"/>
          </p:cNvSpPr>
          <p:nvPr>
            <p:ph type="sldNum" sz="quarter" idx="12"/>
          </p:nvPr>
        </p:nvSpPr>
        <p:spPr/>
        <p:txBody>
          <a:bodyPr/>
          <a:lstStyle/>
          <a:p>
            <a:fld id="{0A35EDC9-A173-407B-87AE-CE72CF2425FA}" type="slidenum">
              <a:rPr lang="ar-EG" smtClean="0"/>
              <a:t>‹#›</a:t>
            </a:fld>
            <a:endParaRPr lang="ar-EG"/>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00404D-0D49-47C2-8B0C-6BC5B3C8566D}" type="datetimeFigureOut">
              <a:rPr lang="ar-EG" smtClean="0"/>
              <a:t>30/07/1441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0A35EDC9-A173-407B-87AE-CE72CF2425FA}" type="slidenum">
              <a:rPr lang="ar-EG" smtClean="0"/>
              <a:t>‹#›</a:t>
            </a:fld>
            <a:endParaRPr lang="ar-EG"/>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00404D-0D49-47C2-8B0C-6BC5B3C8566D}" type="datetimeFigureOut">
              <a:rPr lang="ar-EG" smtClean="0"/>
              <a:t>30/07/1441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0A35EDC9-A173-407B-87AE-CE72CF2425FA}" type="slidenum">
              <a:rPr lang="ar-EG" smtClean="0"/>
              <a:t>‹#›</a:t>
            </a:fld>
            <a:endParaRPr lang="ar-EG"/>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00404D-0D49-47C2-8B0C-6BC5B3C8566D}" type="datetimeFigureOut">
              <a:rPr lang="ar-EG" smtClean="0"/>
              <a:t>30/07/1441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0A35EDC9-A173-407B-87AE-CE72CF2425FA}" type="slidenum">
              <a:rPr lang="ar-EG" smtClean="0"/>
              <a:t>‹#›</a:t>
            </a:fld>
            <a:endParaRPr lang="ar-EG"/>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C00404D-0D49-47C2-8B0C-6BC5B3C8566D}" type="datetimeFigureOut">
              <a:rPr lang="ar-EG" smtClean="0"/>
              <a:t>30/07/1441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0A35EDC9-A173-407B-87AE-CE72CF2425FA}" type="slidenum">
              <a:rPr lang="ar-EG" smtClean="0"/>
              <a:t>‹#›</a:t>
            </a:fld>
            <a:endParaRPr lang="ar-EG"/>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C00404D-0D49-47C2-8B0C-6BC5B3C8566D}" type="datetimeFigureOut">
              <a:rPr lang="ar-EG" smtClean="0"/>
              <a:t>30/07/1441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0A35EDC9-A173-407B-87AE-CE72CF2425FA}" type="slidenum">
              <a:rPr lang="ar-EG" smtClean="0"/>
              <a:t>‹#›</a:t>
            </a:fld>
            <a:endParaRPr lang="ar-EG"/>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C00404D-0D49-47C2-8B0C-6BC5B3C8566D}" type="datetimeFigureOut">
              <a:rPr lang="ar-EG" smtClean="0"/>
              <a:t>30/07/1441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0A35EDC9-A173-407B-87AE-CE72CF2425FA}" type="slidenum">
              <a:rPr lang="ar-EG" smtClean="0"/>
              <a:t>‹#›</a:t>
            </a:fld>
            <a:endParaRPr lang="ar-EG"/>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C00404D-0D49-47C2-8B0C-6BC5B3C8566D}" type="datetimeFigureOut">
              <a:rPr lang="ar-EG" smtClean="0"/>
              <a:t>30/07/1441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0A35EDC9-A173-407B-87AE-CE72CF2425FA}" type="slidenum">
              <a:rPr lang="ar-EG" smtClean="0"/>
              <a:t>‹#›</a:t>
            </a:fld>
            <a:endParaRPr lang="ar-EG"/>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00404D-0D49-47C2-8B0C-6BC5B3C8566D}" type="datetimeFigureOut">
              <a:rPr lang="ar-EG" smtClean="0"/>
              <a:t>30/07/1441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0A35EDC9-A173-407B-87AE-CE72CF2425FA}" type="slidenum">
              <a:rPr lang="ar-EG" smtClean="0"/>
              <a:t>‹#›</a:t>
            </a:fld>
            <a:endParaRPr lang="ar-EG"/>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C00404D-0D49-47C2-8B0C-6BC5B3C8566D}" type="datetimeFigureOut">
              <a:rPr lang="ar-EG" smtClean="0"/>
              <a:t>30/07/1441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0A35EDC9-A173-407B-87AE-CE72CF2425FA}" type="slidenum">
              <a:rPr lang="ar-EG" smtClean="0"/>
              <a:t>‹#›</a:t>
            </a:fld>
            <a:endParaRPr lang="ar-EG"/>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C00404D-0D49-47C2-8B0C-6BC5B3C8566D}" type="datetimeFigureOut">
              <a:rPr lang="ar-EG" smtClean="0"/>
              <a:t>30/07/1441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a:xfrm>
            <a:off x="8077200" y="6356350"/>
            <a:ext cx="609600" cy="365125"/>
          </a:xfrm>
        </p:spPr>
        <p:txBody>
          <a:bodyPr/>
          <a:lstStyle/>
          <a:p>
            <a:fld id="{0A35EDC9-A173-407B-87AE-CE72CF2425FA}" type="slidenum">
              <a:rPr lang="ar-EG" smtClean="0"/>
              <a:t>‹#›</a:t>
            </a:fld>
            <a:endParaRPr lang="ar-EG"/>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C00404D-0D49-47C2-8B0C-6BC5B3C8566D}" type="datetimeFigureOut">
              <a:rPr lang="ar-EG" smtClean="0"/>
              <a:t>30/07/1441</a:t>
            </a:fld>
            <a:endParaRPr lang="ar-EG"/>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EG"/>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A35EDC9-A173-407B-87AE-CE72CF2425FA}" type="slidenum">
              <a:rPr lang="ar-EG" smtClean="0"/>
              <a:t>‹#›</a:t>
            </a:fld>
            <a:endParaRPr lang="ar-EG"/>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348880"/>
            <a:ext cx="8229600" cy="2276872"/>
          </a:xfrm>
        </p:spPr>
        <p:txBody>
          <a:bodyPr>
            <a:normAutofit fontScale="90000"/>
          </a:bodyPr>
          <a:lstStyle/>
          <a:p>
            <a:pPr algn="ctr"/>
            <a:r>
              <a:rPr lang="ar-EG" sz="3600" dirty="0" smtClean="0">
                <a:solidFill>
                  <a:srgbClr val="FF0000"/>
                </a:solidFill>
                <a:latin typeface="Simplified Arabic" pitchFamily="18" charset="-78"/>
                <a:cs typeface="Simplified Arabic" pitchFamily="18" charset="-78"/>
              </a:rPr>
              <a:t>محاضرة الأسبوع الثاني لتعليق الدراسة</a:t>
            </a:r>
            <a:r>
              <a:rPr lang="ar-EG" sz="3600" dirty="0" smtClean="0">
                <a:latin typeface="Simplified Arabic" pitchFamily="18" charset="-78"/>
                <a:cs typeface="Simplified Arabic" pitchFamily="18" charset="-78"/>
              </a:rPr>
              <a:t/>
            </a:r>
            <a:br>
              <a:rPr lang="ar-EG" sz="3600" dirty="0" smtClean="0">
                <a:latin typeface="Simplified Arabic" pitchFamily="18" charset="-78"/>
                <a:cs typeface="Simplified Arabic" pitchFamily="18" charset="-78"/>
              </a:rPr>
            </a:br>
            <a:r>
              <a:rPr lang="ar-EG" sz="3600" dirty="0" smtClean="0">
                <a:solidFill>
                  <a:srgbClr val="00B0F0"/>
                </a:solidFill>
                <a:latin typeface="Simplified Arabic" pitchFamily="18" charset="-78"/>
                <a:cs typeface="Simplified Arabic" pitchFamily="18" charset="-78"/>
              </a:rPr>
              <a:t>مادة: تاريخ مصر الحديث والمعاصر</a:t>
            </a:r>
            <a:r>
              <a:rPr lang="ar-EG" sz="3600" dirty="0" smtClean="0">
                <a:latin typeface="Simplified Arabic" pitchFamily="18" charset="-78"/>
                <a:cs typeface="Simplified Arabic" pitchFamily="18" charset="-78"/>
              </a:rPr>
              <a:t/>
            </a:r>
            <a:br>
              <a:rPr lang="ar-EG" sz="3600" dirty="0" smtClean="0">
                <a:latin typeface="Simplified Arabic" pitchFamily="18" charset="-78"/>
                <a:cs typeface="Simplified Arabic" pitchFamily="18" charset="-78"/>
              </a:rPr>
            </a:br>
            <a:r>
              <a:rPr lang="ar-EG" sz="2800" dirty="0" smtClean="0">
                <a:latin typeface="Simplified Arabic" pitchFamily="18" charset="-78"/>
                <a:cs typeface="Simplified Arabic" pitchFamily="18" charset="-78"/>
              </a:rPr>
              <a:t>الفرقة الأولى إعلام</a:t>
            </a:r>
            <a:br>
              <a:rPr lang="ar-EG" sz="2800" dirty="0" smtClean="0">
                <a:latin typeface="Simplified Arabic" pitchFamily="18" charset="-78"/>
                <a:cs typeface="Simplified Arabic" pitchFamily="18" charset="-78"/>
              </a:rPr>
            </a:br>
            <a:r>
              <a:rPr lang="ar-EG" sz="2800" dirty="0" smtClean="0">
                <a:solidFill>
                  <a:srgbClr val="00B050"/>
                </a:solidFill>
                <a:latin typeface="Simplified Arabic" pitchFamily="18" charset="-78"/>
                <a:cs typeface="Simplified Arabic" pitchFamily="18" charset="-78"/>
              </a:rPr>
              <a:t>د.مصطفى الغريب محمد</a:t>
            </a:r>
            <a:r>
              <a:rPr lang="ar-EG" sz="3600" dirty="0" smtClean="0">
                <a:latin typeface="Simplified Arabic" pitchFamily="18" charset="-78"/>
                <a:cs typeface="Simplified Arabic" pitchFamily="18" charset="-78"/>
              </a:rPr>
              <a:t/>
            </a:r>
            <a:br>
              <a:rPr lang="ar-EG" sz="3600" dirty="0" smtClean="0">
                <a:latin typeface="Simplified Arabic" pitchFamily="18" charset="-78"/>
                <a:cs typeface="Simplified Arabic" pitchFamily="18" charset="-78"/>
              </a:rPr>
            </a:br>
            <a:endParaRPr lang="ar-EG" sz="3600" dirty="0">
              <a:latin typeface="Simplified Arabic" pitchFamily="18" charset="-78"/>
              <a:cs typeface="Simplified Arabic" pitchFamily="18" charset="-78"/>
            </a:endParaRPr>
          </a:p>
        </p:txBody>
      </p:sp>
    </p:spTree>
    <p:extLst>
      <p:ext uri="{BB962C8B-B14F-4D97-AF65-F5344CB8AC3E}">
        <p14:creationId xmlns:p14="http://schemas.microsoft.com/office/powerpoint/2010/main" val="1268395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3600" dirty="0" smtClean="0"/>
              <a:t>الأحزاب السياسية في مصر في فترة التجربة الحزبية الثانية</a:t>
            </a:r>
            <a:br>
              <a:rPr lang="ar-EG" sz="3600" dirty="0" smtClean="0"/>
            </a:br>
            <a:r>
              <a:rPr lang="ar-EG" sz="3600" dirty="0" smtClean="0"/>
              <a:t>1918- 1953</a:t>
            </a:r>
            <a:endParaRPr lang="ar-EG" sz="3600" dirty="0"/>
          </a:p>
        </p:txBody>
      </p:sp>
      <p:sp>
        <p:nvSpPr>
          <p:cNvPr id="3" name="Content Placeholder 2"/>
          <p:cNvSpPr>
            <a:spLocks noGrp="1"/>
          </p:cNvSpPr>
          <p:nvPr>
            <p:ph idx="1"/>
          </p:nvPr>
        </p:nvSpPr>
        <p:spPr/>
        <p:txBody>
          <a:bodyPr/>
          <a:lstStyle/>
          <a:p>
            <a:pPr algn="just"/>
            <a:r>
              <a:rPr lang="ar-EG" dirty="0" smtClean="0"/>
              <a:t>مدخل للموضوع بالإشارة سريعًا لنشأة الأحزاب السياسية في مصر في فترة التجربة الحزبية الأولى (1907- 1914)، حيث عرف عام 1907 بعام الأحزاب، فنشأ فيه حزب الأمة برئاسة محمود باشا سليمان، وكانت صحيفة (الجريدة) التي رأس تحريرها أحمد لطفي السيد هي الناطقة باسمه، كما نشأ الحزب الوطني برئاسة الزعيم مصطفى كامل، وكانت صحيفة (اللواء) هي لسان حاله، وكان ذلك الحزب هو حزب الأغلبية في فترة تلك التجربة، بينما صار فيما بعد في فترة التجربة الثانية أحد أحزاب الأقلية التي تفتقر إلى جماهيرية.</a:t>
            </a:r>
            <a:endParaRPr lang="ar-EG" dirty="0"/>
          </a:p>
        </p:txBody>
      </p:sp>
    </p:spTree>
    <p:extLst>
      <p:ext uri="{BB962C8B-B14F-4D97-AF65-F5344CB8AC3E}">
        <p14:creationId xmlns:p14="http://schemas.microsoft.com/office/powerpoint/2010/main" val="401686407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EG" sz="3600" dirty="0" smtClean="0"/>
              <a:t>حزب الوفد المصري .. حزب الأغلبية في فترة التجربة الحزبية الثانية</a:t>
            </a:r>
            <a:endParaRPr lang="ar-EG" sz="3600" dirty="0"/>
          </a:p>
        </p:txBody>
      </p:sp>
      <p:sp>
        <p:nvSpPr>
          <p:cNvPr id="3" name="Content Placeholder 2"/>
          <p:cNvSpPr>
            <a:spLocks noGrp="1"/>
          </p:cNvSpPr>
          <p:nvPr>
            <p:ph idx="1"/>
          </p:nvPr>
        </p:nvSpPr>
        <p:spPr/>
        <p:txBody>
          <a:bodyPr>
            <a:normAutofit lnSpcReduction="10000"/>
          </a:bodyPr>
          <a:lstStyle/>
          <a:p>
            <a:pPr algn="just"/>
            <a:r>
              <a:rPr lang="ar-EG" dirty="0" smtClean="0"/>
              <a:t>يعد الوفد المصري أهم أحزاب التجربة الحزبية الثانية في مصر، والدليل على ذلك حصوله في أية انتخابات كانت تجرى بنزاهة على أغلبية مقاعد البرلمان، كما كان الحزب الوحيد الذي تمكن دون الائتلاف مع أحزاب أخرى من تشكيل الحكومات العديدة، هذا فضلًا عن دوره الفاعل في القضية الوطنية، بمعنى الجلاء العسكري البريطاني عن البلاد والعمل على وحدة وادي النيل.</a:t>
            </a:r>
          </a:p>
          <a:p>
            <a:pPr algn="just"/>
            <a:r>
              <a:rPr lang="ar-EG" dirty="0" smtClean="0"/>
              <a:t>تأسيس الوفد المصري برئاسة سعد زغلول في 13 نوفمبر 1918، وهو ما يعرف بالمرحلة الأولى لتأسيس الوفد، حيث كانت المرحلة الثانية بعد ذلك والمتمثلة في ترك الباب مفتوحًا لضم عناصر أخرى للوفد، وهو ما تم بافعل وتم تصديق جميع ما انضم في تلك المرحلة على قانون الوفد يوم 23 نوفمبر 1918.</a:t>
            </a:r>
            <a:endParaRPr lang="ar-EG" dirty="0"/>
          </a:p>
        </p:txBody>
      </p:sp>
    </p:spTree>
    <p:extLst>
      <p:ext uri="{BB962C8B-B14F-4D97-AF65-F5344CB8AC3E}">
        <p14:creationId xmlns:p14="http://schemas.microsoft.com/office/powerpoint/2010/main" val="140464095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endParaRPr lang="ar-EG"/>
          </a:p>
        </p:txBody>
      </p:sp>
      <p:sp>
        <p:nvSpPr>
          <p:cNvPr id="3" name="Content Placeholder 2"/>
          <p:cNvSpPr>
            <a:spLocks noGrp="1"/>
          </p:cNvSpPr>
          <p:nvPr>
            <p:ph idx="1"/>
          </p:nvPr>
        </p:nvSpPr>
        <p:spPr/>
        <p:txBody>
          <a:bodyPr/>
          <a:lstStyle/>
          <a:p>
            <a:pPr algn="just"/>
            <a:r>
              <a:rPr lang="ar-EG" dirty="0" smtClean="0">
                <a:latin typeface="Simplified Arabic" pitchFamily="18" charset="-78"/>
                <a:cs typeface="Simplified Arabic" pitchFamily="18" charset="-78"/>
              </a:rPr>
              <a:t>موقف الوفد من القضية الوطنية، وهو الموقف الذي يمكن تبينه من خلال ثلاثة مراحل مرت بها القضية الوطنية:</a:t>
            </a:r>
          </a:p>
          <a:p>
            <a:pPr algn="just"/>
            <a:r>
              <a:rPr lang="ar-EG" dirty="0" smtClean="0">
                <a:latin typeface="Simplified Arabic" pitchFamily="18" charset="-78"/>
                <a:cs typeface="Simplified Arabic" pitchFamily="18" charset="-78"/>
              </a:rPr>
              <a:t>-الأولى تمتد بين تاريخ تأسيس الوفد وصدور تصريح 28 فبراير 1922، وقد قاد الوفد خلال تلك المرحلة ثورة 1919، وقاد من خلال لجنته المركزية حركة مقاطعة الأمة المصرية للجنة ملنر، كما جرت خلال تلك المرحلة مفاوضات سعد ملنر بلندن، ثم أخيرًا كان تصريح فبراير المشار إليه والذي لم يعترف به الوفد من جانبه.</a:t>
            </a:r>
          </a:p>
          <a:p>
            <a:endParaRPr lang="ar-EG" dirty="0">
              <a:latin typeface="Simplified Arabic" pitchFamily="18" charset="-78"/>
              <a:cs typeface="Simplified Arabic" pitchFamily="18" charset="-78"/>
            </a:endParaRPr>
          </a:p>
        </p:txBody>
      </p:sp>
    </p:spTree>
    <p:extLst>
      <p:ext uri="{BB962C8B-B14F-4D97-AF65-F5344CB8AC3E}">
        <p14:creationId xmlns:p14="http://schemas.microsoft.com/office/powerpoint/2010/main" val="378104065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pPr algn="just"/>
            <a:r>
              <a:rPr lang="ar-EG" dirty="0" smtClean="0"/>
              <a:t>المرحلة الثانية: تمتد من تصريح فبراير 1922 وحتى توقيع معاهدة 1936 بين مصر وبريطانيا، وكان للوفد خلالها دوره الواضح في جولات المفاوضات التي غلبت على تلك المرحلة، ومنها محادثات سعد-ماكدزنالد سنة 1924، مفوضات النحاس هندرسن سنة 1930، مفاوضات سنة 1936، والتي رأس الجانب المصري فيها مصطفى النحاس رئيس حزب لوفد، ولم يكن لتلك المعاهدة من النتائج الإيجابية لمصر سوى القليل، ولعل في مقدمته إلغاء الامتيازات الأجنبية، وانضمام مصر لعصبة الأمم عام 1937. </a:t>
            </a:r>
            <a:endParaRPr lang="ar-EG" dirty="0"/>
          </a:p>
        </p:txBody>
      </p:sp>
    </p:spTree>
    <p:extLst>
      <p:ext uri="{BB962C8B-B14F-4D97-AF65-F5344CB8AC3E}">
        <p14:creationId xmlns:p14="http://schemas.microsoft.com/office/powerpoint/2010/main" val="23449295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algn="just"/>
            <a:r>
              <a:rPr lang="ar-EG" dirty="0" smtClean="0">
                <a:latin typeface="Simplified Arabic" pitchFamily="18" charset="-78"/>
                <a:cs typeface="Simplified Arabic" pitchFamily="18" charset="-78"/>
              </a:rPr>
              <a:t>المرحلة الثالثة والأخيرة تمتد بين معاهدة 1936 وبداية عام 1952، ولعل أبرز ما يحسب للوفد هو قيام حكومته الأخيرة بالعصر الملكي برئاسة مصطفى النحاس بإلغاء معاهدة سنة 1936، وذلك في أكتوبر عام 1951 أمام تعنت بريطانيا وعدم استجابتها لمطالب مصر.</a:t>
            </a:r>
            <a:endParaRPr lang="ar-EG" dirty="0">
              <a:latin typeface="Simplified Arabic" pitchFamily="18" charset="-78"/>
              <a:cs typeface="Simplified Arabic" pitchFamily="18" charset="-78"/>
            </a:endParaRPr>
          </a:p>
        </p:txBody>
      </p:sp>
    </p:spTree>
    <p:extLst>
      <p:ext uri="{BB962C8B-B14F-4D97-AF65-F5344CB8AC3E}">
        <p14:creationId xmlns:p14="http://schemas.microsoft.com/office/powerpoint/2010/main" val="276775307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3600" dirty="0" smtClean="0">
                <a:latin typeface="Simplified Arabic" pitchFamily="18" charset="-78"/>
                <a:cs typeface="Simplified Arabic" pitchFamily="18" charset="-78"/>
              </a:rPr>
              <a:t>الحكومات التي شكلها الوفد خلال التجربة الحزبية الثانية</a:t>
            </a:r>
            <a:br>
              <a:rPr lang="ar-EG" sz="3600" dirty="0" smtClean="0">
                <a:latin typeface="Simplified Arabic" pitchFamily="18" charset="-78"/>
                <a:cs typeface="Simplified Arabic" pitchFamily="18" charset="-78"/>
              </a:rPr>
            </a:br>
            <a:r>
              <a:rPr lang="ar-EG" sz="3600" dirty="0" smtClean="0">
                <a:latin typeface="Simplified Arabic" pitchFamily="18" charset="-78"/>
                <a:cs typeface="Simplified Arabic" pitchFamily="18" charset="-78"/>
              </a:rPr>
              <a:t>- الوجود الوفدي في البرلمان- الصحافة الوفدية</a:t>
            </a:r>
            <a:endParaRPr lang="ar-EG" sz="3600" dirty="0">
              <a:latin typeface="Simplified Arabic" pitchFamily="18" charset="-78"/>
              <a:cs typeface="Simplified Arabic" pitchFamily="18" charset="-78"/>
            </a:endParaRPr>
          </a:p>
        </p:txBody>
      </p:sp>
      <p:sp>
        <p:nvSpPr>
          <p:cNvPr id="3" name="Content Placeholder 2"/>
          <p:cNvSpPr>
            <a:spLocks noGrp="1"/>
          </p:cNvSpPr>
          <p:nvPr>
            <p:ph idx="1"/>
          </p:nvPr>
        </p:nvSpPr>
        <p:spPr/>
        <p:txBody>
          <a:bodyPr>
            <a:normAutofit/>
          </a:bodyPr>
          <a:lstStyle/>
          <a:p>
            <a:pPr algn="just"/>
            <a:r>
              <a:rPr lang="ar-EG" dirty="0" smtClean="0">
                <a:latin typeface="Simplified Arabic" pitchFamily="18" charset="-78"/>
                <a:cs typeface="Simplified Arabic" pitchFamily="18" charset="-78"/>
              </a:rPr>
              <a:t>شكل الوفد خلال تلك التجربة العديد من الحكومات كان أولها حكومة سعد زغلول سنة 1924، وكان آخرها حكومة مصطفى النحاس (1950-1952) التي أقالها الملك فاروق في يوم 27 يناير 1952، وهو اليوم التالي لحريق القاهرة الشهير.</a:t>
            </a:r>
          </a:p>
          <a:p>
            <a:pPr algn="just"/>
            <a:r>
              <a:rPr lang="ar-EG" dirty="0" smtClean="0">
                <a:latin typeface="Simplified Arabic" pitchFamily="18" charset="-78"/>
                <a:cs typeface="Simplified Arabic" pitchFamily="18" charset="-78"/>
              </a:rPr>
              <a:t>وكان للوفد وجودا مميزا في البرلمان بمجلسيه- النواب والشيوخ- وذلك في البرلمانات التي أسفرت عنها كل انتخابات نزيهة، أما الانتخابات التي كانت تجريها حكومات الأقلية، فكان الوجود الوفدي ببرلماناتها بالطبع مختلفًا.</a:t>
            </a:r>
            <a:endParaRPr lang="ar-EG" dirty="0">
              <a:latin typeface="Simplified Arabic" pitchFamily="18" charset="-78"/>
              <a:cs typeface="Simplified Arabic" pitchFamily="18" charset="-78"/>
            </a:endParaRPr>
          </a:p>
        </p:txBody>
      </p:sp>
    </p:spTree>
    <p:extLst>
      <p:ext uri="{BB962C8B-B14F-4D97-AF65-F5344CB8AC3E}">
        <p14:creationId xmlns:p14="http://schemas.microsoft.com/office/powerpoint/2010/main" val="48145426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algn="just"/>
            <a:r>
              <a:rPr lang="ar-EG" dirty="0" smtClean="0">
                <a:latin typeface="Simplified Arabic" pitchFamily="18" charset="-78"/>
                <a:cs typeface="Simplified Arabic" pitchFamily="18" charset="-78"/>
              </a:rPr>
              <a:t>كان للوفد خلال فترة التجربة الحزبية التي نحن بصدد الحديث عنها العديد من الصحف التي نطقت باسمه، ومنها: وادي النيل، النظام، البلاغ، الجهاد، الوفد المصري، المصري ..إلخ.</a:t>
            </a:r>
            <a:endParaRPr lang="ar-EG" dirty="0">
              <a:latin typeface="Simplified Arabic" pitchFamily="18" charset="-78"/>
              <a:cs typeface="Simplified Arabic" pitchFamily="18" charset="-78"/>
            </a:endParaRPr>
          </a:p>
        </p:txBody>
      </p:sp>
    </p:spTree>
    <p:extLst>
      <p:ext uri="{BB962C8B-B14F-4D97-AF65-F5344CB8AC3E}">
        <p14:creationId xmlns:p14="http://schemas.microsoft.com/office/powerpoint/2010/main" val="294559788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135</TotalTime>
  <Words>560</Words>
  <Application>Microsoft Office PowerPoint</Application>
  <PresentationFormat>On-screen Show (4:3)</PresentationFormat>
  <Paragraphs>14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محاضرة الأسبوع الثاني لتعليق الدراسة مادة: تاريخ مصر الحديث والمعاصر الفرقة الأولى إعلام د.مصطفى الغريب محمد </vt:lpstr>
      <vt:lpstr>الأحزاب السياسية في مصر في فترة التجربة الحزبية الثانية 1918- 1953</vt:lpstr>
      <vt:lpstr>حزب الوفد المصري .. حزب الأغلبية في فترة التجربة الحزبية الثانية</vt:lpstr>
      <vt:lpstr>PowerPoint Presentation</vt:lpstr>
      <vt:lpstr>PowerPoint Presentation</vt:lpstr>
      <vt:lpstr>PowerPoint Presentation</vt:lpstr>
      <vt:lpstr>الحكومات التي شكلها الوفد خلال التجربة الحزبية الثانية - الوجود الوفدي في البرلمان- الصحافة الوفدية</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الأسبوع الثاني لتعليق الدراسة مادة: تاريخ مصر الحديث والمعاصر الفرقة الأولى- قسم الإعلام د.مصطفى الغريب محمد </dc:title>
  <dc:creator>DrMostafa</dc:creator>
  <cp:lastModifiedBy>DrMostafa</cp:lastModifiedBy>
  <cp:revision>29</cp:revision>
  <dcterms:created xsi:type="dcterms:W3CDTF">2020-03-24T08:09:26Z</dcterms:created>
  <dcterms:modified xsi:type="dcterms:W3CDTF">2020-03-24T14:05:51Z</dcterms:modified>
</cp:coreProperties>
</file>