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F08ADC-4890-436C-ACF9-41132DD25B0C}" type="datetimeFigureOut">
              <a:rPr lang="ar-EG" smtClean="0"/>
              <a:t>30/07/1441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5E2EF4-402C-413C-95BD-8B47DE2ED135}" type="slidenum">
              <a:rPr lang="ar-EG" smtClean="0"/>
              <a:t>‹#›</a:t>
            </a:fld>
            <a:endParaRPr lang="ar-EG"/>
          </a:p>
        </p:txBody>
      </p:sp>
    </p:spTree>
    <p:extLst>
      <p:ext uri="{BB962C8B-B14F-4D97-AF65-F5344CB8AC3E}">
        <p14:creationId xmlns:p14="http://schemas.microsoft.com/office/powerpoint/2010/main" val="1078367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966DD5B-40E2-45B3-8D56-5B7AEC71AFB8}" type="datetimeFigureOut">
              <a:rPr lang="ar-EG" smtClean="0"/>
              <a:t>30/07/1441</a:t>
            </a:fld>
            <a:endParaRPr lang="ar-EG"/>
          </a:p>
        </p:txBody>
      </p:sp>
      <p:sp>
        <p:nvSpPr>
          <p:cNvPr id="2" name="Footer Placeholder 1"/>
          <p:cNvSpPr>
            <a:spLocks noGrp="1"/>
          </p:cNvSpPr>
          <p:nvPr>
            <p:ph type="ftr" sz="quarter" idx="11"/>
          </p:nvPr>
        </p:nvSpPr>
        <p:spPr/>
        <p:txBody>
          <a:bodyPr/>
          <a:lstStyle/>
          <a:p>
            <a:endParaRPr lang="ar-EG"/>
          </a:p>
        </p:txBody>
      </p:sp>
      <p:sp>
        <p:nvSpPr>
          <p:cNvPr id="15" name="Slide Number Placeholder 14"/>
          <p:cNvSpPr>
            <a:spLocks noGrp="1"/>
          </p:cNvSpPr>
          <p:nvPr>
            <p:ph type="sldNum" sz="quarter" idx="12"/>
          </p:nvPr>
        </p:nvSpPr>
        <p:spPr>
          <a:xfrm>
            <a:off x="8229600" y="6473952"/>
            <a:ext cx="758952" cy="246888"/>
          </a:xfrm>
        </p:spPr>
        <p:txBody>
          <a:bodyPr/>
          <a:lstStyle/>
          <a:p>
            <a:fld id="{9CD0C7AD-39E3-49C8-AE4A-4FAF5F93B1C2}"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6DD5B-40E2-45B3-8D56-5B7AEC71AFB8}"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CD0C7AD-39E3-49C8-AE4A-4FAF5F93B1C2}"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6DD5B-40E2-45B3-8D56-5B7AEC71AFB8}"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CD0C7AD-39E3-49C8-AE4A-4FAF5F93B1C2}"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966DD5B-40E2-45B3-8D56-5B7AEC71AFB8}" type="datetimeFigureOut">
              <a:rPr lang="ar-EG" smtClean="0"/>
              <a:t>30/07/1441</a:t>
            </a:fld>
            <a:endParaRPr lang="ar-EG"/>
          </a:p>
        </p:txBody>
      </p:sp>
      <p:sp>
        <p:nvSpPr>
          <p:cNvPr id="19" name="Footer Placeholder 18"/>
          <p:cNvSpPr>
            <a:spLocks noGrp="1"/>
          </p:cNvSpPr>
          <p:nvPr>
            <p:ph type="ftr" sz="quarter" idx="11"/>
          </p:nvPr>
        </p:nvSpPr>
        <p:spPr>
          <a:xfrm>
            <a:off x="3581400" y="76200"/>
            <a:ext cx="2895600" cy="288925"/>
          </a:xfrm>
        </p:spPr>
        <p:txBody>
          <a:bodyPr/>
          <a:lstStyle/>
          <a:p>
            <a:endParaRPr lang="ar-EG"/>
          </a:p>
        </p:txBody>
      </p:sp>
      <p:sp>
        <p:nvSpPr>
          <p:cNvPr id="16" name="Slide Number Placeholder 15"/>
          <p:cNvSpPr>
            <a:spLocks noGrp="1"/>
          </p:cNvSpPr>
          <p:nvPr>
            <p:ph type="sldNum" sz="quarter" idx="12"/>
          </p:nvPr>
        </p:nvSpPr>
        <p:spPr>
          <a:xfrm>
            <a:off x="8229600" y="6473952"/>
            <a:ext cx="758952" cy="246888"/>
          </a:xfrm>
        </p:spPr>
        <p:txBody>
          <a:bodyPr/>
          <a:lstStyle/>
          <a:p>
            <a:fld id="{9CD0C7AD-39E3-49C8-AE4A-4FAF5F93B1C2}"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966DD5B-40E2-45B3-8D56-5B7AEC71AFB8}" type="datetimeFigureOut">
              <a:rPr lang="ar-EG" smtClean="0"/>
              <a:t>30/07/1441</a:t>
            </a:fld>
            <a:endParaRPr lang="ar-EG"/>
          </a:p>
        </p:txBody>
      </p:sp>
      <p:sp>
        <p:nvSpPr>
          <p:cNvPr id="11" name="Footer Placeholder 10"/>
          <p:cNvSpPr>
            <a:spLocks noGrp="1"/>
          </p:cNvSpPr>
          <p:nvPr>
            <p:ph type="ftr" sz="quarter" idx="11"/>
          </p:nvPr>
        </p:nvSpPr>
        <p:spPr/>
        <p:txBody>
          <a:bodyPr/>
          <a:lstStyle/>
          <a:p>
            <a:endParaRPr lang="ar-EG"/>
          </a:p>
        </p:txBody>
      </p:sp>
      <p:sp>
        <p:nvSpPr>
          <p:cNvPr id="16" name="Slide Number Placeholder 15"/>
          <p:cNvSpPr>
            <a:spLocks noGrp="1"/>
          </p:cNvSpPr>
          <p:nvPr>
            <p:ph type="sldNum" sz="quarter" idx="12"/>
          </p:nvPr>
        </p:nvSpPr>
        <p:spPr/>
        <p:txBody>
          <a:bodyPr/>
          <a:lstStyle/>
          <a:p>
            <a:fld id="{9CD0C7AD-39E3-49C8-AE4A-4FAF5F93B1C2}" type="slidenum">
              <a:rPr lang="ar-EG" smtClean="0"/>
              <a:t>‹#›</a:t>
            </a:fld>
            <a:endParaRPr lang="ar-EG"/>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966DD5B-40E2-45B3-8D56-5B7AEC71AFB8}" type="datetimeFigureOut">
              <a:rPr lang="ar-EG" smtClean="0"/>
              <a:t>30/07/1441</a:t>
            </a:fld>
            <a:endParaRPr lang="ar-EG"/>
          </a:p>
        </p:txBody>
      </p:sp>
      <p:sp>
        <p:nvSpPr>
          <p:cNvPr id="10" name="Footer Placeholder 9"/>
          <p:cNvSpPr>
            <a:spLocks noGrp="1"/>
          </p:cNvSpPr>
          <p:nvPr>
            <p:ph type="ftr" sz="quarter" idx="11"/>
          </p:nvPr>
        </p:nvSpPr>
        <p:spPr/>
        <p:txBody>
          <a:bodyPr/>
          <a:lstStyle/>
          <a:p>
            <a:endParaRPr lang="ar-EG"/>
          </a:p>
        </p:txBody>
      </p:sp>
      <p:sp>
        <p:nvSpPr>
          <p:cNvPr id="31" name="Slide Number Placeholder 30"/>
          <p:cNvSpPr>
            <a:spLocks noGrp="1"/>
          </p:cNvSpPr>
          <p:nvPr>
            <p:ph type="sldNum" sz="quarter" idx="12"/>
          </p:nvPr>
        </p:nvSpPr>
        <p:spPr/>
        <p:txBody>
          <a:bodyPr/>
          <a:lstStyle/>
          <a:p>
            <a:fld id="{9CD0C7AD-39E3-49C8-AE4A-4FAF5F93B1C2}"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966DD5B-40E2-45B3-8D56-5B7AEC71AFB8}"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229600" y="6477000"/>
            <a:ext cx="762000" cy="246888"/>
          </a:xfrm>
        </p:spPr>
        <p:txBody>
          <a:bodyPr/>
          <a:lstStyle/>
          <a:p>
            <a:fld id="{9CD0C7AD-39E3-49C8-AE4A-4FAF5F93B1C2}" type="slidenum">
              <a:rPr lang="ar-EG" smtClean="0"/>
              <a:t>‹#›</a:t>
            </a:fld>
            <a:endParaRPr lang="ar-EG"/>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966DD5B-40E2-45B3-8D56-5B7AEC71AFB8}" type="datetimeFigureOut">
              <a:rPr lang="ar-EG" smtClean="0"/>
              <a:t>30/07/1441</a:t>
            </a:fld>
            <a:endParaRPr lang="ar-EG"/>
          </a:p>
        </p:txBody>
      </p:sp>
      <p:sp>
        <p:nvSpPr>
          <p:cNvPr id="21" name="Footer Placeholder 20"/>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CD0C7AD-39E3-49C8-AE4A-4FAF5F93B1C2}"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966DD5B-40E2-45B3-8D56-5B7AEC71AFB8}" type="datetimeFigureOut">
              <a:rPr lang="ar-EG" smtClean="0"/>
              <a:t>30/07/1441</a:t>
            </a:fld>
            <a:endParaRPr lang="ar-EG"/>
          </a:p>
        </p:txBody>
      </p:sp>
      <p:sp>
        <p:nvSpPr>
          <p:cNvPr id="24" name="Footer Placeholder 23"/>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CD0C7AD-39E3-49C8-AE4A-4FAF5F93B1C2}"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966DD5B-40E2-45B3-8D56-5B7AEC71AFB8}" type="datetimeFigureOut">
              <a:rPr lang="ar-EG" smtClean="0"/>
              <a:t>30/07/1441</a:t>
            </a:fld>
            <a:endParaRPr lang="ar-EG"/>
          </a:p>
        </p:txBody>
      </p:sp>
      <p:sp>
        <p:nvSpPr>
          <p:cNvPr id="29" name="Footer Placeholder 28"/>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CD0C7AD-39E3-49C8-AE4A-4FAF5F93B1C2}"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966DD5B-40E2-45B3-8D56-5B7AEC71AFB8}"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31" name="Slide Number Placeholder 30"/>
          <p:cNvSpPr>
            <a:spLocks noGrp="1"/>
          </p:cNvSpPr>
          <p:nvPr>
            <p:ph type="sldNum" sz="quarter" idx="12"/>
          </p:nvPr>
        </p:nvSpPr>
        <p:spPr/>
        <p:txBody>
          <a:bodyPr/>
          <a:lstStyle/>
          <a:p>
            <a:fld id="{9CD0C7AD-39E3-49C8-AE4A-4FAF5F93B1C2}" type="slidenum">
              <a:rPr lang="ar-EG" smtClean="0"/>
              <a:t>‹#›</a:t>
            </a:fld>
            <a:endParaRPr lang="ar-EG"/>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966DD5B-40E2-45B3-8D56-5B7AEC71AFB8}" type="datetimeFigureOut">
              <a:rPr lang="ar-EG" smtClean="0"/>
              <a:t>30/07/1441</a:t>
            </a:fld>
            <a:endParaRPr lang="ar-EG"/>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EG"/>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CD0C7AD-39E3-49C8-AE4A-4FAF5F93B1C2}" type="slidenum">
              <a:rPr lang="ar-EG" smtClean="0"/>
              <a:t>‹#›</a:t>
            </a:fld>
            <a:endParaRPr lang="ar-EG"/>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solidFill>
                  <a:srgbClr val="00B0F0"/>
                </a:solidFill>
              </a:rPr>
              <a:t>مادة:تاريخ مصر الحديث والمعاصر</a:t>
            </a:r>
            <a:endParaRPr lang="ar-EG" dirty="0">
              <a:solidFill>
                <a:srgbClr val="00B0F0"/>
              </a:solidFill>
            </a:endParaRPr>
          </a:p>
        </p:txBody>
      </p:sp>
      <p:sp>
        <p:nvSpPr>
          <p:cNvPr id="3" name="Subtitle 2"/>
          <p:cNvSpPr>
            <a:spLocks noGrp="1"/>
          </p:cNvSpPr>
          <p:nvPr>
            <p:ph type="subTitle" idx="1"/>
          </p:nvPr>
        </p:nvSpPr>
        <p:spPr/>
        <p:txBody>
          <a:bodyPr>
            <a:normAutofit fontScale="77500" lnSpcReduction="20000"/>
          </a:bodyPr>
          <a:lstStyle/>
          <a:p>
            <a:r>
              <a:rPr lang="ar-EG" dirty="0" smtClean="0">
                <a:solidFill>
                  <a:srgbClr val="FF0000"/>
                </a:solidFill>
              </a:rPr>
              <a:t>محاضرة الأسبوع الأول لتعليق الدراسة</a:t>
            </a:r>
          </a:p>
          <a:p>
            <a:r>
              <a:rPr lang="ar-EG" dirty="0" smtClean="0">
                <a:solidFill>
                  <a:srgbClr val="00B0F0"/>
                </a:solidFill>
              </a:rPr>
              <a:t>د.مصطفى الغريب محمد</a:t>
            </a:r>
          </a:p>
          <a:p>
            <a:r>
              <a:rPr lang="ar-EG" dirty="0" smtClean="0">
                <a:solidFill>
                  <a:srgbClr val="00B0F0"/>
                </a:solidFill>
              </a:rPr>
              <a:t>الفرقة الأولى- قسم الإعلام</a:t>
            </a:r>
            <a:endParaRPr lang="ar-EG" dirty="0">
              <a:solidFill>
                <a:srgbClr val="00B0F0"/>
              </a:solidFill>
            </a:endParaRPr>
          </a:p>
        </p:txBody>
      </p:sp>
    </p:spTree>
    <p:extLst>
      <p:ext uri="{BB962C8B-B14F-4D97-AF65-F5344CB8AC3E}">
        <p14:creationId xmlns:p14="http://schemas.microsoft.com/office/powerpoint/2010/main" val="4246251017"/>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200" dirty="0" smtClean="0">
                <a:latin typeface="Simplified Arabic" pitchFamily="18" charset="-78"/>
                <a:cs typeface="Simplified Arabic" pitchFamily="18" charset="-78"/>
              </a:rPr>
              <a:t>أولًا-الحرب العالمية الأولى وإعلان الحماية البريطانية على مصر</a:t>
            </a:r>
            <a:endParaRPr lang="ar-EG" sz="3200" dirty="0">
              <a:latin typeface="Simplified Arabic" pitchFamily="18" charset="-78"/>
              <a:cs typeface="Simplified Arabic" pitchFamily="18" charset="-78"/>
            </a:endParaRPr>
          </a:p>
        </p:txBody>
      </p:sp>
      <p:sp>
        <p:nvSpPr>
          <p:cNvPr id="3" name="Content Placeholder 2"/>
          <p:cNvSpPr>
            <a:spLocks noGrp="1"/>
          </p:cNvSpPr>
          <p:nvPr>
            <p:ph idx="1"/>
          </p:nvPr>
        </p:nvSpPr>
        <p:spPr>
          <a:xfrm>
            <a:off x="457200" y="1340768"/>
            <a:ext cx="8229600" cy="5256584"/>
          </a:xfrm>
        </p:spPr>
        <p:txBody>
          <a:bodyPr>
            <a:noAutofit/>
          </a:bodyPr>
          <a:lstStyle/>
          <a:p>
            <a:pPr algn="just"/>
            <a:r>
              <a:rPr lang="ar-EG" sz="2800" dirty="0" smtClean="0">
                <a:latin typeface="Simplified Arabic" pitchFamily="18" charset="-78"/>
                <a:cs typeface="Simplified Arabic" pitchFamily="18" charset="-78"/>
              </a:rPr>
              <a:t>ظروف قيام الحرب العالمية، والتي تتمثل- كسبب مباشر للحرب- في مقتل ولي عهد النمسا وزوجته على يد أحد الطلاب الصربيين، ومن ثم إعلان النمسا الحرب على صربيا(أواخر يوليو 1914)، فهبت روسيا لنجدة الأخيرة، وانتصرت عندئذ ألمانيا لحليفتها النمسا، ثم وقفت فرنسا بجانب حليفتها روسيا، وفي 4 أغسطس دخلت بريطانيا الحرب إلى جانب فرنسا وروسيا.</a:t>
            </a:r>
          </a:p>
          <a:p>
            <a:pPr algn="just"/>
            <a:r>
              <a:rPr lang="ar-EG" sz="2800" dirty="0" smtClean="0">
                <a:latin typeface="Simplified Arabic" pitchFamily="18" charset="-78"/>
                <a:cs typeface="Simplified Arabic" pitchFamily="18" charset="-78"/>
              </a:rPr>
              <a:t>استغلال بريطانيا لظروف الحرب ومحاولة فرض حمايتها على مصر، ومن ثم إلغاء السيادة العثمانية- وكانت سيادة اسمية منذ الاحتلال البريطاني لمصر سنة 1882- وهو ما تمكنت منه بريطانيا بالفعل، حيث أعلنت الحماية في 18 ديسمبر 1914، وفي اليوم التالي أعلنت خلع الخديو عباس حلمي الثاني، وتولية عمه الأمير حسين كامل مع تلقيبه بلقب سلطان.</a:t>
            </a:r>
            <a:endParaRPr lang="ar-EG"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587028677"/>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45719"/>
          </a:xfrm>
        </p:spPr>
        <p:txBody>
          <a:bodyPr>
            <a:normAutofit fontScale="90000"/>
          </a:bodyPr>
          <a:lstStyle/>
          <a:p>
            <a:endParaRPr lang="ar-EG" dirty="0"/>
          </a:p>
        </p:txBody>
      </p:sp>
      <p:sp>
        <p:nvSpPr>
          <p:cNvPr id="3" name="Content Placeholder 2"/>
          <p:cNvSpPr>
            <a:spLocks noGrp="1"/>
          </p:cNvSpPr>
          <p:nvPr>
            <p:ph idx="1"/>
          </p:nvPr>
        </p:nvSpPr>
        <p:spPr>
          <a:xfrm>
            <a:off x="539552" y="1052736"/>
            <a:ext cx="8229600" cy="5246043"/>
          </a:xfrm>
        </p:spPr>
        <p:txBody>
          <a:bodyPr>
            <a:normAutofit/>
          </a:bodyPr>
          <a:lstStyle/>
          <a:p>
            <a:pPr algn="just"/>
            <a:r>
              <a:rPr lang="ar-EG" sz="2800" dirty="0" smtClean="0">
                <a:latin typeface="Simplified Arabic" pitchFamily="18" charset="-78"/>
                <a:cs typeface="Simplified Arabic" pitchFamily="18" charset="-78"/>
              </a:rPr>
              <a:t>رفض المصريين لتلك الطريقة التي جاء بها حسين كامل إلى السلطة، واستنكارهم لإلغاء بريطانيا لوزارة الخارجية المصرية باعتبارها رمزًا مهمًا لسيادة الدولة المصرية.</a:t>
            </a:r>
          </a:p>
          <a:p>
            <a:pPr algn="just"/>
            <a:r>
              <a:rPr lang="ar-EG" sz="2800" dirty="0" smtClean="0">
                <a:latin typeface="Simplified Arabic" pitchFamily="18" charset="-78"/>
                <a:cs typeface="Simplified Arabic" pitchFamily="18" charset="-78"/>
              </a:rPr>
              <a:t>محاولات بعض المصريين التخلص من السلطان كأحد مظاهر الرفض له، والمحاولات المستمرة من جانب حسين كامل لإزالة الجمود بينه وبين الشعب بزياراته للمعاهد التعليمية واللقاء بالطلاب.</a:t>
            </a:r>
          </a:p>
          <a:p>
            <a:pPr algn="just"/>
            <a:r>
              <a:rPr lang="ar-EG" sz="2800" dirty="0" smtClean="0">
                <a:latin typeface="Simplified Arabic" pitchFamily="18" charset="-78"/>
                <a:cs typeface="Simplified Arabic" pitchFamily="18" charset="-78"/>
              </a:rPr>
              <a:t>وفاة السلطان حسين سنة 1917 وتولية أحمد فؤاد خلفًا له، واستمرار تفاقم الأوضاع السياسية والاقتصادية والاجتماعية بالبلاد، وهي الأوضاع التي كانت بمثابة العوامل غير المباشرة لقيام الثورة المصرية سنة 1919.</a:t>
            </a:r>
          </a:p>
          <a:p>
            <a:endParaRPr lang="ar-EG"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16803113"/>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3200" dirty="0" smtClean="0">
                <a:latin typeface="Simplified Arabic" pitchFamily="18" charset="-78"/>
                <a:cs typeface="Simplified Arabic" pitchFamily="18" charset="-78"/>
              </a:rPr>
              <a:t>ثانيًا- الثورة المصرية سنة 1919</a:t>
            </a:r>
            <a:endParaRPr lang="ar-EG" sz="3200" dirty="0">
              <a:latin typeface="Simplified Arabic" pitchFamily="18" charset="-78"/>
              <a:cs typeface="Simplified Arabic" pitchFamily="18" charset="-78"/>
            </a:endParaRPr>
          </a:p>
        </p:txBody>
      </p:sp>
      <p:sp>
        <p:nvSpPr>
          <p:cNvPr id="3" name="Content Placeholder 2"/>
          <p:cNvSpPr>
            <a:spLocks noGrp="1"/>
          </p:cNvSpPr>
          <p:nvPr>
            <p:ph idx="1"/>
          </p:nvPr>
        </p:nvSpPr>
        <p:spPr/>
        <p:txBody>
          <a:bodyPr>
            <a:normAutofit lnSpcReduction="10000"/>
          </a:bodyPr>
          <a:lstStyle/>
          <a:p>
            <a:pPr algn="just"/>
            <a:r>
              <a:rPr lang="ar-EG" sz="2800" dirty="0" smtClean="0">
                <a:latin typeface="Simplified Arabic" pitchFamily="18" charset="-78"/>
                <a:cs typeface="Simplified Arabic" pitchFamily="18" charset="-78"/>
              </a:rPr>
              <a:t>انتهاء الحرب العالمية الأولى بإعلان الهدنة في 11 نوفمبر 1918، واستعداد بعض الساسة في مصر لمطالبة بريطانيا بإلغاء الحماية وحصول مصر على استقلالها.</a:t>
            </a:r>
          </a:p>
          <a:p>
            <a:pPr algn="just"/>
            <a:r>
              <a:rPr lang="ar-EG" sz="2800" dirty="0" smtClean="0">
                <a:latin typeface="Simplified Arabic" pitchFamily="18" charset="-78"/>
                <a:cs typeface="Simplified Arabic" pitchFamily="18" charset="-78"/>
              </a:rPr>
              <a:t>لقاء سعد زغلول وعبد العزيز فهمي وعلي شعراوي – الأعضاء بالجمعية التشريعية التي كانت بريطانيا قد عملت بعد قيام الحرب على تأجيل انعقادها إلى أجل غير مسمى- بالمندوب السامي البريطاني ريجنالد ونجت للمطالبة بإلغاء الحماية، وعدم استجابة ونجت الذي ذهب إلى تأييد سياسة بلاده الاستعمارية. </a:t>
            </a:r>
          </a:p>
          <a:p>
            <a:pPr algn="just"/>
            <a:r>
              <a:rPr lang="ar-EG" sz="2800" dirty="0" smtClean="0">
                <a:latin typeface="Simplified Arabic" pitchFamily="18" charset="-78"/>
                <a:cs typeface="Simplified Arabic" pitchFamily="18" charset="-78"/>
              </a:rPr>
              <a:t>تشكيل الوفد المصري برئاسة سعد زغلول في 13 نوفمبر 1918، من أجل السعي بالطرق السلمية المشروعة لاستقلال مصر استقلالًا تامًا.</a:t>
            </a:r>
            <a:endParaRPr lang="ar-EG"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452133354"/>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68469" y="1412776"/>
            <a:ext cx="8686800" cy="4525963"/>
          </a:xfrm>
        </p:spPr>
        <p:txBody>
          <a:bodyPr>
            <a:normAutofit fontScale="92500"/>
          </a:bodyPr>
          <a:lstStyle/>
          <a:p>
            <a:pPr algn="just"/>
            <a:r>
              <a:rPr lang="ar-EG" dirty="0" smtClean="0">
                <a:latin typeface="Simplified Arabic" pitchFamily="18" charset="-78"/>
                <a:cs typeface="Simplified Arabic" pitchFamily="18" charset="-78"/>
              </a:rPr>
              <a:t>طلب الوفد الترخيص له بالسفر إلى الخارج للمطالبة باستقلال مصر ورفض دار الحماية، وإعلان سعد زغلول بعد ذلك في خطبة له بدار جمعية الاقتصاد والتشريع في 7 فبراير 1919 بطلان الحماية.</a:t>
            </a:r>
          </a:p>
          <a:p>
            <a:pPr algn="just"/>
            <a:r>
              <a:rPr lang="ar-EG" dirty="0" smtClean="0">
                <a:latin typeface="Simplified Arabic" pitchFamily="18" charset="-78"/>
                <a:cs typeface="Simplified Arabic" pitchFamily="18" charset="-78"/>
              </a:rPr>
              <a:t> استمرار الوفد في نشاطه من أجل السفر إلى الخارج والتنديد بمسألة عدم الاستجابة له من جانب بريطانيا، وتوجيه الأخيرة لسلطتها العسكرية في مصر بإنذاره بالتوقف، وإلا كان إلقاء القبض على قادته.</a:t>
            </a:r>
          </a:p>
          <a:p>
            <a:pPr algn="just"/>
            <a:r>
              <a:rPr lang="ar-EG" dirty="0" smtClean="0">
                <a:latin typeface="Simplified Arabic" pitchFamily="18" charset="-78"/>
                <a:cs typeface="Simplified Arabic" pitchFamily="18" charset="-78"/>
              </a:rPr>
              <a:t>اعتقال سعد زغلول وثلاثه من زملائه(حمد الباسل، محمد محمود، إسماعيل صدقي) في 8 مارس 1919 ونفيهم بعد ذلك إلى مالطة.</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3669080605"/>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normAutofit fontScale="92500" lnSpcReduction="20000"/>
          </a:bodyPr>
          <a:lstStyle/>
          <a:p>
            <a:pPr algn="just"/>
            <a:r>
              <a:rPr lang="ar-EG" dirty="0" smtClean="0">
                <a:latin typeface="Simplified Arabic" pitchFamily="18" charset="-78"/>
                <a:cs typeface="Simplified Arabic" pitchFamily="18" charset="-78"/>
              </a:rPr>
              <a:t>إعلان الثورة المصرية في اليوم التالي لاعتقال سعد زغلول وصحبه، وهي الثورة التي بدأها الطلاب ثم سرعان ما شاركت فيها كل فئات الشعب المصري، وقد كان للمرأة الدور المهم فيها.</a:t>
            </a:r>
          </a:p>
          <a:p>
            <a:pPr algn="just"/>
            <a:r>
              <a:rPr lang="ar-EG" dirty="0" smtClean="0">
                <a:latin typeface="Simplified Arabic" pitchFamily="18" charset="-78"/>
                <a:cs typeface="Simplified Arabic" pitchFamily="18" charset="-78"/>
              </a:rPr>
              <a:t>استمرار الثورة المصرية رغم كل وسائل الشدة التي استخدمتها السلطات البريطانية مع المصريين، واضطرار بريطانيا إلى الإفراج عن سعد زغلول وصحبه في 7 إبريل 1919، والسماح لمن شاء من المصريين بالسفر إلى مؤتمر الصلح في باريس.</a:t>
            </a:r>
          </a:p>
          <a:p>
            <a:pPr algn="just"/>
            <a:r>
              <a:rPr lang="ar-EG" dirty="0" smtClean="0">
                <a:latin typeface="Simplified Arabic" pitchFamily="18" charset="-78"/>
                <a:cs typeface="Simplified Arabic" pitchFamily="18" charset="-78"/>
              </a:rPr>
              <a:t>خيبة أمل الوفد بعد وصوله باريس، حيث تصادف ذلك مع الإعلان عن اعتراف الرئيس الأمريكي ولسون بالحماية البريطانية على مصر، رغم ما نادى إليه ضمن مبادئع الـ 14 من حق كل دولة في تقرير مصيرها.</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1045633210"/>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pPr algn="just"/>
            <a:r>
              <a:rPr lang="ar-EG" dirty="0" smtClean="0">
                <a:latin typeface="Simplified Arabic" pitchFamily="18" charset="-78"/>
                <a:cs typeface="Simplified Arabic" pitchFamily="18" charset="-78"/>
              </a:rPr>
              <a:t>لجنة ملنر والحضور إلى مصر للوقوف على أسباب الثورة، والكتابة من جانبها بعد ذلك إلى الخارجية البريطانية عن تلك الأسباب وتصورها للوضع السياسي الذي تكون عليه مصر في المرحلة القادمة.</a:t>
            </a:r>
          </a:p>
          <a:p>
            <a:pPr algn="just"/>
            <a:r>
              <a:rPr lang="ar-EG" dirty="0" smtClean="0">
                <a:latin typeface="Simplified Arabic" pitchFamily="18" charset="-78"/>
                <a:cs typeface="Simplified Arabic" pitchFamily="18" charset="-78"/>
              </a:rPr>
              <a:t>مظاهرات المصريين الرافضة للجنة وحركة مقاطعة الشعب لها، وهي المقاطعة التي لعبت فيها دورًا كبيرًا لجنة الوفد المركزية، التي كانت قد تشكلت برئاسة محمود باشا سليمان في أعقاب قرار الإفراج عن سعد وصحبه، وسكرتارية عبد الرحمن فهمي صاحب الدور المهم في الثورة من خلال الجهاز السري الذي كان يرأسه.</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571175972"/>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pPr algn="just"/>
            <a:r>
              <a:rPr lang="ar-EG" dirty="0" smtClean="0">
                <a:latin typeface="Simplified Arabic" pitchFamily="18" charset="-78"/>
                <a:cs typeface="Simplified Arabic" pitchFamily="18" charset="-78"/>
              </a:rPr>
              <a:t>سفر لجنة ملنر من مصر، ومفاوضات سعد ملنر في لندن سنة 1920، وفشل تلك المفاوضات.</a:t>
            </a:r>
          </a:p>
          <a:p>
            <a:pPr algn="just"/>
            <a:r>
              <a:rPr lang="ar-EG" dirty="0" smtClean="0">
                <a:latin typeface="Simplified Arabic" pitchFamily="18" charset="-78"/>
                <a:cs typeface="Simplified Arabic" pitchFamily="18" charset="-78"/>
              </a:rPr>
              <a:t>تشكيل عدلي يكن لوزارته التي عرفت بوزارة الثقة سنة 1921، وفشل مفاوضاته المعروفة بمفاوضات عدلي كيرزن، واستقالة عدلي من رئاسة الحكومة على إثر ذلك.</a:t>
            </a:r>
          </a:p>
          <a:p>
            <a:pPr algn="just"/>
            <a:r>
              <a:rPr lang="ar-EG" dirty="0" smtClean="0">
                <a:latin typeface="Simplified Arabic" pitchFamily="18" charset="-78"/>
                <a:cs typeface="Simplified Arabic" pitchFamily="18" charset="-78"/>
              </a:rPr>
              <a:t>إصدار بريطانيا من جانبها بعد ذلك لتصريح 28 فبراير سنة 1922، والذي اعترفت فيه بأن مصر دولة مستقلة ذات سيادة مع إلغاء الحماية البريطانية، واحتفاظها باأمر أربعة إلى أن يحين الوقت الذي يمكن فيه أن تتفاوض مع مصر بشأنها.</a:t>
            </a:r>
          </a:p>
          <a:p>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3550098210"/>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1196752"/>
            <a:ext cx="8229600" cy="4929411"/>
          </a:xfrm>
        </p:spPr>
        <p:txBody>
          <a:bodyPr/>
          <a:lstStyle/>
          <a:p>
            <a:pPr algn="just"/>
            <a:r>
              <a:rPr lang="ar-EG" dirty="0" smtClean="0">
                <a:latin typeface="Simplified Arabic" pitchFamily="18" charset="-78"/>
                <a:cs typeface="Simplified Arabic" pitchFamily="18" charset="-78"/>
              </a:rPr>
              <a:t>تتمثل تلك التحفظات الأربعة في: تأمين المواصلات الإمبراطورية البريطانية في مصر؛ الدفاع عن مصر ضد كل اعتداء أو تدخل أجنبي بالذات أو الواسطة؛ حماية المصالح الأجنبية في مصر وحماية الأقليات؛ السودان.</a:t>
            </a:r>
          </a:p>
          <a:p>
            <a:pPr algn="just"/>
            <a:r>
              <a:rPr lang="ar-EG" dirty="0" smtClean="0">
                <a:latin typeface="Simplified Arabic" pitchFamily="18" charset="-78"/>
                <a:cs typeface="Simplified Arabic" pitchFamily="18" charset="-78"/>
              </a:rPr>
              <a:t>إعلان فؤاد نفسه ملكًا على مصر في 15 مارس 1922 ودخول مصر حقبة جديدة من تاريخها.</a:t>
            </a:r>
            <a:endParaRPr lang="ar-EG" dirty="0">
              <a:latin typeface="Simplified Arabic" pitchFamily="18" charset="-78"/>
              <a:cs typeface="Simplified Arabic" pitchFamily="18" charset="-78"/>
            </a:endParaRPr>
          </a:p>
        </p:txBody>
      </p:sp>
    </p:spTree>
    <p:extLst>
      <p:ext uri="{BB962C8B-B14F-4D97-AF65-F5344CB8AC3E}">
        <p14:creationId xmlns:p14="http://schemas.microsoft.com/office/powerpoint/2010/main" val="2361901575"/>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748</TotalTime>
  <Words>756</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مادة:تاريخ مصر الحديث والمعاصر</vt:lpstr>
      <vt:lpstr>أولًا-الحرب العالمية الأولى وإعلان الحماية البريطانية على مصر</vt:lpstr>
      <vt:lpstr>PowerPoint Presentation</vt:lpstr>
      <vt:lpstr>ثانيًا- الثورة المصرية سنة 1919</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مادة:تاريخ مصر الحديث والمعاصر</dc:title>
  <dc:creator>DrMostafa</dc:creator>
  <cp:lastModifiedBy>DrMostafa</cp:lastModifiedBy>
  <cp:revision>27</cp:revision>
  <dcterms:created xsi:type="dcterms:W3CDTF">2020-03-22T06:53:51Z</dcterms:created>
  <dcterms:modified xsi:type="dcterms:W3CDTF">2020-03-24T14:14:56Z</dcterms:modified>
</cp:coreProperties>
</file>