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7" r:id="rId4"/>
    <p:sldId id="258" r:id="rId5"/>
    <p:sldId id="259" r:id="rId6"/>
    <p:sldId id="260" r:id="rId7"/>
    <p:sldId id="262" r:id="rId8"/>
    <p:sldId id="263" r:id="rId9"/>
    <p:sldId id="264" r:id="rId10"/>
    <p:sldId id="265" r:id="rId11"/>
    <p:sldId id="268" r:id="rId12"/>
    <p:sldId id="269" r:id="rId13"/>
    <p:sldId id="277" r:id="rId14"/>
    <p:sldId id="270" r:id="rId15"/>
    <p:sldId id="278" r:id="rId16"/>
    <p:sldId id="271" r:id="rId17"/>
    <p:sldId id="272" r:id="rId18"/>
    <p:sldId id="273" r:id="rId19"/>
    <p:sldId id="274" r:id="rId20"/>
    <p:sldId id="275" r:id="rId21"/>
    <p:sldId id="276"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20982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15773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78890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99487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94833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3867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34311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16733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47967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14528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63635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9452851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990600"/>
            <a:ext cx="7315200" cy="51816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lnSpc>
                <a:spcPct val="200000"/>
              </a:lnSpc>
            </a:pPr>
            <a:r>
              <a:rPr lang="ar-SA" sz="2800" b="1" dirty="0">
                <a:solidFill>
                  <a:srgbClr val="FF0000"/>
                </a:solidFill>
                <a:latin typeface="Simplified Arabic" pitchFamily="18" charset="-78"/>
                <a:cs typeface="Simplified Arabic" pitchFamily="18" charset="-78"/>
              </a:rPr>
              <a:t>اسم المقرر </a:t>
            </a:r>
            <a:r>
              <a:rPr lang="ar-SA" sz="2800" b="1" dirty="0" smtClean="0">
                <a:solidFill>
                  <a:srgbClr val="FF0000"/>
                </a:solidFill>
                <a:latin typeface="Simplified Arabic" pitchFamily="18" charset="-78"/>
                <a:cs typeface="Simplified Arabic" pitchFamily="18" charset="-78"/>
              </a:rPr>
              <a:t>: </a:t>
            </a:r>
            <a:r>
              <a:rPr lang="ar-SA" sz="2800" b="1" dirty="0"/>
              <a:t>الأرمن والحروب الصليبية </a:t>
            </a:r>
            <a:endParaRPr lang="en-US" sz="2800" dirty="0"/>
          </a:p>
          <a:p>
            <a:pPr algn="ctr" rtl="1">
              <a:lnSpc>
                <a:spcPct val="200000"/>
              </a:lnSpc>
            </a:pPr>
            <a:r>
              <a:rPr lang="ar-SA" sz="2800" b="1" dirty="0" smtClean="0">
                <a:solidFill>
                  <a:srgbClr val="FF0000"/>
                </a:solidFill>
                <a:latin typeface="Simplified Arabic" pitchFamily="18" charset="-78"/>
                <a:cs typeface="Simplified Arabic" pitchFamily="18" charset="-78"/>
              </a:rPr>
              <a:t>كود المقرر: 043206</a:t>
            </a:r>
          </a:p>
          <a:p>
            <a:pPr algn="ctr" rtl="1">
              <a:lnSpc>
                <a:spcPct val="200000"/>
              </a:lnSpc>
            </a:pPr>
            <a:r>
              <a:rPr lang="ar-SA" sz="2800" b="1" dirty="0" smtClean="0">
                <a:solidFill>
                  <a:srgbClr val="FF0000"/>
                </a:solidFill>
                <a:latin typeface="Simplified Arabic" pitchFamily="18" charset="-78"/>
                <a:cs typeface="Simplified Arabic" pitchFamily="18" charset="-78"/>
              </a:rPr>
              <a:t>أستاذ المقرر : أد/ ممدوح هلول</a:t>
            </a:r>
          </a:p>
          <a:p>
            <a:pPr algn="ctr">
              <a:lnSpc>
                <a:spcPct val="200000"/>
              </a:lnSpc>
            </a:pPr>
            <a:r>
              <a:rPr lang="ar-SA" sz="2800" b="1" dirty="0" smtClean="0">
                <a:solidFill>
                  <a:srgbClr val="FF0000"/>
                </a:solidFill>
                <a:latin typeface="Simplified Arabic" pitchFamily="18" charset="-78"/>
                <a:cs typeface="Simplified Arabic" pitchFamily="18" charset="-78"/>
              </a:rPr>
              <a:t>دراسات عليا – ماجستير</a:t>
            </a:r>
          </a:p>
          <a:p>
            <a:pPr algn="ctr" rtl="1">
              <a:lnSpc>
                <a:spcPct val="200000"/>
              </a:lnSpc>
            </a:pPr>
            <a:r>
              <a:rPr lang="ar-SA" sz="2800" b="1" dirty="0" smtClean="0">
                <a:solidFill>
                  <a:srgbClr val="FF0000"/>
                </a:solidFill>
                <a:latin typeface="Simplified Arabic" pitchFamily="18" charset="-78"/>
                <a:cs typeface="Simplified Arabic" pitchFamily="18" charset="-78"/>
              </a:rPr>
              <a:t>قسم : التاريخ </a:t>
            </a:r>
            <a:r>
              <a:rPr lang="ar-SA" sz="2800" b="1" dirty="0">
                <a:solidFill>
                  <a:srgbClr val="FF0000"/>
                </a:solidFill>
                <a:latin typeface="Simplified Arabic" pitchFamily="18" charset="-78"/>
                <a:cs typeface="Simplified Arabic" pitchFamily="18" charset="-78"/>
              </a:rPr>
              <a:t>والآثار- شعبة العصور الوسطى</a:t>
            </a:r>
            <a:r>
              <a:rPr lang="ar-SA" sz="2800" b="1" dirty="0" smtClean="0">
                <a:latin typeface="Simplified Arabic" pitchFamily="18" charset="-78"/>
                <a:cs typeface="Simplified Arabic" pitchFamily="18" charset="-78"/>
              </a:rPr>
              <a:t> </a:t>
            </a:r>
            <a:endParaRPr lang="en-US"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584889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Scroll 2"/>
          <p:cNvSpPr/>
          <p:nvPr/>
        </p:nvSpPr>
        <p:spPr>
          <a:xfrm>
            <a:off x="0" y="0"/>
            <a:ext cx="8915400" cy="6553200"/>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SA" sz="2800" dirty="0"/>
              <a:t>وبعد عدة لقاءات، خرج هيثيوم من هذه الزيارة باتفاق يتضمن:</a:t>
            </a:r>
            <a:endParaRPr lang="en-US" sz="2800" dirty="0"/>
          </a:p>
          <a:p>
            <a:pPr algn="ctr" rtl="1"/>
            <a:r>
              <a:rPr lang="ar-SA" sz="2800" dirty="0"/>
              <a:t>        </a:t>
            </a:r>
            <a:r>
              <a:rPr lang="ar-SA" sz="2800" b="1" dirty="0"/>
              <a:t>1  ـ  </a:t>
            </a:r>
            <a:r>
              <a:rPr lang="ar-SA" sz="2800" dirty="0"/>
              <a:t>تبعية هيثيوم للخان الكبير، مقابل ضمان مملكته؛</a:t>
            </a:r>
            <a:endParaRPr lang="en-US" sz="2800" dirty="0"/>
          </a:p>
          <a:p>
            <a:pPr algn="ctr" rtl="1"/>
            <a:r>
              <a:rPr lang="ar-SA" sz="2800" dirty="0"/>
              <a:t>        </a:t>
            </a:r>
            <a:r>
              <a:rPr lang="ar-SA" sz="2800" b="1" dirty="0"/>
              <a:t>2  ـ  </a:t>
            </a:r>
            <a:r>
              <a:rPr lang="ar-SA" sz="2800" dirty="0"/>
              <a:t>تعهد هيثيوم بالمشاركة بكافة قواته مع جيش هولاكو في حملته على ديار بكر وبلاد الشام لقاء تعهد الخان بمنحه بعض المقاطعات ومساعدته في استعادة بيت المقدس؛</a:t>
            </a:r>
            <a:endParaRPr lang="en-US" sz="2800" dirty="0"/>
          </a:p>
          <a:p>
            <a:pPr algn="ctr" rtl="1"/>
            <a:r>
              <a:rPr lang="ar-SA" sz="2800" dirty="0"/>
              <a:t>        </a:t>
            </a:r>
            <a:r>
              <a:rPr lang="ar-SA" sz="2800" b="1" dirty="0"/>
              <a:t>3  ـ  </a:t>
            </a:r>
            <a:r>
              <a:rPr lang="ar-SA" sz="2800" dirty="0"/>
              <a:t>إعفاء كل الكنائس والأديرة المسيحية الخاضعة لحكم المغول من الضرائب؛</a:t>
            </a:r>
            <a:endParaRPr lang="en-US" sz="2800" dirty="0"/>
          </a:p>
          <a:p>
            <a:pPr algn="ctr"/>
            <a:r>
              <a:rPr lang="ar-SA" sz="2800" dirty="0"/>
              <a:t>        </a:t>
            </a:r>
            <a:r>
              <a:rPr lang="ar-SA" sz="2800" b="1" dirty="0"/>
              <a:t>4  ـ  </a:t>
            </a:r>
            <a:r>
              <a:rPr lang="ar-SA" sz="2800" dirty="0"/>
              <a:t>منحه صفة كبير مستشاري الخان في شؤون المسيحيين في غرب آسيا</a:t>
            </a:r>
            <a:endParaRPr lang="en-US" sz="2800" b="1" dirty="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1006256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1066800"/>
            <a:ext cx="8153400" cy="4800600"/>
          </a:xfrm>
          <a:prstGeom prst="rect">
            <a:avLst/>
          </a:prstGeom>
        </p:spPr>
        <p:style>
          <a:lnRef idx="1">
            <a:schemeClr val="accent3"/>
          </a:lnRef>
          <a:fillRef idx="2">
            <a:schemeClr val="accent3"/>
          </a:fillRef>
          <a:effectRef idx="1">
            <a:schemeClr val="accent3"/>
          </a:effectRef>
          <a:fontRef idx="minor">
            <a:schemeClr val="dk1"/>
          </a:fontRef>
        </p:style>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gn="ctr" rtl="1">
              <a:buNone/>
            </a:pPr>
            <a:r>
              <a:rPr lang="ar-SA" dirty="0"/>
              <a:t>وهكذا بدا هذا الاتفاق وكأنه تحالف مغولي صليبي، لأن هيثيوم كان قد أقام تحالفات مع بعض أمراء الصليبيين الذين كانوا قد أعطوه حق التحدث نيابة عنهم في علاقاته بالمغول، ومنهم بوهمند السادس أمير أنطاكية الذي دخل هو أيضاً في التحالف .</a:t>
            </a:r>
            <a:endParaRPr lang="en-US" dirty="0"/>
          </a:p>
          <a:p>
            <a:pPr marL="0" indent="0" algn="ctr">
              <a:buNone/>
            </a:pPr>
            <a:r>
              <a:rPr lang="ar-SA" dirty="0"/>
              <a:t>        وقد باركت كل من فرنسا وروما هذا الاتفاق واعتبرته إنجازاً كبيراً لتعويض فشل حملتها الصليبية على المنطقة العربية</a:t>
            </a:r>
            <a:r>
              <a:rPr lang="ar-SA" baseline="30000" dirty="0"/>
              <a:t> </a:t>
            </a:r>
            <a:r>
              <a:rPr lang="ar-SA" dirty="0"/>
              <a:t>، والتي كان يقودها لويس التاسع الذي أنزل به الأيوبيون هزيمة ساحقة في معركة المنصورة في مصر سنة 648هـ/ 1250</a:t>
            </a:r>
            <a:endParaRPr lang="en-US" b="1"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2041859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630382" y="1066800"/>
            <a:ext cx="7671955" cy="3962400"/>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SA" sz="4000" b="1" dirty="0"/>
              <a:t>تصدي الدولة المملوكية في مصر وبلاد الشام للتحالف وإفشاله</a:t>
            </a:r>
            <a:endParaRPr lang="en-US" sz="4000" dirty="0"/>
          </a:p>
        </p:txBody>
      </p:sp>
    </p:spTree>
    <p:extLst>
      <p:ext uri="{BB962C8B-B14F-4D97-AF65-F5344CB8AC3E}">
        <p14:creationId xmlns:p14="http://schemas.microsoft.com/office/powerpoint/2010/main" val="3423506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19800"/>
          </a:xfrm>
        </p:spPr>
        <p:style>
          <a:lnRef idx="1">
            <a:schemeClr val="accent5"/>
          </a:lnRef>
          <a:fillRef idx="2">
            <a:schemeClr val="accent5"/>
          </a:fillRef>
          <a:effectRef idx="1">
            <a:schemeClr val="accent5"/>
          </a:effectRef>
          <a:fontRef idx="minor">
            <a:schemeClr val="dk1"/>
          </a:fontRef>
        </p:style>
        <p:txBody>
          <a:bodyPr>
            <a:noAutofit/>
          </a:bodyPr>
          <a:lstStyle/>
          <a:p>
            <a:r>
              <a:rPr lang="ar-SA" sz="3200" dirty="0"/>
              <a:t>        كان هولاكو بعد احتلاله دمشق، قد تلقى خبر استدعائه من قبل أخيه قوبلاي خان لمواجهة تمرد أخيهما الأخر اريق بوكا. ولهذا السبب اضطر العودة إلى قراقورم سنة 658 هـ/ 1260 م. وكان في نيته أن يكتفي بما تم له من احتلال، ولا يترك خلفاً له يكمل برنامجه في الاستيلاء على فلسطين ومصر. غير أن إلحاح هيثيوم جعل هولاكو يوافق على أن يترك كتبغا وتحت إمرته عشرة آلاف مقاتل لإتمام هذا المشروع</a:t>
            </a:r>
            <a:r>
              <a:rPr lang="ar-SA" sz="3200" baseline="30000" dirty="0"/>
              <a:t> </a:t>
            </a:r>
            <a:r>
              <a:rPr lang="ar-SA" sz="3200" dirty="0"/>
              <a:t>. وكما ذكرنا آنفاً، فإن كتبغا واصل عملياته العسكرية باحتلال المدن الفلسطينية ، ووصل إلى الحدود المصرية باحتلاله غزة</a:t>
            </a:r>
            <a:r>
              <a:rPr lang="ar-SA" sz="3200" baseline="30000" dirty="0"/>
              <a:t>   </a:t>
            </a:r>
            <a:r>
              <a:rPr lang="ar-SA" sz="3200" dirty="0"/>
              <a:t>وبقي عليه أن يتغلب على قوة إسلامية عظيمة هي قوة المماليك في مصر.</a:t>
            </a:r>
            <a:r>
              <a:rPr lang="en-US" sz="3200" dirty="0"/>
              <a:t/>
            </a:r>
            <a:br>
              <a:rPr lang="en-US" sz="3200" dirty="0"/>
            </a:br>
            <a:endParaRPr lang="en-US" sz="3200" dirty="0"/>
          </a:p>
        </p:txBody>
      </p:sp>
    </p:spTree>
    <p:extLst>
      <p:ext uri="{BB962C8B-B14F-4D97-AF65-F5344CB8AC3E}">
        <p14:creationId xmlns:p14="http://schemas.microsoft.com/office/powerpoint/2010/main" val="1831654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0" y="0"/>
            <a:ext cx="8915400" cy="6553200"/>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SA" sz="3200" dirty="0"/>
              <a:t>والمماليك هم في الأصل أتراك غالباً؛ وهم غرباء عن البلاد وأهلها، اضطر الأيوبيون إلى الاستعانة بهم، فكانوا يشترونهم بالأموال ويجعلونهم نواة لجيشهم. وما هي إلا مدة وجيزة حتى نشأ بين زعماء هؤلاء جيل جديد استطاع أن يستأثر بملك البلاد في السنة 548 هـ/1250 م. وفي الفترة التي نتحدث عنها كان السلطان قطز ثالث هؤلاء المماليك الذي يحكم في القاهرة</a:t>
            </a:r>
            <a:r>
              <a:rPr lang="ar-SA" sz="3200" baseline="30000" dirty="0"/>
              <a:t>.</a:t>
            </a:r>
            <a:endParaRPr lang="en-US" sz="3200" dirty="0"/>
          </a:p>
        </p:txBody>
      </p:sp>
    </p:spTree>
    <p:extLst>
      <p:ext uri="{BB962C8B-B14F-4D97-AF65-F5344CB8AC3E}">
        <p14:creationId xmlns:p14="http://schemas.microsoft.com/office/powerpoint/2010/main" val="2328784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458200" cy="6096000"/>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ar-SA" dirty="0"/>
              <a:t>وقبل أن يبرح هولاكو الشام، كان قد أرسل في السنة 658 هـ/ 1259 م رسله إلى السلطان قطز تتضمن كل معاني التهديد والوعيد، ويدعوه فيها إلى الاستسلام وتقديم فروض الطاعة. أما قطز، فإنه رفض الاستسلام . وكان قد أعد خطة بعد أن سارعت البقية الباقية من أمراء الشام ممن أبت عليهم وطنيتهم أن يستسلموا للمغول، إلى التوجه لمصر. وأبدوا استعدادهم للوقوف معاً صفّاً واحداً في وجه العدو المشترك لإنقاذ الشرق العربي من خطرهم</a:t>
            </a:r>
            <a:endParaRPr lang="en-US" dirty="0"/>
          </a:p>
        </p:txBody>
      </p:sp>
    </p:spTree>
    <p:extLst>
      <p:ext uri="{BB962C8B-B14F-4D97-AF65-F5344CB8AC3E}">
        <p14:creationId xmlns:p14="http://schemas.microsoft.com/office/powerpoint/2010/main" val="35199788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81000" y="76200"/>
            <a:ext cx="8382000" cy="6400800"/>
          </a:xfrm>
          <a:prstGeom prst="rect">
            <a:avLst/>
          </a:prstGeom>
        </p:spPr>
        <p:style>
          <a:lnRef idx="1">
            <a:schemeClr val="accent3"/>
          </a:lnRef>
          <a:fillRef idx="2">
            <a:schemeClr val="accent3"/>
          </a:fillRef>
          <a:effectRef idx="1">
            <a:schemeClr val="accent3"/>
          </a:effectRef>
          <a:fontRef idx="minor">
            <a:schemeClr val="dk1"/>
          </a:fontRef>
        </p:style>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lvl="0" indent="0" algn="r" rtl="1">
              <a:buNone/>
            </a:pPr>
            <a:r>
              <a:rPr lang="ar-SA" sz="2800" dirty="0"/>
              <a:t>وكانت خطته تقوم على أساس ترك سياسة الدفاع والتحصن في المدن إلى سياسة الهجوم المنظم؛ فقاد جيشه على الطريق الساحلي واسترد غزة بعد أن أوقع بالحامية المغولية فيها . ثم اجتاز عكا بعد أن حصل على وعد من حاميتها الصليبية التي كانت قد ضاقت ذرعاً بتعرضات المغول لأملاكها، مفاده إلا تتعرض لجيشه في أثناء مروره بها . فاتجه نحو الأردن. وعندما علم كتبغا بما وقع لحاميته في غزة، استشاط غضباً؛ فأسرع بقواته ومعه النجدات الأرمينية حيث التقى بالقوات المصرية في 15 رمضان سنة 656 هـ/ 1260 م في موقعة عين جالوت فدارت الدائرة على القوات المغولية التي سحقت ووقع كتبغا في الأسر ثم قتل بأمر من قطز، وتحطمت الأسطورة التي ذاعت بأن المغول قوة لا تقهر</a:t>
            </a:r>
            <a:endParaRPr lang="en-US" sz="2800" dirty="0"/>
          </a:p>
        </p:txBody>
      </p:sp>
    </p:spTree>
    <p:extLst>
      <p:ext uri="{BB962C8B-B14F-4D97-AF65-F5344CB8AC3E}">
        <p14:creationId xmlns:p14="http://schemas.microsoft.com/office/powerpoint/2010/main" val="474962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0" y="0"/>
            <a:ext cx="8915400" cy="6553200"/>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SA" sz="3200" dirty="0"/>
              <a:t>وجرى بعد ذلك تطهير دمشق وحمص وحماة وحلب وباقي مدن الشام من بقايا المغول والأرمن وعوقب المسيحيون الذين دفعوا الثمن غالياً بسبب عطفهم السابق على المغول، وما اقترفوه من آثام ضد الأهالي المسلمين زمن الاحتلال.</a:t>
            </a:r>
            <a:endParaRPr lang="en-US" sz="3200" dirty="0"/>
          </a:p>
          <a:p>
            <a:pPr algn="ctr"/>
            <a:r>
              <a:rPr lang="ar-SA" sz="3200" dirty="0"/>
              <a:t>        سارت سياسة المماليك بعد عين جالوت وتحرير الشام من المغول على التخلص من بقايا الصليبيين في الشام وإنزال العقاب بمملكة أرمينيا الصغرى ثم المضي في قتال المغول. </a:t>
            </a:r>
            <a:endParaRPr lang="en-US" sz="3200" dirty="0"/>
          </a:p>
        </p:txBody>
      </p:sp>
    </p:spTree>
    <p:extLst>
      <p:ext uri="{BB962C8B-B14F-4D97-AF65-F5344CB8AC3E}">
        <p14:creationId xmlns:p14="http://schemas.microsoft.com/office/powerpoint/2010/main" val="14165245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228600" y="-152400"/>
            <a:ext cx="9067800" cy="6858000"/>
          </a:xfrm>
          <a:prstGeom prst="verticalScroll">
            <a:avLst/>
          </a:prstGeom>
        </p:spPr>
        <p:style>
          <a:lnRef idx="1">
            <a:schemeClr val="accent5"/>
          </a:lnRef>
          <a:fillRef idx="2">
            <a:schemeClr val="accent5"/>
          </a:fillRef>
          <a:effectRef idx="1">
            <a:schemeClr val="accent5"/>
          </a:effectRef>
          <a:fontRef idx="minor">
            <a:schemeClr val="dk1"/>
          </a:fontRef>
        </p:style>
        <p:txBody>
          <a:bodyPr rtlCol="0" anchor="ctr"/>
          <a:lstStyle/>
          <a:p>
            <a:pPr algn="r" rtl="1"/>
            <a:r>
              <a:rPr lang="ar-SA" sz="2800" dirty="0"/>
              <a:t>وبخصوص الأرمن وملكهم هيثيوم، لم ينس سلاطين المماليك زيارته لخان المغول منكو وتحالفه معه وتحريضه على غزو الشام وما ارتكبه من جرائم مع جند هولاكو سنة 658 هـ/ 1260 م، وهي أمور لا يمكن أن يغفرها له المسلمون. فاستغل السلطان المملوكي الظاهر بيبرس (658 ـ 676 هـ/ 1260 ـ 1277 م) انشغال ايقاخان ـ ابن هولاكو  وخليفته في حكم مغول فارس والعراق (667 ـ 680 هـ/ 1265 ـ 1281 م) بالحرب ضد مغول القفجاق المسلمين في جنوب روسيا، لينفرد بهيثيوم وينزل به الجيش المملوكي الذي كان يقوده الأمير سيف الدين قلاوون والملك المنصور صاحب حماة هزيمة ساحقة عند الدربند قرب أنطاكيا، وذلك في ذي القعدة سنة 466 هـ/ 1266 م</a:t>
            </a:r>
            <a:endParaRPr lang="en-US" sz="2800" b="1" dirty="0">
              <a:solidFill>
                <a:srgbClr val="0070C0"/>
              </a:solidFill>
              <a:effectLst>
                <a:outerShdw blurRad="38100" dist="38100" dir="2700000" algn="tl">
                  <a:srgbClr val="000000">
                    <a:alpha val="43137"/>
                  </a:srgbClr>
                </a:outerShdw>
              </a:effectLst>
              <a:latin typeface="Simplified Arabic" pitchFamily="18" charset="-78"/>
              <a:cs typeface="+mj-cs"/>
            </a:endParaRPr>
          </a:p>
        </p:txBody>
      </p:sp>
    </p:spTree>
    <p:extLst>
      <p:ext uri="{BB962C8B-B14F-4D97-AF65-F5344CB8AC3E}">
        <p14:creationId xmlns:p14="http://schemas.microsoft.com/office/powerpoint/2010/main" val="34216077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381000" y="-152400"/>
            <a:ext cx="9220200" cy="68580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r" rtl="1"/>
            <a:r>
              <a:rPr lang="ar-SA" sz="2400" dirty="0"/>
              <a:t>وقتل في المعركة أحد أبناء الملك هيثيوم وأسر الابن الثاني، في حين كان هيثيوم نفسه متغيباً عن بلاده في تبريز يستجدي مساعدة المغول. واستثمر المماليك هذا الانتصار، فأغار الأمير قلاوون على عدة مدن أرمينية هي المصيصة وأذنة وطرطوس وميناء أياس. أما الملك المنصور، فقد اتجه إلى سيس عاصمة أرمينية الصغرى واستولى عليها؛ </a:t>
            </a:r>
            <a:r>
              <a:rPr lang="en-US" sz="2400" dirty="0"/>
              <a:t>»</a:t>
            </a:r>
            <a:r>
              <a:rPr lang="ar-SA" sz="2400" dirty="0"/>
              <a:t>فجعل عاليها سافلها</a:t>
            </a:r>
            <a:r>
              <a:rPr lang="en-US" sz="2400" dirty="0"/>
              <a:t>«</a:t>
            </a:r>
            <a:r>
              <a:rPr lang="ar-SA" sz="2400" dirty="0"/>
              <a:t>، وأشعل النار فيها فدمرتها وأتت على كنائسها ومقابر ملوكها. وبعد عشرين يوماً من الغارات، عاد الجيش المملوكي ومعه أربعون ألف أسير، ومن الغنائم ما لا يعد ولا يحصى </a:t>
            </a:r>
            <a:r>
              <a:rPr lang="en-US" sz="2400" dirty="0"/>
              <a:t>»</a:t>
            </a:r>
            <a:r>
              <a:rPr lang="ar-SA" sz="2400" dirty="0"/>
              <a:t>حتى بيع رأس البقر بدرهمين ولم يوجد من يشتريه. وأخيراً، عاد هيثيوم إلى مملكته ومعه جماعة صغيرة من المغول بعد أن وقعت الواقعة. وحاول أن يسترد ابنه الأسير من بيبرس، ولكنه لم يستطع ذلك إلا بعد أن تخلى المماليك عن عدة مراكز هامة مثل دربساك التي تتحكم في طرق المواصلات بين أرمينيا وأنطاكيا ومرزبان ورعبان وشيخ الحديد وكلها تتحكم في الطريق بين الجزيرة الفراتية حيث المغول حلفاء هيثيوم وأرمينيا الصغرى</a:t>
            </a:r>
            <a:endParaRPr lang="en-US" sz="2400" b="1" dirty="0">
              <a:solidFill>
                <a:srgbClr val="0070C0"/>
              </a:solidFill>
              <a:effectLst>
                <a:outerShdw blurRad="38100" dist="38100" dir="2700000" algn="tl">
                  <a:srgbClr val="000000">
                    <a:alpha val="43137"/>
                  </a:srgbClr>
                </a:outerShdw>
              </a:effectLst>
              <a:latin typeface="Simplified Arabic" pitchFamily="18" charset="-78"/>
              <a:cs typeface="+mj-cs"/>
            </a:endParaRPr>
          </a:p>
        </p:txBody>
      </p:sp>
    </p:spTree>
    <p:extLst>
      <p:ext uri="{BB962C8B-B14F-4D97-AF65-F5344CB8AC3E}">
        <p14:creationId xmlns:p14="http://schemas.microsoft.com/office/powerpoint/2010/main" val="2316491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057400"/>
            <a:ext cx="7198311" cy="2362200"/>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rtl="1"/>
            <a:r>
              <a:rPr lang="ar-SA" sz="5400" dirty="0"/>
              <a:t>نهاية الحروب الصليبية وأوضاع أرمينيا خلال حكم المماليك ببلاد الشام </a:t>
            </a:r>
            <a:endParaRPr lang="en-US" sz="54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29135498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609600" y="914400"/>
            <a:ext cx="7671955" cy="5105400"/>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ctr" rtl="1"/>
            <a:r>
              <a:rPr lang="ar-SA" sz="3200" dirty="0"/>
              <a:t>والواقع أن مملكة أرمينيا الصغرى لم تفق مطلقاً من تلك الكارثة وصار دورها سلبيّاً بعد ذلك في الأحداث الجارية على مسرح الشرق الأدنى. أما الملك هيثيوم، فإن الصدمة جعلته يترك العرش سنة 667 هـ/ 1269 م لابنه ليون الثالث.</a:t>
            </a:r>
            <a:endParaRPr lang="en-US" sz="3200" dirty="0"/>
          </a:p>
        </p:txBody>
      </p:sp>
    </p:spTree>
    <p:extLst>
      <p:ext uri="{BB962C8B-B14F-4D97-AF65-F5344CB8AC3E}">
        <p14:creationId xmlns:p14="http://schemas.microsoft.com/office/powerpoint/2010/main" val="36629728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457200" y="381000"/>
            <a:ext cx="8382000" cy="5943600"/>
          </a:xfrm>
          <a:prstGeom prst="verticalScroll">
            <a:avLst/>
          </a:prstGeom>
        </p:spPr>
        <p:style>
          <a:lnRef idx="1">
            <a:schemeClr val="accent5"/>
          </a:lnRef>
          <a:fillRef idx="2">
            <a:schemeClr val="accent5"/>
          </a:fillRef>
          <a:effectRef idx="1">
            <a:schemeClr val="accent5"/>
          </a:effectRef>
          <a:fontRef idx="minor">
            <a:schemeClr val="dk1"/>
          </a:fontRef>
        </p:style>
        <p:txBody>
          <a:bodyPr rtlCol="0" anchor="ctr"/>
          <a:lstStyle/>
          <a:p>
            <a:pPr algn="r" rtl="1"/>
            <a:r>
              <a:rPr lang="ar-SA" sz="2800" dirty="0"/>
              <a:t>أما إمارة أنطاكية، فدفعت هي أيضاً ثمن تحالفها مع المغول وهيثيوم. إذ قاد بيبرس بنفسه الجيش المملوكي الذي شن هجوماً عاماً على مدينة أنطاكيا في مستهل شهر رمضان سنة 666 هـ/ 1268 م، ولم تلبث أن سقطت فدخلها المماليك وقدموا منها بغنائم طائلة تثير الدهشة: إذ قسمت النقود بالطاسات. أما عدد الأسرى، فكان بالغ الضخامة: فما من جندي في جيش السلطان إلا وحاز مملوكاً وبلغ الفائض من الوفرة ما جعل ثمن الغلام الصبي ينخفض إلى اثني عشر درهماً، في حين لم يتجاوز ثمن الجارية خمسة دراهم. ولم تنهض أنطاكيا بعدما حل بها من عقاب مطلقاً.</a:t>
            </a:r>
            <a:endParaRPr lang="en-US" sz="2800" b="1" dirty="0">
              <a:solidFill>
                <a:srgbClr val="0070C0"/>
              </a:solidFill>
              <a:effectLst>
                <a:outerShdw blurRad="38100" dist="38100" dir="2700000" algn="tl">
                  <a:srgbClr val="000000">
                    <a:alpha val="43137"/>
                  </a:srgbClr>
                </a:outerShdw>
              </a:effectLst>
              <a:latin typeface="Simplified Arabic" pitchFamily="18" charset="-78"/>
              <a:cs typeface="+mj-cs"/>
            </a:endParaRPr>
          </a:p>
        </p:txBody>
      </p:sp>
    </p:spTree>
    <p:extLst>
      <p:ext uri="{BB962C8B-B14F-4D97-AF65-F5344CB8AC3E}">
        <p14:creationId xmlns:p14="http://schemas.microsoft.com/office/powerpoint/2010/main" val="2936633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5943600"/>
          </a:xfrm>
        </p:spPr>
        <p:style>
          <a:lnRef idx="1">
            <a:schemeClr val="accent3"/>
          </a:lnRef>
          <a:fillRef idx="2">
            <a:schemeClr val="accent3"/>
          </a:fillRef>
          <a:effectRef idx="1">
            <a:schemeClr val="accent3"/>
          </a:effectRef>
          <a:fontRef idx="minor">
            <a:schemeClr val="dk1"/>
          </a:fontRef>
        </p:style>
        <p:txBody>
          <a:bodyPr>
            <a:noAutofit/>
          </a:bodyPr>
          <a:lstStyle/>
          <a:p>
            <a:r>
              <a:rPr lang="ar-SA" sz="2800" dirty="0"/>
              <a:t>وإذا ضعفت أرمينيا ودمرت أنطاكيا، أصبح بوسع بيبرس أن ينتقم من المغول وغزوهم لبلاد الشام. فأغار على بلاد سلاجقة الأناضول التي كانت مشمولة بالحماية المغولية، واستطاع أن يمزق الجيش المغولي في الأناضول عند مدينة أبلسنين في ذي القعدة 657 هـ/ 1277 م، حيث بلغ عدد قتلاهم ستين وسبعمائة وستة آلاف. وعندما سمع أيقاخان بما فعله بيبرس في الأناضول، أسرع إلى أبلستين حيث شاهد قتلاه. وعلى حد قول رشيد الدين الهمداني، فإن إيقا بكى عندما شاهد قتلى المغول مكدسين وحزن على رجاله حزناً شديداً وصب جام غضبه على مسلمي الأناضول ثم عاد إلى بلاده ليتجهز للقيام بحملة كبيرة على بلاد الشام. وبهدف تقوية جبهته، رغب في مشاركة ليون الثالث ملك أرمينية الصغرى في حملته لطرد المماليك من بلاد الشام واستخلاص بيت المقدس؛ واتفقا على إرسال الرسل إلى البابا إدوارد الأول ملك إنكَلترا لمساعدتهما في إنجاح الحملة. غير أنهما لم يحصلا إلا على وعود فضفاضة.</a:t>
            </a:r>
            <a:r>
              <a:rPr lang="en-US" sz="2800" dirty="0"/>
              <a:t/>
            </a:r>
            <a:br>
              <a:rPr lang="en-US" sz="2800" dirty="0"/>
            </a:br>
            <a:endParaRPr lang="en-US" sz="2800" dirty="0"/>
          </a:p>
        </p:txBody>
      </p:sp>
    </p:spTree>
    <p:extLst>
      <p:ext uri="{BB962C8B-B14F-4D97-AF65-F5344CB8AC3E}">
        <p14:creationId xmlns:p14="http://schemas.microsoft.com/office/powerpoint/2010/main" val="3817176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rtl="1"/>
            <a:endParaRPr lang="en-US" dirty="0"/>
          </a:p>
        </p:txBody>
      </p:sp>
      <p:sp>
        <p:nvSpPr>
          <p:cNvPr id="3" name="Content Placeholder 2"/>
          <p:cNvSpPr>
            <a:spLocks noGrp="1"/>
          </p:cNvSpPr>
          <p:nvPr>
            <p:ph idx="1"/>
          </p:nvPr>
        </p:nvSpPr>
        <p:spPr>
          <a:xfrm>
            <a:off x="457200" y="1600200"/>
            <a:ext cx="8229600" cy="4800600"/>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r" rtl="1">
              <a:buNone/>
            </a:pPr>
            <a:r>
              <a:rPr lang="ar-SA" dirty="0"/>
              <a:t>وفي أوائل القرن السابع الهجري/ الثالث عشر الميلادي ترافق مع استمرار الخطر الصليبي خطر المغول. والمغول أقوام بدوية اندفعوا من موطنهم الأصلي منغوليا ـ الواقعة في أواسط آسيا ـ بزعامة جنكيز خان وخلفائه ليغزو بلاد المسلمين ويقضوا على الدولة الخوارزمية والإسماعيلية وليوطنوا بعدها سلطانهم في إيران تمهيداً للقضاء على الدولة العربية الإسلامية ممثلة في الخلافة العباسية </a:t>
            </a:r>
            <a:r>
              <a:rPr lang="ar-SA" dirty="0" smtClean="0"/>
              <a:t>.</a:t>
            </a:r>
            <a:endParaRPr lang="en-US" dirty="0"/>
          </a:p>
        </p:txBody>
      </p:sp>
    </p:spTree>
    <p:extLst>
      <p:ext uri="{BB962C8B-B14F-4D97-AF65-F5344CB8AC3E}">
        <p14:creationId xmlns:p14="http://schemas.microsoft.com/office/powerpoint/2010/main" val="4034598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76200" y="228600"/>
            <a:ext cx="8763000" cy="6400800"/>
          </a:xfrm>
          <a:prstGeom prst="verticalScroll">
            <a:avLst/>
          </a:prstGeom>
        </p:spPr>
        <p:style>
          <a:lnRef idx="1">
            <a:schemeClr val="accent5"/>
          </a:lnRef>
          <a:fillRef idx="2">
            <a:schemeClr val="accent5"/>
          </a:fillRef>
          <a:effectRef idx="1">
            <a:schemeClr val="accent5"/>
          </a:effectRef>
          <a:fontRef idx="minor">
            <a:schemeClr val="dk1"/>
          </a:fontRef>
        </p:style>
        <p:txBody>
          <a:bodyPr rtlCol="0" anchor="ctr"/>
          <a:lstStyle/>
          <a:p>
            <a:pPr algn="r" rtl="1"/>
            <a:r>
              <a:rPr lang="ar-SA" sz="3200" dirty="0"/>
              <a:t>وفي الوقت نفسه، حاول الصليبيون الذين كانت قد فشلت حملتهم السادسة على بلاد الشام في استرداد المسلمين بيت المقدس ثانية منهم سنة 642 هـ/ 1244 م</a:t>
            </a:r>
            <a:r>
              <a:rPr lang="ar-SA" sz="3200" baseline="30000" dirty="0"/>
              <a:t> </a:t>
            </a:r>
            <a:r>
              <a:rPr lang="ar-SA" sz="3200" dirty="0"/>
              <a:t>، حاولوا أن يتصلوا بالمغول أعداء المسلمين عن طريق توجيه الدعوات لخاناتهم لإقناعهم باعتناق المسيحية، ومن ثم التحالف معهم لشن حملة صليبية مغولية لتطويق المشرق العربي الإسلامي وتحطيمه ومن ثم اقتسامه، مثلما حاولت من قبل الإمبراطورية البيزنطية أن تعقد حلفاً بينها وبين الصين لغرض تقويض الدولة العربية الإسلامية التي كانت في بداية نشأتها</a:t>
            </a:r>
            <a:endParaRPr lang="en-US" sz="3200" b="1" dirty="0">
              <a:solidFill>
                <a:schemeClr val="tx1"/>
              </a:solidFill>
              <a:cs typeface="+mj-cs"/>
            </a:endParaRPr>
          </a:p>
        </p:txBody>
      </p:sp>
    </p:spTree>
    <p:extLst>
      <p:ext uri="{BB962C8B-B14F-4D97-AF65-F5344CB8AC3E}">
        <p14:creationId xmlns:p14="http://schemas.microsoft.com/office/powerpoint/2010/main" val="304423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Card 1"/>
          <p:cNvSpPr/>
          <p:nvPr/>
        </p:nvSpPr>
        <p:spPr>
          <a:xfrm>
            <a:off x="457200" y="533400"/>
            <a:ext cx="8153400" cy="6019800"/>
          </a:xfrm>
          <a:prstGeom prst="flowChartPunchedCard">
            <a:avLst/>
          </a:prstGeom>
        </p:spPr>
        <p:style>
          <a:lnRef idx="1">
            <a:schemeClr val="accent5"/>
          </a:lnRef>
          <a:fillRef idx="2">
            <a:schemeClr val="accent5"/>
          </a:fillRef>
          <a:effectRef idx="1">
            <a:schemeClr val="accent5"/>
          </a:effectRef>
          <a:fontRef idx="minor">
            <a:schemeClr val="dk1"/>
          </a:fontRef>
        </p:style>
        <p:txBody>
          <a:bodyPr rtlCol="0" anchor="ctr"/>
          <a:lstStyle/>
          <a:p>
            <a:pPr algn="r" rtl="1"/>
            <a:r>
              <a:rPr lang="ar-SA" sz="2800" dirty="0"/>
              <a:t>وقد استندت آمال الصليبيين في إمكان تحقيق هذا التحالف على ما وصل إليهم من أخبار عن اعتناق قبيلة الكرايت المغولية الديانة المسيحية ، وعلى ما كان قد أظهره بعض خانات المغول وأمرائهم من تعاطف مع المسيحية. فكيوك خان (644 ـ 646 هـ/ 1246 ـ1248 م) كانت  والدته تدين بالمسيحية، وتولى تربيته الأمير قداق المسيحي. ولما تولى عشر المغول، قرب إليه جينقاق المسيحي وأسند إليه منصب الوزارة. وقد ترك كيوك أمر الحل والعقد في الدولة لهذين الأميرين اللذين اضطهدا المسلمين وأحسنا للمسيحيين</a:t>
            </a:r>
            <a:endParaRPr lang="en-US" sz="28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55544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824345" y="1524000"/>
            <a:ext cx="7162800" cy="3733800"/>
          </a:xfrm>
          <a:prstGeom prst="verticalScroll">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rtl="1"/>
            <a:r>
              <a:rPr lang="ar-SA" sz="3200" b="1" dirty="0"/>
              <a:t>تحالف ملوك أرمينيا الصغرى وأنطاكيا الصليبية مع المغول</a:t>
            </a:r>
            <a:endParaRPr lang="en-US" sz="3200" dirty="0"/>
          </a:p>
        </p:txBody>
      </p:sp>
    </p:spTree>
    <p:extLst>
      <p:ext uri="{BB962C8B-B14F-4D97-AF65-F5344CB8AC3E}">
        <p14:creationId xmlns:p14="http://schemas.microsoft.com/office/powerpoint/2010/main" val="3575323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76200" y="304800"/>
            <a:ext cx="8686800" cy="63246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r>
              <a:rPr lang="ar-SA" sz="2800" dirty="0"/>
              <a:t>        إذا كان الغرب المسيحي قد فشل في تحقيق أهدافه مع المغول، فإن ملوك غرب آسيا المسيحية قد نجحوا في ذلك، بعد أن رضخوا لمطالب خان المغول. فقد ارتأى هيثيوم ملك أرمينيا الصغرى الواقعة بلاده في إقليم قليقية جنوب شرق الأناضول، أن يرسل أخاه كوني تابل سطبل إلى قراقورم سنة 644 هـ/ 1246 م للمشاركة في احتفال تنصيب كيوك للخانية وقد حصل كوني سطبل على براءة من كيوك تضمن لأخيه وحدة مملكته وحق الاستيلاء على الكثير من القلاع والحصون التابعة للقوى الإسلامية المجاورة له</a:t>
            </a:r>
            <a:r>
              <a:rPr lang="ar-SA" sz="2800" baseline="30000" dirty="0"/>
              <a:t> </a:t>
            </a:r>
            <a:endParaRPr lang="en-US" sz="2800" dirty="0"/>
          </a:p>
        </p:txBody>
      </p:sp>
    </p:spTree>
    <p:extLst>
      <p:ext uri="{BB962C8B-B14F-4D97-AF65-F5344CB8AC3E}">
        <p14:creationId xmlns:p14="http://schemas.microsoft.com/office/powerpoint/2010/main" val="4104541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304800" y="381000"/>
            <a:ext cx="8458200" cy="5867400"/>
          </a:xfrm>
          <a:prstGeom prst="vertic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ctr" rtl="1"/>
            <a:r>
              <a:rPr lang="ar-SA" sz="2800" dirty="0"/>
              <a:t>        وعلى أثر ذلك، وجد هيثيوم أن الوقت أصبح ملائماً للاستفادة من قوة المغول لضرب الخلافة العباسية واسترجاع بيت المقدس. فقام في السنة 651 هـ/ 1253 م بزيارة منكوخان في قراقورم. ويعد هيثيوم أول ملك يقدم من تلقاء نفسه إلى قراقورم، إذ أن الزائرين الآخرين كانوا إما أتباعاً للإيلخان وإما ممثلين لملوك، فاستقبله الخان بكل حفاوة وتكريم. وذكر المؤرخ الأرمني فارتوكرات أن هيثيوم عرض في أثناء لقائه سبعة مطالب، منها دعوة منكو لاعتناق المسيحية، ومساعدة المسيحيين في استعادة الأراضي المقدسة، وطرد الخليفة من بغداد، وتمكين الأرمن من بسط هيمنتهم على كل الأراضي التي اقتطعت من مملكته. وقد وعد منكوخان بتحقيق هذه المطالب عندما قال لهيثيوم:</a:t>
            </a:r>
            <a:endParaRPr lang="en-US" sz="2800" dirty="0"/>
          </a:p>
        </p:txBody>
      </p:sp>
    </p:spTree>
    <p:extLst>
      <p:ext uri="{BB962C8B-B14F-4D97-AF65-F5344CB8AC3E}">
        <p14:creationId xmlns:p14="http://schemas.microsoft.com/office/powerpoint/2010/main" val="637951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Card 1"/>
          <p:cNvSpPr/>
          <p:nvPr/>
        </p:nvSpPr>
        <p:spPr>
          <a:xfrm>
            <a:off x="651164" y="914400"/>
            <a:ext cx="7696200" cy="5029200"/>
          </a:xfrm>
          <a:prstGeom prst="flowChartPunchedCard">
            <a:avLst/>
          </a:prstGeom>
        </p:spPr>
        <p:style>
          <a:lnRef idx="1">
            <a:schemeClr val="accent2"/>
          </a:lnRef>
          <a:fillRef idx="2">
            <a:schemeClr val="accent2"/>
          </a:fillRef>
          <a:effectRef idx="1">
            <a:schemeClr val="accent2"/>
          </a:effectRef>
          <a:fontRef idx="minor">
            <a:schemeClr val="dk1"/>
          </a:fontRef>
        </p:style>
        <p:txBody>
          <a:bodyPr rtlCol="0" anchor="ctr"/>
          <a:lstStyle/>
          <a:p>
            <a:pPr algn="r" rtl="1"/>
            <a:r>
              <a:rPr lang="ar-SA" sz="3200" dirty="0"/>
              <a:t>لولا انشغالنا في أراضي منغوليا، لتوجهت بنفسي إلى الأراضي المقدسة منطلقاً من احترامنا الشديد للسيد المسيح. لذلك سنوكل هذا الأمر لأخينا هولاكو ليقوم بتحقيق هذه المهمة، وسوف يحرر المقدس ويعيدها للمسيحيين. ونتمنى أن يقضي هولاكو على الخليفة باعتباره العدو الأول لنا</a:t>
            </a:r>
            <a:endParaRPr lang="en-US" sz="32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17976319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TotalTime>
  <Words>775</Words>
  <Application>Microsoft Office PowerPoint</Application>
  <PresentationFormat>On-screen Show (4:3)</PresentationFormat>
  <Paragraphs>32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نهاية الحروب الصليبية وأوضاع أرمينيا خلال حكم المماليك ببلاد الشام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كان هولاكو بعد احتلاله دمشق، قد تلقى خبر استدعائه من قبل أخيه قوبلاي خان لمواجهة تمرد أخيهما الأخر اريق بوكا. ولهذا السبب اضطر العودة إلى قراقورم سنة 658 هـ/ 1260 م. وكان في نيته أن يكتفي بما تم له من احتلال، ولا يترك خلفاً له يكمل برنامجه في الاستيلاء على فلسطين ومصر. غير أن إلحاح هيثيوم جعل هولاكو يوافق على أن يترك كتبغا وتحت إمرته عشرة آلاف مقاتل لإتمام هذا المشروع . وكما ذكرنا آنفاً، فإن كتبغا واصل عملياته العسكرية باحتلال المدن الفلسطينية ، ووصل إلى الحدود المصرية باحتلاله غزة   وبقي عليه أن يتغلب على قوة إسلامية عظيمة هي قوة المماليك في مصر. </vt:lpstr>
      <vt:lpstr>PowerPoint Presentation</vt:lpstr>
      <vt:lpstr>وقبل أن يبرح هولاكو الشام، كان قد أرسل في السنة 658 هـ/ 1259 م رسله إلى السلطان قطز تتضمن كل معاني التهديد والوعيد، ويدعوه فيها إلى الاستسلام وتقديم فروض الطاعة. أما قطز، فإنه رفض الاستسلام . وكان قد أعد خطة بعد أن سارعت البقية الباقية من أمراء الشام ممن أبت عليهم وطنيتهم أن يستسلموا للمغول، إلى التوجه لمصر. وأبدوا استعدادهم للوقوف معاً صفّاً واحداً في وجه العدو المشترك لإنقاذ الشرق العربي من خطرهم</vt:lpstr>
      <vt:lpstr>PowerPoint Presentation</vt:lpstr>
      <vt:lpstr>PowerPoint Presentation</vt:lpstr>
      <vt:lpstr>PowerPoint Presentation</vt:lpstr>
      <vt:lpstr>PowerPoint Presentation</vt:lpstr>
      <vt:lpstr>PowerPoint Presentation</vt:lpstr>
      <vt:lpstr>PowerPoint Presentation</vt:lpstr>
      <vt:lpstr>وإذا ضعفت أرمينيا ودمرت أنطاكيا، أصبح بوسع بيبرس أن ينتقم من المغول وغزوهم لبلاد الشام. فأغار على بلاد سلاجقة الأناضول التي كانت مشمولة بالحماية المغولية، واستطاع أن يمزق الجيش المغولي في الأناضول عند مدينة أبلسنين في ذي القعدة 657 هـ/ 1277 م، حيث بلغ عدد قتلاهم ستين وسبعمائة وستة آلاف. وعندما سمع أيقاخان بما فعله بيبرس في الأناضول، أسرع إلى أبلستين حيث شاهد قتلاه. وعلى حد قول رشيد الدين الهمداني، فإن إيقا بكى عندما شاهد قتلى المغول مكدسين وحزن على رجاله حزناً شديداً وصب جام غضبه على مسلمي الأناضول ثم عاد إلى بلاده ليتجهز للقيام بحملة كبيرة على بلاد الشام. وبهدف تقوية جبهته، رغب في مشاركة ليون الثالث ملك أرمينية الصغرى في حملته لطرد المماليك من بلاد الشام واستخلاص بيت المقدس؛ واتفقا على إرسال الرسل إلى البابا إدوارد الأول ملك إنكَلترا لمساعدتهما في إنجاح الحملة. غير أنهما لم يحصلا إلا على وعود فضفاضة.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13</cp:revision>
  <dcterms:created xsi:type="dcterms:W3CDTF">2006-08-16T00:00:00Z</dcterms:created>
  <dcterms:modified xsi:type="dcterms:W3CDTF">2020-04-04T23:56:00Z</dcterms:modified>
</cp:coreProperties>
</file>