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0" r:id="rId7"/>
    <p:sldId id="262" r:id="rId8"/>
    <p:sldId id="263" r:id="rId9"/>
    <p:sldId id="264" r:id="rId10"/>
    <p:sldId id="265"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098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577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948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483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86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431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673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796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452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363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45285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t>الأرمن والحروب الصليبية </a:t>
            </a:r>
            <a:endParaRPr lang="en-US" sz="2800" dirty="0"/>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043206</a:t>
            </a: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ماجستير</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400" dirty="0"/>
              <a:t>بقي الأمير روبين الثالث، بموجب هذه المعاهدة، تابعاً للسلطان صلاح الدين الأيوبي ويدفع الجزية السنوية له حتى وفاته سنة 582 هـ/1186 م. تولى السلطة من بعده أخوه الأمير ليفون الثاني (582 ـ 616 هـ/ 1186 ـ 1219 م)</a:t>
            </a:r>
            <a:r>
              <a:rPr lang="ar-SA" sz="2400" baseline="30000" dirty="0"/>
              <a:t>()</a:t>
            </a:r>
            <a:r>
              <a:rPr lang="ar-SA" sz="2400" dirty="0"/>
              <a:t>، الذي عقد تحالفاً مع يوهمنيد الثالث أمير أنطاكيا الصليبي</a:t>
            </a:r>
            <a:r>
              <a:rPr lang="ar-SA" sz="2400" baseline="30000" dirty="0"/>
              <a:t> </a:t>
            </a:r>
            <a:r>
              <a:rPr lang="ar-SA" sz="2400" dirty="0"/>
              <a:t>كما تعاون مع قادة الحملة الصليبية الثالثة التي توجهت إلى الشرق في سنة 585 هـ/ 1189 م تحت قيادة الإمبراطور الألماني فردريك باربروسا (543 ـ 586 هـ/ 1152 ـ 1190 م)، إذ نظر إليها نظرة المخلص من خطر صلاح الدين الذي يهدده. لهذا قدم لهم كل ما يمكن من مؤن وإمدادات وأعلاف لخيولهم</a:t>
            </a:r>
            <a:r>
              <a:rPr lang="ar-SA" sz="2400" baseline="30000" dirty="0"/>
              <a:t> </a:t>
            </a:r>
            <a:r>
              <a:rPr lang="ar-SA" sz="2400" dirty="0"/>
              <a:t>، وأعلن طاعته للإمبراطور الألماني وقدم له الهدايا، وأرسل إليه يعلمه بأنه على أتم الاستعداد لتقديم كل ما تحتاج إليه القوات الصليبية، بل وطلب منه أن يقدم بعساكره إلى قيليقيا. وعلى النقيض من ذلك، نجد جاثليق الأرمن جريجوري السادس يرسل كتاباً إلى السلطان صلاح الدين يعلمه بخبر مسير ملك الألمان</a:t>
            </a:r>
            <a:endParaRPr lang="en-US" sz="2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00625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066800"/>
            <a:ext cx="8153400" cy="48006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45720" indent="0" algn="r" rtl="1">
              <a:buNone/>
            </a:pPr>
            <a:r>
              <a:rPr lang="ar-SA" sz="2800" dirty="0"/>
              <a:t>يبدو أن موقف الأمير ليفون الثاني ومراسلته الإمبراطور الألماني من جهة والموقف المعاكس لجاثليق الأرمن، أن وراءهما أهدافاً خفية، ألا وهي الخوف من المستقبل. فإذا ما انتصر أي من الطرفين، يكون الأرمن قد ضمنوا وجودهم وسلامة بلادهم، فضلاً عن طموح الأمير ليفون الثاني إلى الحصول على التاج الملكي عن طريق الغرب، مما دفعه إلى مراسلة الإمبراطور الألماني ودعوته إلى قيليقيا، إذ وعده بمنحه التاج الملكي إذا ما قدم له المساعدة. إلا أن الإمبراطور غرق في أحد أنهار قيليقيا، فخابت آمال الأمير ليفون الثاني</a:t>
            </a:r>
            <a:endParaRPr lang="en-US" sz="28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04185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09600" y="914400"/>
            <a:ext cx="7671955" cy="51054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2400" dirty="0"/>
              <a:t>على الرغم من ذلك، استمر الأمير ليفون الثاني في تقديم الدعم المادي والعسكري للحملة الصليبية الثالثة التي تولى زعامتها الإمبراطور الألماني هنري السادس (586 ـ 594 هـ/ 1190 ـ 1197 م) ابن الأمبراطور فردريك باربروسا وريتشارد قلب الأسد ملك أنجلترا</a:t>
            </a:r>
            <a:r>
              <a:rPr lang="ar-SA" sz="2400" baseline="30000" dirty="0"/>
              <a:t>()</a:t>
            </a:r>
            <a:r>
              <a:rPr lang="ar-SA" sz="2400" dirty="0"/>
              <a:t>؛ كما اشترك الأمير ليفون في حصار عكا، فضلاً عن تقديمه المساعدة للملك ريتشارد قلب الأسد في أثناء غزوه لجزيرة قبرص سنة 587 هـ/ 1191 م</a:t>
            </a:r>
            <a:endParaRPr lang="en-US" sz="2400" dirty="0"/>
          </a:p>
        </p:txBody>
      </p:sp>
    </p:spTree>
    <p:extLst>
      <p:ext uri="{BB962C8B-B14F-4D97-AF65-F5344CB8AC3E}">
        <p14:creationId xmlns:p14="http://schemas.microsoft.com/office/powerpoint/2010/main" val="342350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2400" dirty="0"/>
              <a:t>لم يلبث الأمير ليفون أن تغير موقفه من حلفائه الصليبيين. فبدل أن يقدم لهم المساعدة، حرص على الالتزام بموقف الحياد أثناء غارة السلطان صلاح الدين على أنطاكيا سنة 587 هـ/ 1191 م، وعلى الرغم من تحالفه مع أميرها بوهميند الثالث</a:t>
            </a:r>
            <a:r>
              <a:rPr lang="ar-SA" sz="2400" baseline="30000" dirty="0"/>
              <a:t>(.</a:t>
            </a:r>
            <a:r>
              <a:rPr lang="ar-SA" sz="2400" dirty="0"/>
              <a:t> والحقيقة التي لابد من ذكرها أن الأمير ليفون الثاني قصد من وراء موقفه هذا إضعاف شوكة الأمير بوهميند الثالث أمير أنطاكيا، الذي كان يمثل أقوى خصومه من بين الأمراء الصليبيين المعاصرين له، وبالتالي التوسع على حساب ممتلكاته من جهة، وعدم إثارة السلطان صلاح الدين من جهة أخرى خشية أن يحدث لبلاده ما حدث لأنطاكيا على يده.</a:t>
            </a:r>
            <a:endParaRPr lang="en-US" sz="2400" dirty="0"/>
          </a:p>
        </p:txBody>
      </p:sp>
    </p:spTree>
    <p:extLst>
      <p:ext uri="{BB962C8B-B14F-4D97-AF65-F5344CB8AC3E}">
        <p14:creationId xmlns:p14="http://schemas.microsoft.com/office/powerpoint/2010/main" val="2328784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76200"/>
            <a:ext cx="8382000" cy="64008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lgn="r" rtl="1">
              <a:buNone/>
            </a:pPr>
            <a:r>
              <a:rPr lang="ar-SA" sz="2800" dirty="0"/>
              <a:t>توفي السلطان صلاح الدين سنة 589 هـ/ 1193 م، فدب الانقسام في ممتلكاته بين أفراد الأسرة الأيوبية. فأصبحت حلب من نصيب الملك الظاهر غازي بن صلاح الدين (589 ـ 613 هـ/ 1193 ـ 1216 م)، ودمشق من نصيب الأفضل بن صلاح الدين، وأصبح شقيقه الملك العزيز عثمان ملكاً على مصر. وبذلك انقسمت المملكة وأصبحت مسرحاً للصراع والخلافات والاضطرابات</a:t>
            </a:r>
            <a:r>
              <a:rPr lang="ar-SA" sz="2800" baseline="30000" dirty="0"/>
              <a:t> </a:t>
            </a:r>
            <a:r>
              <a:rPr lang="ar-SA" sz="2800" dirty="0"/>
              <a:t>. فازداد طمع الأمير ليفون الثاني في التوسع على حساب الدولة الأيوبية، مستغلاًّ هذه الصراعات بين أفراد البيت الأيوبي، مما جعله في مواجهة الملك الظاهر غازي بن صلاح الدين صاحب حلب الذي حمل على عاتقه مهمة التصدي لغارات الأرمن بسبب التتاخم الحدودي بين حلب الأيوبية ومملكة أرمينية الصغرى، مما جعلها مسرحاً لغارات الأرمن، وخاصة بعد أن استقل بحكمها الظاهر غازي في سنة 590 هـ/ 1194 م. وردّاً على هذه الغارات، قامت القوات الأيوبية في سنة 594 هـ/ 1197 م بالهجوم على ممتلكات الأرمن واجتياحها بنجاح</a:t>
            </a:r>
            <a:endParaRPr lang="en-US" sz="2800" dirty="0"/>
          </a:p>
        </p:txBody>
      </p:sp>
    </p:spTree>
    <p:extLst>
      <p:ext uri="{BB962C8B-B14F-4D97-AF65-F5344CB8AC3E}">
        <p14:creationId xmlns:p14="http://schemas.microsoft.com/office/powerpoint/2010/main" val="474962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2400" dirty="0"/>
              <a:t>وعادت هذه القوات في السنة ذاتها ومعها من السبي خمسون وأربعمئة أسيرإلا أن الأمير ليفون الثاني استمر في سياسته العدائية ودعمه للصليبيين مستغلاً فرصة انقسام الدولة الأيوبية. فكان ذلك النشاط في حدّ ذاته كفيلاً بإعلاء مكانته لإخلاصه وتجاوبه مع الأهداف الصليبية، مما دفعه إلى إرسال سفارة إلى البابا كالستين الثالث (587 ـ 595 هـ/ 1191 ـ 1198 م) والأمبراطور هنري السادس في سنة 594 هـ/ 1197 م، وأعلن الأمير ليفون تبعيته للتاج الألماني. ونجح السفراء في مهامهم، فأرسل الإمبراطور في السنة ذاتها علماً ثميناً عليه رسم أسد تلميحاً لاسم ليفون مع كبير أمنائه كوزيزاد ومعه تاج ملكي للأمير ليفون الثاني. وبذلك أصبحت للأرمن مملكة تدعى مملكة أرمينية الصغرى التي توج عليها الأمير ليفون تحت لقب الملك </a:t>
            </a:r>
            <a:r>
              <a:rPr lang="en-US" sz="2400" dirty="0"/>
              <a:t>»</a:t>
            </a:r>
            <a:r>
              <a:rPr lang="ar-SA" sz="2400" dirty="0"/>
              <a:t>ليفون الثاني</a:t>
            </a:r>
            <a:endParaRPr lang="en-US" sz="2400" dirty="0"/>
          </a:p>
        </p:txBody>
      </p:sp>
    </p:spTree>
    <p:extLst>
      <p:ext uri="{BB962C8B-B14F-4D97-AF65-F5344CB8AC3E}">
        <p14:creationId xmlns:p14="http://schemas.microsoft.com/office/powerpoint/2010/main" val="1416524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228600" y="-152400"/>
            <a:ext cx="9067800" cy="68580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400" dirty="0"/>
              <a:t>مما أثار غضب الملك الظاهر غازي بن صلاح الدين صاحب حلب الذي استجاب لطلب بوهيمند الرابع (598 ـ 631 هـ/ 1201 ـ 1233 م) أمير أنطاكيا الصليبي في عقد تحالف معه في سنة 599 هـ/ 1202 م لمواجهة التحالف الذي عقده منافسه على السلطة ابن شقيقه ريموند ـ روبين مع خاله ليفون الثاني ملك أرمينية الصغرى الطامع في السيطرة على إمارة أنطاكيا وضم أراضيها إلى </a:t>
            </a:r>
            <a:r>
              <a:rPr lang="ar-SA" sz="2400" dirty="0" smtClean="0"/>
              <a:t>ممتلكاته.</a:t>
            </a:r>
          </a:p>
          <a:p>
            <a:pPr algn="r" rtl="1"/>
            <a:r>
              <a:rPr lang="ar-SA" sz="2400" dirty="0"/>
              <a:t>حاول الأمراء الصليبيون الإصلاح بين ملك أرمينية الصغرى والأمير بوهيمند الرابع بجمع كلمتهم ضد الأيوبيين</a:t>
            </a:r>
            <a:r>
              <a:rPr lang="ar-SA" sz="2400" baseline="30000" dirty="0"/>
              <a:t> .</a:t>
            </a:r>
            <a:r>
              <a:rPr lang="ar-SA" sz="2400" dirty="0"/>
              <a:t>إلا أن الفشل كان من نصيب هذه المحاولة، بسبب ما اقترفته قوات الملك ليفون الثاني من أعمال تخريب ونهب لأنطاكيا في سنة 599 هـ/ 1202 م. وفي سنة 600 هـ/ 1203 م، ضيق ليفون الحصار على أنطاكيا، فخرج الملك الظاهر غازي لنجدتها بعد أن استنجد به حليفه بوهيمند الرابع، فخيم الظاهر على حارم. وعندما علم الملك ليفون الثاني بخروجه، اضطر إلى الانسحاب عن أنطاكيا بدلاً من الدخول في حرب خاسرة مع الملك الظاهر غازي.</a:t>
            </a:r>
            <a:endParaRPr lang="en-US" sz="2400" b="1" dirty="0">
              <a:solidFill>
                <a:srgbClr val="0070C0"/>
              </a:solidFill>
              <a:effectLst>
                <a:outerShdw blurRad="38100" dist="38100" dir="2700000" algn="tl">
                  <a:srgbClr val="000000">
                    <a:alpha val="43137"/>
                  </a:srgbClr>
                </a:outerShdw>
              </a:effectLst>
              <a:latin typeface="Simplified Arabic" pitchFamily="18" charset="-78"/>
              <a:cs typeface="+mj-cs"/>
            </a:endParaRPr>
          </a:p>
        </p:txBody>
      </p:sp>
    </p:spTree>
    <p:extLst>
      <p:ext uri="{BB962C8B-B14F-4D97-AF65-F5344CB8AC3E}">
        <p14:creationId xmlns:p14="http://schemas.microsoft.com/office/powerpoint/2010/main" val="3421607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81000" y="-152400"/>
            <a:ext cx="9220200"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SA" sz="2800" dirty="0"/>
              <a:t>        أعاد الملك ليفون الثاني الكرة، فشن هجوماً على أنطاكيا في السنة ذاتها، وحوصر الأمير بوهيمند في قلعة المدينة، الأمر الذي دفعه إلى الاستنجاد ثانية بحليفه الملك الظاهر غازي صاحب حلب الذي خرج على رأس قوة عسكرية قاصداً أنطاكيا. وما أن علم الملك ليفون بذلك حتى سحب عساكره بسرعة، وبذلك أنقذ الملك الظاهر غازي مرة أخرى حليفه أمير </a:t>
            </a:r>
            <a:r>
              <a:rPr lang="ar-SA" sz="2800" dirty="0" smtClean="0"/>
              <a:t>أنطاكيا.</a:t>
            </a:r>
            <a:endParaRPr lang="en-US" sz="2800" b="1" dirty="0">
              <a:solidFill>
                <a:srgbClr val="0070C0"/>
              </a:solidFill>
              <a:effectLst>
                <a:outerShdw blurRad="38100" dist="38100" dir="2700000" algn="tl">
                  <a:srgbClr val="000000">
                    <a:alpha val="43137"/>
                  </a:srgbClr>
                </a:outerShdw>
              </a:effectLst>
              <a:latin typeface="Simplified Arabic" pitchFamily="18" charset="-78"/>
              <a:cs typeface="+mj-cs"/>
            </a:endParaRPr>
          </a:p>
        </p:txBody>
      </p:sp>
    </p:spTree>
    <p:extLst>
      <p:ext uri="{BB962C8B-B14F-4D97-AF65-F5344CB8AC3E}">
        <p14:creationId xmlns:p14="http://schemas.microsoft.com/office/powerpoint/2010/main" val="2316491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09600" y="914400"/>
            <a:ext cx="7671955" cy="51054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800" dirty="0"/>
              <a:t>وعلى الرغم من ذلك، لم يتخل الملك ليفون عن مخططه في ضم أنطاكيا إلى ممتلكاته؛ فكرر المحاولة في سنة 601 هـ/ 1203 م، مستغلاً فرصة انشغال الأمير بوهيمند الرابع بإخماد الثورة التي قامت عليه في طرابلس التابعة له. ففرض ليفون الثاني حصاراً على إمارة أنطاكيا وضيق عليها، ولم يرفع عنها الحصار إلا بعد أن تقدم جيش من قبل الملك الظاهر غازي لنجدة بوهيمند الرابع</a:t>
            </a:r>
            <a:endParaRPr lang="en-US" sz="28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66297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6512511" cy="23622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r>
              <a:rPr lang="ar-SA" sz="5400" dirty="0"/>
              <a:t>موقف الأرمن من الأحداث الصليبية فى بلاد الشام </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a:xfrm>
            <a:off x="457200" y="1600200"/>
            <a:ext cx="8229600" cy="48006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r" rtl="1">
              <a:buNone/>
            </a:pPr>
            <a:r>
              <a:rPr lang="ar-SA" dirty="0"/>
              <a:t>وبما أن الأرمن حلفاء مخلصون للصليبيين، فقد دخلوا في صراع مع القوى الإسلامية بشكل مباشر منذ العهد الزنكي: إذ أخذ الزنكيون ابتداء بعماد الدين زنكي (520 ـ 541 هـ/ 1126 ـ 1146 م) الذي وجه لهم عدة ضربات بسبب محاولتهم التآمرية مع الصليبيين، ومن ثم ولده نور الدين محمود (541 ـ 569 هـ/ 1146 ـ 1173 م) الذي تصدى لهذه المحاولات وأخضع الأرمن في قيليقيا لتبعيته في سنة 564 هـ/ 1169 م وعين عليها الأمير مليح الأرمني (564 ـ 569 هـ/ 1169 ـ 1173 م) نائباً </a:t>
            </a:r>
            <a:r>
              <a:rPr lang="ar-SA" dirty="0" smtClean="0"/>
              <a:t>عنه وبقي </a:t>
            </a:r>
            <a:r>
              <a:rPr lang="ar-SA" dirty="0"/>
              <a:t>مليح تابعاً للزنكيين حتى وفاة نور الدين زنكي سنة 569 هـ/ 1173 </a:t>
            </a:r>
            <a:r>
              <a:rPr lang="ar-SA" dirty="0" smtClean="0"/>
              <a:t>م</a:t>
            </a:r>
            <a:endParaRPr lang="en-US" dirty="0"/>
          </a:p>
          <a:p>
            <a:pPr marL="0" indent="0" algn="r" rtl="1">
              <a:buNone/>
            </a:pP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228600"/>
            <a:ext cx="8763000" cy="64008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3200" dirty="0"/>
              <a:t>اختلف الموقف في الربع الأخير من القرن السادس الهجري/ الثاني عشر الميلادي، إذ قامت الدولة الأيوبية في خضم الأحداث المضطربة وأخذت على عاتقها مهمة قيادة العالم الإسلامي ومكافحة القوى الأجنبية الغازية؛ فكان على الأرمن أن يواجهوا السياسة التي رسمها الأيوبيون والقائمة على أساس الجهاد ومكافحة الصليبيين. فبعد وفاة نور الدين زنكي، استطاع صلاح الدين الأيوبي (569 ـ 589 هـ/ 1173 ـ 1193 م) أن يرسخ جذور دولته ويوسع حدودها لتشمل مصر ومعظم بلاد الشام والجزيرة واليمن والموصل</a:t>
            </a:r>
            <a:endParaRPr lang="en-US" sz="3200" b="1" dirty="0">
              <a:solidFill>
                <a:schemeClr val="tx1"/>
              </a:solidFill>
              <a:cs typeface="+mj-cs"/>
            </a:endParaRPr>
          </a:p>
        </p:txBody>
      </p:sp>
    </p:spTree>
    <p:extLst>
      <p:ext uri="{BB962C8B-B14F-4D97-AF65-F5344CB8AC3E}">
        <p14:creationId xmlns:p14="http://schemas.microsoft.com/office/powerpoint/2010/main" val="30442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457200" y="533400"/>
            <a:ext cx="8153400" cy="6019800"/>
          </a:xfrm>
          <a:prstGeom prst="flowChartPunchedCard">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800" dirty="0"/>
              <a:t>وبذلك أصبحت ممتلكات الأيوبيين متاخمة لحدود إمارة الأرمن في قيليقيا؛ فكان له الأثر الأكبر في نشوء علاقات متوترة بين الطرفين. هذا، فضلاً عن أن الأمراء الأيوبيين لا يمكنهم أن يغضوا النظر عن دور الأرمن التآمري مع الصليبيين ضد المسلمين في بلاد الشام والجزيرة وما أبدوا للصليبيين من مساعدات أثناء إقامة كياناتهم. فكانت بداية الصدام الأيوبي ـ الأرميني في عهد السلطان صلاح الدين الأيوبي: إذ استغل روبين الثالث (571 هـ ـ 582 هـ/ 1175 ـ 1186 م) الذي تولى السلطة بعد مقتل عمه مليح (نهاية سنة 569 هـ/ 1173 م) فرصة الاضطرابات التي حصلت بالدولة الزنكية بعد مقتل نور الدين محمود.</a:t>
            </a:r>
            <a:endParaRPr lang="en-US" sz="2800" dirty="0"/>
          </a:p>
        </p:txBody>
      </p:sp>
    </p:spTree>
    <p:extLst>
      <p:ext uri="{BB962C8B-B14F-4D97-AF65-F5344CB8AC3E}">
        <p14:creationId xmlns:p14="http://schemas.microsoft.com/office/powerpoint/2010/main" val="155554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152400" y="381000"/>
            <a:ext cx="8839200" cy="63246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3200" dirty="0"/>
              <a:t>بدأ الأمير روبين الثالث بسياسة التحالف مع الصليبيين لمهاجمة ممتلكات الزنكيين في بلاد الشام. إلا أن صلاح الدين بعد توليه لزعامة العالم، ابتدأ بردع هذه الأطماع،وخاصة بعد أن نجح في تأمين الجبهة الداخلية من خلال عقده لصلح سنة 576 هـ/ 1180 م مع السلطان السلجوقي قلج أرسلان (551 ـ 584 هـ/ 1156 ـ 1188 م) ومع حكام الموصل وديار بكر. فكانت أول ثمرة لهذا الصلح ما أحرزه من انتصار على روبين الثالث أمير قيليقيا</a:t>
            </a:r>
            <a:r>
              <a:rPr lang="ar-SA" sz="3200" baseline="30000" dirty="0" smtClean="0"/>
              <a:t>()</a:t>
            </a:r>
            <a:r>
              <a:rPr lang="ar-SA" sz="3200" dirty="0" smtClean="0"/>
              <a:t>، </a:t>
            </a:r>
            <a:r>
              <a:rPr lang="ar-SA" sz="3200" dirty="0"/>
              <a:t>حيث حدث ذلك عندما توجه السلطان صلاح الدين في سنة 576 هـ/ 1180 م إلى بلاد الأرمن يدعمه عسكر الصالح بن نور الدين زنكي صاحب حلب</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532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304800"/>
            <a:ext cx="8686800" cy="63246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SA" sz="2800" dirty="0"/>
              <a:t>بموجب الصلح المعقود معه في سنة 572 هـ/ 1176 م، الذي كان أحد شروطه ضرورة مشاركة القوات الحلبية مع السلطان صلاح الدين في حروبه</a:t>
            </a:r>
            <a:r>
              <a:rPr lang="ar-SA" sz="2800" baseline="30000" dirty="0"/>
              <a:t>(</a:t>
            </a:r>
            <a:r>
              <a:rPr lang="en-US" sz="2800" u="sng" baseline="30000" dirty="0"/>
              <a:t>[</a:t>
            </a:r>
            <a:r>
              <a:rPr lang="ar-SA" sz="2800" baseline="30000" dirty="0"/>
              <a:t>)</a:t>
            </a:r>
            <a:r>
              <a:rPr lang="ar-SA" sz="2800" dirty="0"/>
              <a:t>. وكان السبب الرئيس لهذه الغارة أن السلطان السلجوقي قلج أرسلان أرسل إلى صلاح الدين كتاباً يستنجد فيه من الأرمن في قيليقيا، ويشتكي إليه أمرهم، ويطلب منه أن يقصد بلادهم، حيث أخبره أن الأمير روبين الثالث استمال قوماً من التركمان ليرعوا مواشيهم في بلاده فغدر بهم وهاجمهم</a:t>
            </a:r>
            <a:r>
              <a:rPr lang="ar-SA" sz="2800" baseline="30000" dirty="0" smtClean="0"/>
              <a:t>()</a:t>
            </a:r>
            <a:r>
              <a:rPr lang="ar-SA" sz="2800" dirty="0"/>
              <a:t> وتمكن من أسرهم جميعاً واستولى على مواشيهم. فدخل السلطان صلاح الدين إلى قيليقيا، وبث فيها سراياه. فخشي الأمير روبين الثالث من ذلك، فأحرق حصن المناقير في جبال طوروس الذي كان موضع ذخيرة الأرمن</a:t>
            </a:r>
            <a:endParaRPr lang="en-US"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410454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04800" y="381000"/>
            <a:ext cx="8458200" cy="58674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2800" dirty="0"/>
              <a:t>غير أن السلطان صلاح الدين أدركه قبل أن تلتهم النيران المؤن التي فيه</a:t>
            </a:r>
            <a:r>
              <a:rPr lang="ar-SA" sz="2800" baseline="30000" dirty="0"/>
              <a:t>(</a:t>
            </a:r>
            <a:r>
              <a:rPr lang="en-US" sz="2800" u="sng" baseline="30000" dirty="0"/>
              <a:t>[</a:t>
            </a:r>
            <a:r>
              <a:rPr lang="ar-SA" sz="2800" baseline="30000" dirty="0"/>
              <a:t>)</a:t>
            </a:r>
            <a:r>
              <a:rPr lang="ar-SA" sz="2800" dirty="0"/>
              <a:t>. فبادرت العساكر الإسلامية إلى إخراج كل ما فيه من الغلال والمؤن والآلات، فتقوَّوْا بها، ثم هدموا الحصن. فاضطر الأمير روبين إلى طلب الصلح وأعلن طاعته للسلطان صلاح الدين، وأطلق جميع ما بيده من الأسرى التركمان، فضلاً عن دفعه مبلغاً كبيراً من المال مقابل انسحاب السلطان عن أراضيه</a:t>
            </a:r>
            <a:r>
              <a:rPr lang="ar-SA" sz="2800" baseline="30000" dirty="0"/>
              <a:t>()</a:t>
            </a:r>
            <a:r>
              <a:rPr lang="ar-SA" sz="2800" dirty="0"/>
              <a:t>.</a:t>
            </a:r>
            <a:endParaRPr lang="en-US" sz="2800" dirty="0"/>
          </a:p>
          <a:p>
            <a:pPr algn="ctr"/>
            <a:r>
              <a:rPr lang="ar-SA" sz="2800" dirty="0"/>
              <a:t>        بعد كل ما بذله الأمير من أموال، لم يرض السلطان صلاح الدين بذلك. فاضطر روبين الثالث إلى زيادة المال المدفوع للسلطان، كما قام بشراء خمسمائة أسير مسلم ممن في أسر الصليبيين، فأعتقهم. فأجابه السلطان إلى طلبه، وأخذ منه الرهائن. وأطلق السلطان سراحهم بعد أن طبق الأمير روبين جميع الشروط المفروضة عليه</a:t>
            </a:r>
            <a:endParaRPr lang="en-US"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63795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651164" y="914400"/>
            <a:ext cx="7696200" cy="5029200"/>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SA" sz="3200" dirty="0"/>
              <a:t>بعد عودة السلطان صلاح الدين من غزوة عام 576 هـ/ 1180 م، أبرم في السنة ذاتها معاهدة أمدُها سنتان مع السلطان السلجوقي قلج أرسلان وأمير قيليقيا الأرميني روبين الثالث، فضلاً عن أمراء الموصل والجزيرة وأربل وحصن كيفا وماردين، واتفق معهم على جعل الوئام والسلام بينهم محل الاعتداء </a:t>
            </a:r>
            <a:r>
              <a:rPr lang="ar-SA" sz="3200" dirty="0" smtClean="0"/>
              <a:t>والخصام</a:t>
            </a:r>
            <a:r>
              <a:rPr lang="ar-SA" sz="3200" baseline="30000" dirty="0"/>
              <a:t> </a:t>
            </a:r>
            <a:r>
              <a:rPr lang="ar-SA" sz="3200" dirty="0" smtClean="0"/>
              <a:t>ولم </a:t>
            </a:r>
            <a:r>
              <a:rPr lang="ar-SA" sz="3200" dirty="0"/>
              <a:t>تكن هذه المعاهدة إلا معاهدة عدم اعتداء بين جميع الأطراف المتعاهدة على ذلك.</a:t>
            </a:r>
            <a:endParaRPr lang="en-US" sz="3200" dirty="0"/>
          </a:p>
        </p:txBody>
      </p:sp>
    </p:spTree>
    <p:extLst>
      <p:ext uri="{BB962C8B-B14F-4D97-AF65-F5344CB8AC3E}">
        <p14:creationId xmlns:p14="http://schemas.microsoft.com/office/powerpoint/2010/main" val="1797631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889</Words>
  <Application>Microsoft Office PowerPoint</Application>
  <PresentationFormat>On-screen Show (4:3)</PresentationFormat>
  <Paragraphs>24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موقف الأرمن من الأحداث الصليبية فى بلاد الشام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2006-08-16T00:00:00Z</dcterms:created>
  <dcterms:modified xsi:type="dcterms:W3CDTF">2020-04-04T23:34:51Z</dcterms:modified>
</cp:coreProperties>
</file>