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2" r:id="rId8"/>
    <p:sldId id="263" r:id="rId9"/>
    <p:sldId id="264" r:id="rId10"/>
    <p:sldId id="265"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098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7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948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483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86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31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7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6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452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3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5285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t>الأرمن والحروب الصليبية </a:t>
            </a:r>
            <a:endParaRPr lang="en-US" sz="2800" dirty="0"/>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043206</a:t>
            </a: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ماجستير</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400" dirty="0"/>
              <a:t>وهكذا يكون المماليك بهذا الصلح قد حطموا التحالف المغولي الصليبي الأرمني عليهم ومنحهم الفرصة للانتقام من الأرمن بعد تخلي الإيلخانيين عن مساندتهم. ومع أن ملك أرمينيا حاول تجنب هذا الانتقام من خلال التعهد بدفع إتاوة سنوية منتظمة للمماليك وهدايا في حال عدم تعرضهم لبلاده، فإن السلطان الناصر أصر على تنازلهم عن عدد كبير من الحصون والقلاع له. وهذا ما دفع ملك أرمينيا ليون الخامس إلى الاستنجاد بالبابا حنا الثاني والعشرين الذي لم يكن بوسعه سوى أن يرسل بعض الأموال لمساعدة الأرمن للتصدي لغارات المماليك التي توالت عاماً بعد عام، الأمر الذي دفع ملك الأرمن ليون الخامس إلى إعلان تبعيته للمماليك والاعتذار عما قام به من أعمال ضدهم والوعد بأن</a:t>
            </a:r>
            <a:r>
              <a:rPr lang="en-US" sz="2400" dirty="0"/>
              <a:t>»</a:t>
            </a:r>
            <a:r>
              <a:rPr lang="ar-SA" sz="2400" dirty="0"/>
              <a:t>يحمل في كل سنة مائة ألف درهم</a:t>
            </a:r>
            <a:r>
              <a:rPr lang="en-US" sz="2400" dirty="0"/>
              <a:t>«</a:t>
            </a:r>
            <a:r>
              <a:rPr lang="ar-SA" sz="2400" dirty="0"/>
              <a:t>، فقبل السلطان الناصر محمد هذه التبعية. وأرسل في سنة 729 هـ/ 1329 م خلعة إلى ليون الخامس الذي لبسها وقبل الأرض بين يدي مبعوث السلطان.</a:t>
            </a:r>
            <a:endParaRPr lang="en-US" sz="2400" dirty="0"/>
          </a:p>
        </p:txBody>
      </p:sp>
    </p:spTree>
    <p:extLst>
      <p:ext uri="{BB962C8B-B14F-4D97-AF65-F5344CB8AC3E}">
        <p14:creationId xmlns:p14="http://schemas.microsoft.com/office/powerpoint/2010/main" val="10062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066800"/>
            <a:ext cx="8153400" cy="48006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algn="ctr" rtl="1"/>
            <a:r>
              <a:rPr lang="ar-SA" sz="2800" dirty="0"/>
              <a:t>غير أن هذه التبعية سرعان ما نقضها ليون الخامس عندما وصلت إليه أخبار استعداد فيليب السادس ملك فرنسا للقيام بحملة صليبية على الشرق الإسلامي، فأغار ليون على بلاد الشام. الأمر الذي دفع السلطان الناصر محمد سنة 735 هـ/ 1335 م على إرسال حملة تعدادها عشرة آلاف فارس بقيادة نائب حلب علاء الدين الطنبغا الذي أنزل الدمار والقتل والأسر في سيس وأذنة وطرطوس وأحرق الزروع وساق المواشي. وفي سنة 737 هـ/ 1337 م، كرر نائب حلب الهجوم ثانية وظل يعمل في الأراضي الأرمينية حتى وافق ملك الأرمن على التنازل عن جزء كبير من بلادهم.</a:t>
            </a:r>
            <a:endParaRPr lang="en-US" sz="2800" dirty="0"/>
          </a:p>
        </p:txBody>
      </p:sp>
    </p:spTree>
    <p:extLst>
      <p:ext uri="{BB962C8B-B14F-4D97-AF65-F5344CB8AC3E}">
        <p14:creationId xmlns:p14="http://schemas.microsoft.com/office/powerpoint/2010/main" val="204185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SA" sz="2800" dirty="0"/>
              <a:t>الأرمن بقية القرن الثامن الهجري/ الرابع عشر الميلادي حتى استطاع الأشرف شعبان أن يقضي قضاء مبرماً على دولة أرمينيا الصغرى عندما أمر نائبه في حلب الأمير شقتمر المارديني بغزو أرمينيا سنة 776 هـ/ 1374 م؛ فحاصر عاصمتها سيس، واستطاع فتحها بعد حصار دام ثلاثة أشهر. </a:t>
            </a: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42350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600" dirty="0"/>
              <a:t>أما ليون السادس ـ آخر ملوك أرمينيا ـ، فقد سيق أسيراً إلى القاهرة، وبقي فيها حتى أطلق سراحه لقاء فدية قدمها البابا كلمنت السادس وبعض ملوك أوربا، فقضى بقية حياته في باريس. وبذلك انتهت دولة أرمينيا الصغرى، وأصبحت جزءاً من نيابة حلب التابعة لسلطنة المماليك في مصر والشام.</a:t>
            </a:r>
            <a:endParaRPr lang="en-US" sz="3600" dirty="0"/>
          </a:p>
        </p:txBody>
      </p:sp>
    </p:spTree>
    <p:extLst>
      <p:ext uri="{BB962C8B-B14F-4D97-AF65-F5344CB8AC3E}">
        <p14:creationId xmlns:p14="http://schemas.microsoft.com/office/powerpoint/2010/main" val="232878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1">
            <a:schemeClr val="accent3"/>
          </a:lnRef>
          <a:fillRef idx="2">
            <a:schemeClr val="accent3"/>
          </a:fillRef>
          <a:effectRef idx="1">
            <a:schemeClr val="accent3"/>
          </a:effectRef>
          <a:fontRef idx="minor">
            <a:schemeClr val="dk1"/>
          </a:fontRef>
        </p:style>
        <p:txBody>
          <a:bodyPr>
            <a:normAutofit fontScale="90000"/>
          </a:bodyPr>
          <a:lstStyle/>
          <a:p>
            <a:pPr rtl="1"/>
            <a:r>
              <a:rPr lang="ar-SA" sz="5400" dirty="0" smtClean="0"/>
              <a:t>تابع نهاية </a:t>
            </a:r>
            <a:r>
              <a:rPr lang="ar-SA" sz="5400" dirty="0"/>
              <a:t>الحروب الصليبية وأوضاع أرمينيا خلال حكم المماليك ببلاد الشام </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fontScale="92500"/>
          </a:bodyPr>
          <a:lstStyle/>
          <a:p>
            <a:pPr marL="0" indent="0" algn="r" rtl="1">
              <a:buNone/>
            </a:pPr>
            <a:r>
              <a:rPr lang="ar-SA" dirty="0"/>
              <a:t>وبعد أن أكمل إيقاخان استعداداته، خرج بنفسه على رأس حملته ومعه ليون الثالث. وقد قدر عدد قواتهما بمائة ألف مقاتل، منها ثلاثون ألف نصراني، زحفا بها على وادي نهر العاص، فوصلا أمام حمص، حيث كان جيش المماليك مرابطاً تحت قيادة السلطان الجديد المنصور سيد الدين قلاوون (678 ـ 689 هـ/ 1279 ـ 1290 م). وفي موقعة حمص التي دارت بين الجيشين في 14 رجب سنة 680 هـ/ 1281 م حلت الهزيمة بالمغول الذين قتل منهم خلق كثير. أما ليون الثالث، فقد حلت بجيشه كارثة عندما أوقعه المماليك في كمين في أثناء انسحابه إلى بلادهم. فقد قتل وأسر معظم عسكره،</a:t>
            </a:r>
            <a:r>
              <a:rPr lang="en-US" dirty="0"/>
              <a:t>»</a:t>
            </a:r>
            <a:r>
              <a:rPr lang="ar-SA" dirty="0"/>
              <a:t>... بحيث لم يفلت منهم إلا دون العشرين</a:t>
            </a:r>
            <a:r>
              <a:rPr lang="en-US" dirty="0"/>
              <a:t>«</a:t>
            </a:r>
            <a:r>
              <a:rPr lang="ar-SA" dirty="0"/>
              <a:t>.</a:t>
            </a:r>
            <a:endParaRPr lang="en-US" dirty="0"/>
          </a:p>
          <a:p>
            <a:pPr marL="0" indent="0" algn="r" rtl="1">
              <a:buNone/>
            </a:pP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228600"/>
            <a:ext cx="8763000" cy="64008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SA" sz="2800" dirty="0"/>
              <a:t>وبعد هذه الهزيمة ما لبث أن مات ايقاخان كمداً، وذلك في 20 ذي  الحجة سنة 680 هـ/ 1282 م، فخلفه في الحكم أخوه تكودار الذي قلب سياسة معاداة المغول للمماليك رأساً على عقب: إذ أعلن إسلامه، وتسمى باسم أحمد، واتخذ لنفسه لقب سلطان، وأرسل سفارة إلى سلطان قلاوون في شعبان سنة 681 هـ/ 1282 م يعلمه فيها بأنه </a:t>
            </a:r>
            <a:r>
              <a:rPr lang="en-US" sz="2800" dirty="0"/>
              <a:t>»</a:t>
            </a:r>
            <a:r>
              <a:rPr lang="ar-SA" sz="2800" dirty="0"/>
              <a:t>مسلم وأنه أمر ببناء المساجد والمدارس والأوقاف وأمر بتجهيز الحجاج، وسأل اجتماع الكلمة وإخماد الفتنة والحرب.... وعندئذ، رد السلطان قلاوون على رسل المغول بتهنئته بالإسلام وطلب أن يكون التحالف بين المماليك والمغول على العدو المشترك، وهو الصليبيون. ولكن تكودار لم يبق في الحكم طويلاً لينفذ سياسته هذه: إذ ثار عليه بعض قواده وقتلوه في جمادى الأولى 683 هـ/ 1284 م، وأحلوا محله ابن أخيه أرغون في حكم دولة المغول الإيلخانيِّين.</a:t>
            </a:r>
            <a:endParaRPr lang="en-US" sz="2800" dirty="0"/>
          </a:p>
        </p:txBody>
      </p:sp>
    </p:spTree>
    <p:extLst>
      <p:ext uri="{BB962C8B-B14F-4D97-AF65-F5344CB8AC3E}">
        <p14:creationId xmlns:p14="http://schemas.microsoft.com/office/powerpoint/2010/main" val="30442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457200" y="533400"/>
            <a:ext cx="8153400" cy="6019800"/>
          </a:xfrm>
          <a:prstGeom prst="flowChartPunchedCard">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SA" sz="2800" dirty="0"/>
              <a:t>        اتبع أرغون سياسة تفيض حماسة لخدمة المسيحيين، فاتفق مع ملك أرمينية ليون الثالث على استرداد الأراضي المقدسة من المسلمين؛ وأرسل أربع سفارات إلى البابوية وإلى ملكي إنكَلترا وفرنسا في السنوات 684 هـ/ 1285 م، 686 هـ/ 1287م، 688 هـ/ 1289 م، 690 هـ/ 1291 م، يقترح فيها استعداده للقيام بحملة عسكرية مشتركة لغزو بلاد الشام ومصر. ولكن أرغون لم يلق استجابة صادقة من قادة أوربا الذين كانوا منشغلين بمشاغلهم الخاصة عن الاستجابة والتحرك؛ كما أن حماسهم الديني لاسترجاع الأراضي المقدسة قد ضعف بعد أن بلغتهم أنباء توالي سقوط قلاع الصليبية بيد المسلمين، وآخرها عكا التي حررها السلطان أشرف خليل سنة 690 هـ/ 1291 م.</a:t>
            </a:r>
            <a:endParaRPr lang="en-US" sz="2800" dirty="0"/>
          </a:p>
        </p:txBody>
      </p:sp>
    </p:spTree>
    <p:extLst>
      <p:ext uri="{BB962C8B-B14F-4D97-AF65-F5344CB8AC3E}">
        <p14:creationId xmlns:p14="http://schemas.microsoft.com/office/powerpoint/2010/main" val="155554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04800" y="173182"/>
            <a:ext cx="9448800" cy="64008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2800" dirty="0"/>
              <a:t>استثمر المماليك حالة الفوضى التي عمت دولة المغول الإيلخانية بسبب الصراع على السلطة في أعقاب وفاة أرغون سنة 690 هـ/ 1291 م، استثمرتها بالاستعداد لشن حملة عسكرية تعاقبها الأرمن الذين كان ملكهم قد جدد تحالفه مع المغول. ففي ربيع سنة 691 هـ/ 1292 م، خرج السلطان الأشرف خليل من حلب قاصداً قلعة الروم الواقعة على نهر الفرات، والتي كانت مقر جاثليق الأرمن. وبعد حصار ثلاثين يوماً، تمكن من فتحها وسماها قلعة المسلمين</a:t>
            </a:r>
            <a:r>
              <a:rPr lang="ar-SA" sz="2800" baseline="30000" dirty="0"/>
              <a:t> </a:t>
            </a:r>
            <a:r>
              <a:rPr lang="ar-SA" sz="2800" dirty="0"/>
              <a:t>. وفي شهر رجب سنة 692 هـ/ 1293 م، تلقى الجيش المملوكي المرابط في دمشق الأوامر من السلطان الأشرف خليل بالزحف على عاصمة الأرمن سيس، فأنفذ هيثيوم الثاني الذي خلف أباه ليون الثالث في حكم أرمينيا الصغرى سنة 688 هـ/ 1289 م الرسل إلى السلطان يعرضون التنازل عن كل ما تبقى من الحصون الشرقية، وهي بهنسا وعرش وتل حمدون فضلاً عن دفع مبلغ كبير من المال لقاء عدم التعرض لبلادهم؛ فقبلها السلطان وأرجأ تحركاته.</a:t>
            </a:r>
            <a:endParaRPr lang="en-US" sz="2800" dirty="0"/>
          </a:p>
        </p:txBody>
      </p:sp>
    </p:spTree>
    <p:extLst>
      <p:ext uri="{BB962C8B-B14F-4D97-AF65-F5344CB8AC3E}">
        <p14:creationId xmlns:p14="http://schemas.microsoft.com/office/powerpoint/2010/main" val="357532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304800"/>
            <a:ext cx="8686800" cy="632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800" dirty="0"/>
              <a:t>ولما وردت الأنباء بمصرع السلطان الأشرف خليل في محرم سنة 693 هـ/ 1293 م وما أعقب ذلك من وقوع اضطرابات داخلية، حمل هيثيوم الثاني على زيارة الإيلخان بايدو (حكم سنة واحدة فقط 694 هـ/ 1295 م) بهدف تجديد التحالف مع المغول. وحدث في أثناء مقامه في مراغه عاصمة المغول أن انتزاع غازان السلطة من بايدو في ذي الحجة سنة 694 هـ/ 1295 م، فتوجه إلى هيثيوم، فبذل له يمين التبعية</a:t>
            </a:r>
            <a:r>
              <a:rPr lang="ar-SA" sz="2800" baseline="30000" dirty="0"/>
              <a:t> </a:t>
            </a:r>
            <a:r>
              <a:rPr lang="ar-SA" sz="2800" dirty="0"/>
              <a:t> وحصل منه على وعد بمساعدته على استرجاع الأراضي المقدسة حيث أنفذ ثلاث حملات مغولية اشترك فيها الأرمن على بلاد الشام في السنوات 699 هـ/ 1300 م و700 هـ/ 1301 م. وقد كانت الحملة الثالثة سنة 702 هـ/ 1303 م آخر الحملات الكبرى التي قام بها إيلخانات المغول بقصد احتلال بلاد الشام. وبفشلها</a:t>
            </a:r>
            <a:r>
              <a:rPr lang="ar-SA" sz="2800" baseline="30000" dirty="0"/>
              <a:t> </a:t>
            </a:r>
            <a:r>
              <a:rPr lang="ar-SA" sz="2800" dirty="0"/>
              <a:t>، فشلت جهود إيلخانات المغول والأرمن في انتزاع الأراضي المقدسة من المسلمين</a:t>
            </a:r>
            <a:endParaRPr lang="en-US" sz="28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10454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04800" y="381000"/>
            <a:ext cx="8458200" cy="5867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3200" dirty="0"/>
              <a:t>ومع أن أولجاينو "خربندا" الذي خلف غازان على الإيلخانية سنة 703 هـ/ 1304 م كان قد عاضد هيثيوم الثاني ومكنه من الإيقاع بالقوات المملوكية التي كان يقودها نائب حلب سيف الدين قشتمر في أثناء إغارته على سيس في المحرم سنة 705 هـ/ 1306 م حيث قتلوا وأسروا معظم القوة ولم يرجع إلى حلب منهم إلا القليل، فإنه لم يقم بحملات كبرى على بلاد الشام على الرغم من تحريض ليون الرابع ملك أرمينيا والبابوية وملوك أوربالة. وعلى ما يبدو، فإن انصرافه لتسوية مشكلاته الداخلية وحروبه مع مغول القفجاق كانت سبباً لعدم استجابته لهم</a:t>
            </a:r>
            <a:r>
              <a:rPr lang="ar-SA" sz="3200" baseline="30000" dirty="0"/>
              <a:t> </a:t>
            </a:r>
            <a:r>
              <a:rPr lang="ar-SA" sz="3200" dirty="0"/>
              <a:t>.</a:t>
            </a:r>
            <a:endParaRPr lang="en-US" sz="3200" dirty="0"/>
          </a:p>
        </p:txBody>
      </p:sp>
    </p:spTree>
    <p:extLst>
      <p:ext uri="{BB962C8B-B14F-4D97-AF65-F5344CB8AC3E}">
        <p14:creationId xmlns:p14="http://schemas.microsoft.com/office/powerpoint/2010/main" val="6379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651164" y="381000"/>
            <a:ext cx="7696200" cy="62484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ctr" rtl="1"/>
            <a:r>
              <a:rPr lang="ar-SA" sz="2800" dirty="0"/>
              <a:t>وقد تخلى أبو سعيد الذي خلف أباه أولجاينو سنة 716 هـ/ 1316 م على الإيلخانية، بدافع من إسلامه، عن السياسة القديمة للإيلخانات المغول والتي كانت تقوم على التعاون مع الأرمن والصليبيين الأوربيين ضد المماليك المسلمين إلى سياسة المصالحة والتسامح وإزالة روح العداء والجفاء معهم. وبدأت أول مساعي الصلح من قبل أبي سعيد سنة 717 هـ/ 1317 م، وقابلها المماليك بالود، وأخذت الرسل بين المملكتين يتنقلون أكثر من مرة في السنة بهدف توثيق أواصر المحبة بين الطرفين وإضعاف عوامل النفرة والجفاء بينهما. وأسفرت هذه المراسلات في النهاية عن توقيع معاهدة صلح وسلام سنة 723 هـ/ 1323 م فتحت بموجبها الحدود بين الدولتين للتجارة وساد السلام بينهما إلى أن انهارت دولة الإيلخانيين سنة 736 هـ/ 1335 م.</a:t>
            </a:r>
            <a:endParaRPr lang="en-US" sz="2800" dirty="0"/>
          </a:p>
        </p:txBody>
      </p:sp>
    </p:spTree>
    <p:extLst>
      <p:ext uri="{BB962C8B-B14F-4D97-AF65-F5344CB8AC3E}">
        <p14:creationId xmlns:p14="http://schemas.microsoft.com/office/powerpoint/2010/main" val="179763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TotalTime>
  <Words>514</Words>
  <Application>Microsoft Office PowerPoint</Application>
  <PresentationFormat>On-screen Show (4:3)</PresentationFormat>
  <Paragraphs>17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تابع نهاية الحروب الصليبية وأوضاع أرمينيا خلال حكم المماليك ببلاد الشام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2006-08-16T00:00:00Z</dcterms:created>
  <dcterms:modified xsi:type="dcterms:W3CDTF">2020-04-05T00:01:58Z</dcterms:modified>
</cp:coreProperties>
</file>