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7" r:id="rId4"/>
    <p:sldId id="258" r:id="rId5"/>
    <p:sldId id="259" r:id="rId6"/>
    <p:sldId id="262" r:id="rId7"/>
    <p:sldId id="263" r:id="rId8"/>
    <p:sldId id="264" r:id="rId9"/>
    <p:sldId id="265" r:id="rId10"/>
    <p:sldId id="268" r:id="rId11"/>
    <p:sldId id="269" r:id="rId12"/>
    <p:sldId id="27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9209828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15773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78890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99487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994833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3867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34311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16733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47967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145282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63635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94528511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9600" y="990600"/>
            <a:ext cx="7315200" cy="518160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rtl="1">
              <a:lnSpc>
                <a:spcPct val="200000"/>
              </a:lnSpc>
            </a:pPr>
            <a:r>
              <a:rPr lang="ar-SA" sz="2800" b="1" dirty="0">
                <a:solidFill>
                  <a:srgbClr val="FF0000"/>
                </a:solidFill>
                <a:latin typeface="Simplified Arabic" pitchFamily="18" charset="-78"/>
                <a:cs typeface="Simplified Arabic" pitchFamily="18" charset="-78"/>
              </a:rPr>
              <a:t>اسم المقرر </a:t>
            </a:r>
            <a:r>
              <a:rPr lang="ar-SA" sz="2800" b="1" dirty="0" smtClean="0">
                <a:solidFill>
                  <a:srgbClr val="FF0000"/>
                </a:solidFill>
                <a:latin typeface="Simplified Arabic" pitchFamily="18" charset="-78"/>
                <a:cs typeface="Simplified Arabic" pitchFamily="18" charset="-78"/>
              </a:rPr>
              <a:t>: </a:t>
            </a:r>
            <a:r>
              <a:rPr lang="ar-SA" sz="2800" b="1" dirty="0"/>
              <a:t>الأرمن والحروب الصليبية </a:t>
            </a:r>
            <a:endParaRPr lang="en-US" sz="2800" dirty="0"/>
          </a:p>
          <a:p>
            <a:pPr algn="ctr" rtl="1">
              <a:lnSpc>
                <a:spcPct val="200000"/>
              </a:lnSpc>
            </a:pPr>
            <a:r>
              <a:rPr lang="ar-SA" sz="2800" b="1" dirty="0" smtClean="0">
                <a:solidFill>
                  <a:srgbClr val="FF0000"/>
                </a:solidFill>
                <a:latin typeface="Simplified Arabic" pitchFamily="18" charset="-78"/>
                <a:cs typeface="Simplified Arabic" pitchFamily="18" charset="-78"/>
              </a:rPr>
              <a:t>كود المقرر: 043206</a:t>
            </a:r>
          </a:p>
          <a:p>
            <a:pPr algn="ctr" rtl="1">
              <a:lnSpc>
                <a:spcPct val="200000"/>
              </a:lnSpc>
            </a:pPr>
            <a:r>
              <a:rPr lang="ar-SA" sz="2800" b="1" dirty="0" smtClean="0">
                <a:solidFill>
                  <a:srgbClr val="FF0000"/>
                </a:solidFill>
                <a:latin typeface="Simplified Arabic" pitchFamily="18" charset="-78"/>
                <a:cs typeface="Simplified Arabic" pitchFamily="18" charset="-78"/>
              </a:rPr>
              <a:t>أستاذ المقرر : أد/ ممدوح هلول</a:t>
            </a:r>
          </a:p>
          <a:p>
            <a:pPr algn="ctr">
              <a:lnSpc>
                <a:spcPct val="200000"/>
              </a:lnSpc>
            </a:pPr>
            <a:r>
              <a:rPr lang="ar-SA" sz="2800" b="1" dirty="0" smtClean="0">
                <a:solidFill>
                  <a:srgbClr val="FF0000"/>
                </a:solidFill>
                <a:latin typeface="Simplified Arabic" pitchFamily="18" charset="-78"/>
                <a:cs typeface="Simplified Arabic" pitchFamily="18" charset="-78"/>
              </a:rPr>
              <a:t>دراسات عليا – ماجستير</a:t>
            </a:r>
          </a:p>
          <a:p>
            <a:pPr algn="ctr" rtl="1">
              <a:lnSpc>
                <a:spcPct val="200000"/>
              </a:lnSpc>
            </a:pPr>
            <a:r>
              <a:rPr lang="ar-SA" sz="2800" b="1" dirty="0" smtClean="0">
                <a:solidFill>
                  <a:srgbClr val="FF0000"/>
                </a:solidFill>
                <a:latin typeface="Simplified Arabic" pitchFamily="18" charset="-78"/>
                <a:cs typeface="Simplified Arabic" pitchFamily="18" charset="-78"/>
              </a:rPr>
              <a:t>قسم : التاريخ </a:t>
            </a:r>
            <a:r>
              <a:rPr lang="ar-SA" sz="2800" b="1" dirty="0">
                <a:solidFill>
                  <a:srgbClr val="FF0000"/>
                </a:solidFill>
                <a:latin typeface="Simplified Arabic" pitchFamily="18" charset="-78"/>
                <a:cs typeface="Simplified Arabic" pitchFamily="18" charset="-78"/>
              </a:rPr>
              <a:t>والآثار- شعبة العصور الوسطى</a:t>
            </a:r>
            <a:r>
              <a:rPr lang="ar-SA" sz="2800" b="1" dirty="0" smtClean="0">
                <a:latin typeface="Simplified Arabic" pitchFamily="18" charset="-78"/>
                <a:cs typeface="Simplified Arabic" pitchFamily="18" charset="-78"/>
              </a:rPr>
              <a:t> </a:t>
            </a:r>
            <a:endParaRPr lang="en-US" sz="2800" b="1" dirty="0">
              <a:latin typeface="Simplified Arabic" pitchFamily="18" charset="-78"/>
              <a:cs typeface="Simplified Arabic" pitchFamily="18" charset="-78"/>
            </a:endParaRPr>
          </a:p>
        </p:txBody>
      </p:sp>
    </p:spTree>
    <p:extLst>
      <p:ext uri="{BB962C8B-B14F-4D97-AF65-F5344CB8AC3E}">
        <p14:creationId xmlns:p14="http://schemas.microsoft.com/office/powerpoint/2010/main" val="5848890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457200" y="1066800"/>
            <a:ext cx="8153400" cy="4800600"/>
          </a:xfrm>
          <a:prstGeom prst="rect">
            <a:avLst/>
          </a:prstGeom>
        </p:spPr>
        <p:style>
          <a:lnRef idx="1">
            <a:schemeClr val="accent3"/>
          </a:lnRef>
          <a:fillRef idx="2">
            <a:schemeClr val="accent3"/>
          </a:fillRef>
          <a:effectRef idx="1">
            <a:schemeClr val="accent3"/>
          </a:effectRef>
          <a:fontRef idx="minor">
            <a:schemeClr val="dk1"/>
          </a:fontRef>
        </p:style>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dk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dk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dk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9pPr>
          </a:lstStyle>
          <a:p>
            <a:pPr marL="0" indent="0" algn="r" rtl="1">
              <a:buNone/>
            </a:pPr>
            <a:r>
              <a:rPr lang="ar-EG" sz="2800" dirty="0"/>
              <a:t>وقد أوضح الصوري تطورات ما أعقب ذلك من صراع بين الأميرين الصليبيين </a:t>
            </a:r>
            <a:r>
              <a:rPr lang="ar-EG" sz="2800" dirty="0" smtClean="0"/>
              <a:t>،</a:t>
            </a:r>
            <a:r>
              <a:rPr lang="ar-SA" sz="2800" dirty="0" smtClean="0"/>
              <a:t> </a:t>
            </a:r>
            <a:r>
              <a:rPr lang="ar-EG" sz="2800" dirty="0" smtClean="0"/>
              <a:t>على </a:t>
            </a:r>
            <a:r>
              <a:rPr lang="ar-EG" sz="2800" dirty="0"/>
              <a:t>مرأى ومسمع، من سكان المدينة، من الأرمن وغيره، فذكر أن بلدوين " تطاول … </a:t>
            </a:r>
            <a:r>
              <a:rPr lang="ar-EG" sz="2800" dirty="0" smtClean="0"/>
              <a:t>على</a:t>
            </a:r>
            <a:r>
              <a:rPr lang="ar-SA" sz="2800" dirty="0" smtClean="0"/>
              <a:t> </a:t>
            </a:r>
            <a:r>
              <a:rPr lang="ar-EG" sz="2800" dirty="0" smtClean="0"/>
              <a:t>تانكريد </a:t>
            </a:r>
            <a:r>
              <a:rPr lang="ar-EG" sz="2800" dirty="0"/>
              <a:t>… بكلماته السفيهة، وأدت غطرسته إلى مأزق، أوشك فيه كل منهما أن </a:t>
            </a:r>
            <a:r>
              <a:rPr lang="ar-EG" sz="2800" dirty="0" smtClean="0"/>
              <a:t>يقاتل</a:t>
            </a:r>
            <a:r>
              <a:rPr lang="ar-SA" sz="2800" dirty="0" smtClean="0"/>
              <a:t> </a:t>
            </a:r>
            <a:r>
              <a:rPr lang="ar-EG" sz="2800" dirty="0" smtClean="0"/>
              <a:t>صاحبه</a:t>
            </a:r>
            <a:r>
              <a:rPr lang="ar-EG" sz="2800" dirty="0"/>
              <a:t>، ويفتك به … " ، بل أن بلدوين" استدعى … إليه أهل البلد ، وهددهم </a:t>
            </a:r>
            <a:r>
              <a:rPr lang="ar-EG" sz="2800" dirty="0" smtClean="0"/>
              <a:t>علانية</a:t>
            </a:r>
            <a:r>
              <a:rPr lang="ar-SA" sz="2800" dirty="0" smtClean="0"/>
              <a:t> </a:t>
            </a:r>
            <a:r>
              <a:rPr lang="ar-EG" sz="2800" dirty="0" smtClean="0"/>
              <a:t>بتخريب </a:t>
            </a:r>
            <a:r>
              <a:rPr lang="ar-EG" sz="2800" dirty="0"/>
              <a:t>المدينة ، وما جاورها من النواحي، غير عابئ بما وعدهم به تانكريد من </a:t>
            </a:r>
            <a:r>
              <a:rPr lang="ar-EG" sz="2800" dirty="0" smtClean="0"/>
              <a:t>بسط</a:t>
            </a:r>
            <a:r>
              <a:rPr lang="ar-SA" sz="2800" dirty="0" smtClean="0"/>
              <a:t> </a:t>
            </a:r>
            <a:r>
              <a:rPr lang="ar-EG" sz="2800" dirty="0" smtClean="0"/>
              <a:t>. </a:t>
            </a:r>
            <a:r>
              <a:rPr lang="ar-EG" sz="2800" dirty="0"/>
              <a:t>( حمايته عليهم، إن لم يبادروا إلى إنزال راية تنكريد، ونصب رايته هو </a:t>
            </a:r>
            <a:r>
              <a:rPr lang="ar-EG" sz="2800" dirty="0" smtClean="0"/>
              <a:t>مكا</a:t>
            </a:r>
            <a:r>
              <a:rPr lang="ar-SA" sz="2800" dirty="0" smtClean="0"/>
              <a:t>نها</a:t>
            </a:r>
            <a:endParaRPr lang="en-US" sz="2800" dirty="0">
              <a:solidFill>
                <a:srgbClr val="FF0000"/>
              </a:solidFill>
              <a:effectLst>
                <a:outerShdw blurRad="38100" dist="38100" dir="2700000" algn="tl">
                  <a:srgbClr val="000000">
                    <a:alpha val="43137"/>
                  </a:srgbClr>
                </a:outerShdw>
              </a:effectLst>
              <a:latin typeface="Simplified Arabic" pitchFamily="18" charset="-78"/>
              <a:cs typeface="Simplified Arabic" pitchFamily="18" charset="-78"/>
            </a:endParaRPr>
          </a:p>
        </p:txBody>
      </p:sp>
    </p:spTree>
    <p:extLst>
      <p:ext uri="{BB962C8B-B14F-4D97-AF65-F5344CB8AC3E}">
        <p14:creationId xmlns:p14="http://schemas.microsoft.com/office/powerpoint/2010/main" val="20418594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Scroll 1"/>
          <p:cNvSpPr/>
          <p:nvPr/>
        </p:nvSpPr>
        <p:spPr>
          <a:xfrm>
            <a:off x="609600" y="914400"/>
            <a:ext cx="7671955" cy="5105400"/>
          </a:xfrm>
          <a:prstGeom prst="verticalScroll">
            <a:avLst/>
          </a:prstGeom>
        </p:spPr>
        <p:style>
          <a:lnRef idx="1">
            <a:schemeClr val="accent6"/>
          </a:lnRef>
          <a:fillRef idx="2">
            <a:schemeClr val="accent6"/>
          </a:fillRef>
          <a:effectRef idx="1">
            <a:schemeClr val="accent6"/>
          </a:effectRef>
          <a:fontRef idx="minor">
            <a:schemeClr val="dk1"/>
          </a:fontRef>
        </p:style>
        <p:txBody>
          <a:bodyPr rtlCol="0" anchor="ctr"/>
          <a:lstStyle/>
          <a:p>
            <a:pPr algn="r" rtl="1"/>
            <a:r>
              <a:rPr lang="ar-EG" sz="2400" dirty="0"/>
              <a:t>ويبدو أن هذا الموقف المتأزم بين الأميرين الصليبيين، هو ما دفع أهل المدينة </a:t>
            </a:r>
            <a:r>
              <a:rPr lang="ar-EG" sz="2400" dirty="0" smtClean="0"/>
              <a:t>من</a:t>
            </a:r>
            <a:r>
              <a:rPr lang="ar-SA" sz="2400" dirty="0" smtClean="0"/>
              <a:t> </a:t>
            </a:r>
            <a:r>
              <a:rPr lang="ar-EG" sz="2400" dirty="0" smtClean="0"/>
              <a:t>الأرمن </a:t>
            </a:r>
            <a:r>
              <a:rPr lang="ar-EG" sz="2400" dirty="0"/>
              <a:t>والإغريق للتدخل، وحسم الموقف من جانبهم فقد " </a:t>
            </a:r>
            <a:r>
              <a:rPr lang="ar-EG" sz="2400" b="1" dirty="0"/>
              <a:t>رأوا أن بلدوين أشد من </a:t>
            </a:r>
            <a:r>
              <a:rPr lang="ar-EG" sz="2400" b="1" dirty="0" smtClean="0"/>
              <a:t>تانكريد</a:t>
            </a:r>
            <a:r>
              <a:rPr lang="ar-SA" sz="2400" b="1" dirty="0" smtClean="0"/>
              <a:t> </a:t>
            </a:r>
            <a:r>
              <a:rPr lang="ar-EG" sz="2400" b="1" dirty="0" smtClean="0"/>
              <a:t>بأسًا </a:t>
            </a:r>
            <a:r>
              <a:rPr lang="ar-EG" sz="2400" b="1" dirty="0"/>
              <a:t>وأكثر منه جندًا</a:t>
            </a:r>
            <a:r>
              <a:rPr lang="ar-EG" sz="2400" dirty="0"/>
              <a:t>"على حد قول الصوري فأثروا أن يذعنوا له، على نفس الشروط التي </a:t>
            </a:r>
            <a:r>
              <a:rPr lang="ar-EG" sz="2400" dirty="0" smtClean="0"/>
              <a:t>سبق</a:t>
            </a:r>
            <a:r>
              <a:rPr lang="ar-SA" sz="2400" dirty="0" smtClean="0"/>
              <a:t> </a:t>
            </a:r>
            <a:r>
              <a:rPr lang="ar-EG" sz="2400" dirty="0" smtClean="0"/>
              <a:t>. </a:t>
            </a:r>
            <a:r>
              <a:rPr lang="ar-EG" sz="2400" dirty="0"/>
              <a:t>( لهم اشتراطها على الأمير تانكريد، فقاموا بإنزال رايته، ورفع راية الكونت بلدوين </a:t>
            </a:r>
            <a:r>
              <a:rPr lang="ar-EG" sz="2400" dirty="0" smtClean="0"/>
              <a:t>مكا</a:t>
            </a:r>
            <a:r>
              <a:rPr lang="ar-SA" sz="2400" dirty="0" smtClean="0"/>
              <a:t>نها</a:t>
            </a:r>
            <a:endParaRPr lang="en-US" sz="2400" b="1" dirty="0">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endParaRPr>
          </a:p>
        </p:txBody>
      </p:sp>
    </p:spTree>
    <p:extLst>
      <p:ext uri="{BB962C8B-B14F-4D97-AF65-F5344CB8AC3E}">
        <p14:creationId xmlns:p14="http://schemas.microsoft.com/office/powerpoint/2010/main" val="34235064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Scroll 1"/>
          <p:cNvSpPr/>
          <p:nvPr/>
        </p:nvSpPr>
        <p:spPr>
          <a:xfrm>
            <a:off x="0" y="0"/>
            <a:ext cx="8915400" cy="6553200"/>
          </a:xfrm>
          <a:prstGeom prst="verticalScroll">
            <a:avLst/>
          </a:prstGeom>
        </p:spPr>
        <p:style>
          <a:lnRef idx="1">
            <a:schemeClr val="accent6"/>
          </a:lnRef>
          <a:fillRef idx="2">
            <a:schemeClr val="accent6"/>
          </a:fillRef>
          <a:effectRef idx="1">
            <a:schemeClr val="accent6"/>
          </a:effectRef>
          <a:fontRef idx="minor">
            <a:schemeClr val="dk1"/>
          </a:fontRef>
        </p:style>
        <p:txBody>
          <a:bodyPr rtlCol="0" anchor="ctr"/>
          <a:lstStyle/>
          <a:p>
            <a:pPr algn="r" rtl="1"/>
            <a:r>
              <a:rPr lang="ar-EG" sz="2800" dirty="0"/>
              <a:t>ومهما يكن من أمر، فقد قام الأرمن بإدخال "</a:t>
            </a:r>
            <a:r>
              <a:rPr lang="ar-EG" sz="2800" b="1" dirty="0"/>
              <a:t>بلدوين وجميع عسكره [إلى </a:t>
            </a:r>
            <a:r>
              <a:rPr lang="ar-EG" sz="2800" b="1" dirty="0" smtClean="0"/>
              <a:t>المدين</a:t>
            </a:r>
            <a:r>
              <a:rPr lang="ar-SA" sz="2800" b="1" dirty="0" smtClean="0"/>
              <a:t>ة </a:t>
            </a:r>
            <a:r>
              <a:rPr lang="ar-EG" sz="2800" b="1" dirty="0" smtClean="0"/>
              <a:t>وخ</a:t>
            </a:r>
            <a:r>
              <a:rPr lang="ar-SA" sz="2800" b="1" dirty="0" smtClean="0"/>
              <a:t>ص</a:t>
            </a:r>
            <a:r>
              <a:rPr lang="ar-EG" sz="2800" b="1" dirty="0" smtClean="0"/>
              <a:t>صوا </a:t>
            </a:r>
            <a:r>
              <a:rPr lang="ar-EG" sz="2800" b="1" dirty="0"/>
              <a:t>له برجين، جعلوهما …سكنًا خاصًا له </a:t>
            </a:r>
            <a:r>
              <a:rPr lang="ar-EG" sz="2800" dirty="0"/>
              <a:t>"، في </a:t>
            </a:r>
            <a:r>
              <a:rPr lang="ar-EG" sz="2800" b="1" dirty="0"/>
              <a:t>" … حين تفرق جنده في </a:t>
            </a:r>
            <a:r>
              <a:rPr lang="ar-EG" sz="2800" b="1" dirty="0" smtClean="0"/>
              <a:t>بيوت</a:t>
            </a:r>
            <a:r>
              <a:rPr lang="ar-SA" sz="2800" b="1" dirty="0" smtClean="0"/>
              <a:t> </a:t>
            </a:r>
            <a:r>
              <a:rPr lang="ar-EG" sz="2800" b="1" dirty="0" smtClean="0"/>
              <a:t>الأهالي</a:t>
            </a:r>
            <a:r>
              <a:rPr lang="ar-EG" sz="2800" dirty="0"/>
              <a:t>" </a:t>
            </a:r>
            <a:r>
              <a:rPr lang="ar-EG" sz="2800" dirty="0" smtClean="0"/>
              <a:t>، </a:t>
            </a:r>
            <a:r>
              <a:rPr lang="ar-EG" sz="2800" dirty="0"/>
              <a:t>وتؤيد المصادر الأرمنية ذلك حيث أن الأرمن ساعدوا الصليبيين، وقدموا </a:t>
            </a:r>
            <a:r>
              <a:rPr lang="ar-EG" sz="2800" dirty="0" smtClean="0"/>
              <a:t>لهم</a:t>
            </a:r>
            <a:r>
              <a:rPr lang="ar-SA" sz="2800" dirty="0" smtClean="0"/>
              <a:t> </a:t>
            </a:r>
            <a:r>
              <a:rPr lang="ar-EG" sz="2800" dirty="0" smtClean="0"/>
              <a:t>.( </a:t>
            </a:r>
            <a:r>
              <a:rPr lang="ar-EG" sz="2800" dirty="0"/>
              <a:t>" </a:t>
            </a:r>
            <a:r>
              <a:rPr lang="ar-EG" sz="2800" b="1" dirty="0"/>
              <a:t>..مواكيل كثيرة (أكل) وذخيرة وافرة</a:t>
            </a:r>
            <a:endParaRPr lang="en-US" sz="2800" dirty="0"/>
          </a:p>
        </p:txBody>
      </p:sp>
    </p:spTree>
    <p:extLst>
      <p:ext uri="{BB962C8B-B14F-4D97-AF65-F5344CB8AC3E}">
        <p14:creationId xmlns:p14="http://schemas.microsoft.com/office/powerpoint/2010/main" val="2328784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057400"/>
            <a:ext cx="6512511" cy="2362200"/>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rtl="1"/>
            <a:r>
              <a:rPr lang="ar-SA" sz="5400" dirty="0"/>
              <a:t>الحملة الصليبية الأولى والأرمن </a:t>
            </a:r>
            <a:endParaRPr lang="en-US" sz="5400" b="1" dirty="0">
              <a:effectLst>
                <a:outerShdw blurRad="38100" dist="38100" dir="2700000" algn="tl">
                  <a:srgbClr val="000000">
                    <a:alpha val="43137"/>
                  </a:srgbClr>
                </a:outerShdw>
              </a:effectLst>
              <a:latin typeface="Simplified Arabic" pitchFamily="18" charset="-78"/>
              <a:cs typeface="Simplified Arabic" pitchFamily="18" charset="-78"/>
            </a:endParaRPr>
          </a:p>
        </p:txBody>
      </p:sp>
    </p:spTree>
    <p:extLst>
      <p:ext uri="{BB962C8B-B14F-4D97-AF65-F5344CB8AC3E}">
        <p14:creationId xmlns:p14="http://schemas.microsoft.com/office/powerpoint/2010/main" val="2913549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rtl="1"/>
            <a:endParaRPr lang="en-US" dirty="0"/>
          </a:p>
        </p:txBody>
      </p:sp>
      <p:sp>
        <p:nvSpPr>
          <p:cNvPr id="3" name="Content Placeholder 2"/>
          <p:cNvSpPr>
            <a:spLocks noGrp="1"/>
          </p:cNvSpPr>
          <p:nvPr>
            <p:ph idx="1"/>
          </p:nvPr>
        </p:nvSpPr>
        <p:spPr>
          <a:xfrm>
            <a:off x="457200" y="1600200"/>
            <a:ext cx="8229600" cy="4800600"/>
          </a:xfrm>
        </p:spPr>
        <p:style>
          <a:lnRef idx="1">
            <a:schemeClr val="accent6"/>
          </a:lnRef>
          <a:fillRef idx="2">
            <a:schemeClr val="accent6"/>
          </a:fillRef>
          <a:effectRef idx="1">
            <a:schemeClr val="accent6"/>
          </a:effectRef>
          <a:fontRef idx="minor">
            <a:schemeClr val="dk1"/>
          </a:fontRef>
        </p:style>
        <p:txBody>
          <a:bodyPr>
            <a:normAutofit/>
          </a:bodyPr>
          <a:lstStyle/>
          <a:p>
            <a:pPr marL="0" indent="0" algn="r" rtl="1">
              <a:buNone/>
            </a:pPr>
            <a:r>
              <a:rPr lang="ar-SA" dirty="0"/>
              <a:t>وصلت الحملة الصليبية الأولى إلى الشرق في سنة 491 هـ/ 1097 م، فوجد الأمراء الأرمن في الصليبيين الحليف والحامي القوي الذي يمكنهم من إنشاء مملكتهم، بعد صراع دام طويلاً بين الأمراء الروبينيين والهيثوميين، أدّى فيه البيزنطيون دوراً كبيراً من خلال دعمهم للبيت الهيثومي بسبب العداء المشترك للأمراء الروبنيين الذين حملوا بيزنطة مسؤولية ضياع استقلالهم في الوطن الأم أرمينيا الكبرى، فضلاً عن محاولاتهم التوسُّع على حساب الأراضي البيزنطية</a:t>
            </a:r>
            <a:endParaRPr lang="en-US" dirty="0"/>
          </a:p>
        </p:txBody>
      </p:sp>
    </p:spTree>
    <p:extLst>
      <p:ext uri="{BB962C8B-B14F-4D97-AF65-F5344CB8AC3E}">
        <p14:creationId xmlns:p14="http://schemas.microsoft.com/office/powerpoint/2010/main" val="40345984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Scroll 1"/>
          <p:cNvSpPr/>
          <p:nvPr/>
        </p:nvSpPr>
        <p:spPr>
          <a:xfrm>
            <a:off x="76200" y="228600"/>
            <a:ext cx="8763000" cy="6400800"/>
          </a:xfrm>
          <a:prstGeom prst="verticalScroll">
            <a:avLst/>
          </a:prstGeom>
        </p:spPr>
        <p:style>
          <a:lnRef idx="1">
            <a:schemeClr val="accent5"/>
          </a:lnRef>
          <a:fillRef idx="2">
            <a:schemeClr val="accent5"/>
          </a:fillRef>
          <a:effectRef idx="1">
            <a:schemeClr val="accent5"/>
          </a:effectRef>
          <a:fontRef idx="minor">
            <a:schemeClr val="dk1"/>
          </a:fontRef>
        </p:style>
        <p:txBody>
          <a:bodyPr rtlCol="0" anchor="ctr"/>
          <a:lstStyle/>
          <a:p>
            <a:pPr algn="r" rtl="1"/>
            <a:r>
              <a:rPr lang="ar-SA" sz="3200" dirty="0"/>
              <a:t>أما الأمراء الروبينيون، فقد دأبو على عقد الأحلاف والاتفاقيات مع الصليبيين؛ إذ وجد كل من الطرفين ضالته في الطرف الآخر: فقد طمح الأمراء الأرمن إلى اتخاذ الصليبيين سنداً لهم في صراعهم ضد البيزنطيين والأمراء الهثيوميين، في حين وجد الصليبيون في الأمراء الروبينيين أعواناً لهم في تحقيق أهدافهم لإقامة كياناتهم في الشرق. ويتضح ذلك من الدعم الذي قدمه الأرمن للحملة الصليبية الأولى: إذ أرشدوهم إلى الطرق المؤدية إلى بلاد الجزيرة والشام</a:t>
            </a:r>
            <a:endParaRPr lang="en-US" sz="3200" b="1" dirty="0">
              <a:solidFill>
                <a:schemeClr val="tx1"/>
              </a:solidFill>
              <a:cs typeface="+mj-cs"/>
            </a:endParaRPr>
          </a:p>
        </p:txBody>
      </p:sp>
    </p:spTree>
    <p:extLst>
      <p:ext uri="{BB962C8B-B14F-4D97-AF65-F5344CB8AC3E}">
        <p14:creationId xmlns:p14="http://schemas.microsoft.com/office/powerpoint/2010/main" val="3044234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Card 1"/>
          <p:cNvSpPr/>
          <p:nvPr/>
        </p:nvSpPr>
        <p:spPr>
          <a:xfrm>
            <a:off x="457200" y="533400"/>
            <a:ext cx="8153400" cy="6019800"/>
          </a:xfrm>
          <a:prstGeom prst="flowChartPunchedCard">
            <a:avLst/>
          </a:prstGeom>
        </p:spPr>
        <p:style>
          <a:lnRef idx="1">
            <a:schemeClr val="accent5"/>
          </a:lnRef>
          <a:fillRef idx="2">
            <a:schemeClr val="accent5"/>
          </a:fillRef>
          <a:effectRef idx="1">
            <a:schemeClr val="accent5"/>
          </a:effectRef>
          <a:fontRef idx="minor">
            <a:schemeClr val="dk1"/>
          </a:fontRef>
        </p:style>
        <p:txBody>
          <a:bodyPr rtlCol="0" anchor="ctr"/>
          <a:lstStyle/>
          <a:p>
            <a:pPr algn="r" rtl="1"/>
            <a:r>
              <a:rPr lang="ar-SA" sz="3600" dirty="0"/>
              <a:t>فضلاً عن دورهم في مساعدة الصليبيين أثناء استيلائهم على الرها وأنطاكيا عن طريق الإمدادات العسكرية والدعم المادي الضخم، وخاصة عند حصارهم لأنطاكيا سنة 492 هـ/ 1098 </a:t>
            </a:r>
            <a:endParaRPr lang="en-US" sz="3600"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5555445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Scroll 1"/>
          <p:cNvSpPr/>
          <p:nvPr/>
        </p:nvSpPr>
        <p:spPr>
          <a:xfrm>
            <a:off x="76200" y="304800"/>
            <a:ext cx="8686800" cy="6324600"/>
          </a:xfrm>
          <a:prstGeom prst="verticalScroll">
            <a:avLst/>
          </a:prstGeom>
        </p:spPr>
        <p:style>
          <a:lnRef idx="1">
            <a:schemeClr val="accent4"/>
          </a:lnRef>
          <a:fillRef idx="2">
            <a:schemeClr val="accent4"/>
          </a:fillRef>
          <a:effectRef idx="1">
            <a:schemeClr val="accent4"/>
          </a:effectRef>
          <a:fontRef idx="minor">
            <a:schemeClr val="dk1"/>
          </a:fontRef>
        </p:style>
        <p:txBody>
          <a:bodyPr rtlCol="0" anchor="ctr"/>
          <a:lstStyle/>
          <a:p>
            <a:pPr algn="ctr" rtl="1"/>
            <a:r>
              <a:rPr lang="ar-EG" sz="4000" b="1" dirty="0" smtClean="0"/>
              <a:t> </a:t>
            </a:r>
            <a:r>
              <a:rPr lang="ar-EG" sz="4000" b="1" dirty="0"/>
              <a:t>موقف الأرمن في مدينة طرسوس من حملة الأمير تانكريد الصيليبية </a:t>
            </a:r>
            <a:endParaRPr lang="en-US" sz="4000" b="1" dirty="0">
              <a:effectLst>
                <a:outerShdw blurRad="38100" dist="38100" dir="2700000" algn="tl">
                  <a:srgbClr val="000000">
                    <a:alpha val="43137"/>
                  </a:srgbClr>
                </a:outerShdw>
              </a:effectLst>
              <a:latin typeface="Simplified Arabic" pitchFamily="18" charset="-78"/>
              <a:cs typeface="Simplified Arabic" pitchFamily="18" charset="-78"/>
            </a:endParaRPr>
          </a:p>
        </p:txBody>
      </p:sp>
    </p:spTree>
    <p:extLst>
      <p:ext uri="{BB962C8B-B14F-4D97-AF65-F5344CB8AC3E}">
        <p14:creationId xmlns:p14="http://schemas.microsoft.com/office/powerpoint/2010/main" val="41045419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Scroll 1"/>
          <p:cNvSpPr/>
          <p:nvPr/>
        </p:nvSpPr>
        <p:spPr>
          <a:xfrm>
            <a:off x="0" y="381000"/>
            <a:ext cx="8915400" cy="5867400"/>
          </a:xfrm>
          <a:prstGeom prst="verticalScroll">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ar-EG" sz="3200" dirty="0"/>
              <a:t>كان أهالي طرسوس " </a:t>
            </a:r>
            <a:r>
              <a:rPr lang="ar-EG" sz="3200" b="1" dirty="0"/>
              <a:t>…… يتألفون من الأرمن والإغريق</a:t>
            </a:r>
            <a:r>
              <a:rPr lang="ar-EG" sz="3200" dirty="0"/>
              <a:t>" إلى جانب " </a:t>
            </a:r>
            <a:r>
              <a:rPr lang="ar-EG" sz="3200" b="1" dirty="0"/>
              <a:t>ثلة</a:t>
            </a:r>
          </a:p>
          <a:p>
            <a:pPr algn="ctr"/>
            <a:r>
              <a:rPr lang="ar-EG" sz="3200" b="1" dirty="0"/>
              <a:t>قليلة من الترك، أي سلاجقة الروم- الذين كانت لهم الغلبة الحربية</a:t>
            </a:r>
            <a:r>
              <a:rPr lang="ar-EG" sz="3200" dirty="0"/>
              <a:t>" ، وقد </a:t>
            </a:r>
            <a:r>
              <a:rPr lang="ar-EG" sz="3200" dirty="0" smtClean="0"/>
              <a:t>ذكر وليم</a:t>
            </a:r>
            <a:endParaRPr lang="ar-EG" sz="3200" dirty="0"/>
          </a:p>
          <a:p>
            <a:pPr algn="ctr" rtl="1"/>
            <a:r>
              <a:rPr lang="ar-EG" sz="3200" dirty="0"/>
              <a:t>الصوري " </a:t>
            </a:r>
            <a:r>
              <a:rPr lang="ar-EG" sz="3200" b="1" dirty="0"/>
              <a:t>أن الأرمن والإغريق لم يكن يسمح لهم </a:t>
            </a:r>
            <a:r>
              <a:rPr lang="ar-EG" sz="3200" b="1" dirty="0" smtClean="0"/>
              <a:t>باستلام </a:t>
            </a:r>
            <a:r>
              <a:rPr lang="ar-EG" sz="3200" b="1" dirty="0"/>
              <a:t>السلا ح، </a:t>
            </a:r>
            <a:r>
              <a:rPr lang="ar-EG" sz="3200" b="1" dirty="0" smtClean="0"/>
              <a:t>وأ</a:t>
            </a:r>
            <a:r>
              <a:rPr lang="ar-SA" sz="3200" b="1" dirty="0" smtClean="0"/>
              <a:t>نهم ل</a:t>
            </a:r>
            <a:r>
              <a:rPr lang="ar-EG" sz="3200" b="1" dirty="0" smtClean="0"/>
              <a:t>هذا</a:t>
            </a:r>
            <a:endParaRPr lang="ar-EG" sz="3200" b="1" dirty="0"/>
          </a:p>
          <a:p>
            <a:pPr algn="ctr"/>
            <a:r>
              <a:rPr lang="ar-EG" sz="3200" b="1" dirty="0"/>
              <a:t>السبب انصرفوا لممارسة التجارة والانشغال بالزراعة" ، </a:t>
            </a:r>
            <a:r>
              <a:rPr lang="ar-EG" sz="3200" dirty="0"/>
              <a:t>في حين أن ذلك –أي حمل</a:t>
            </a:r>
          </a:p>
          <a:p>
            <a:pPr algn="ctr"/>
            <a:r>
              <a:rPr lang="ar-EG" sz="3200" dirty="0"/>
              <a:t>السلاح- كان من حق القلة التركية -أي السلجوقية–" </a:t>
            </a:r>
            <a:r>
              <a:rPr lang="ar-EG" sz="3200" b="1" dirty="0"/>
              <a:t>التي كانت حراسة الحصون</a:t>
            </a:r>
          </a:p>
          <a:p>
            <a:pPr algn="ctr"/>
            <a:r>
              <a:rPr lang="ar-EG" sz="3200" b="1" dirty="0"/>
              <a:t>موكولة إليهم</a:t>
            </a:r>
            <a:r>
              <a:rPr lang="ar-EG" sz="3200" dirty="0"/>
              <a:t>"(</a:t>
            </a:r>
            <a:endParaRPr lang="en-US" sz="3200" b="1" dirty="0">
              <a:effectLst>
                <a:outerShdw blurRad="38100" dist="38100" dir="2700000" algn="tl">
                  <a:srgbClr val="000000">
                    <a:alpha val="43137"/>
                  </a:srgbClr>
                </a:outerShdw>
              </a:effectLst>
              <a:latin typeface="Simplified Arabic" pitchFamily="18" charset="-78"/>
              <a:cs typeface="Simplified Arabic" pitchFamily="18" charset="-78"/>
            </a:endParaRPr>
          </a:p>
        </p:txBody>
      </p:sp>
    </p:spTree>
    <p:extLst>
      <p:ext uri="{BB962C8B-B14F-4D97-AF65-F5344CB8AC3E}">
        <p14:creationId xmlns:p14="http://schemas.microsoft.com/office/powerpoint/2010/main" val="6379512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Card 1"/>
          <p:cNvSpPr/>
          <p:nvPr/>
        </p:nvSpPr>
        <p:spPr>
          <a:xfrm>
            <a:off x="651164" y="914400"/>
            <a:ext cx="7696200" cy="5029200"/>
          </a:xfrm>
          <a:prstGeom prst="flowChartPunchedCard">
            <a:avLst/>
          </a:prstGeom>
        </p:spPr>
        <p:style>
          <a:lnRef idx="1">
            <a:schemeClr val="accent2"/>
          </a:lnRef>
          <a:fillRef idx="2">
            <a:schemeClr val="accent2"/>
          </a:fillRef>
          <a:effectRef idx="1">
            <a:schemeClr val="accent2"/>
          </a:effectRef>
          <a:fontRef idx="minor">
            <a:schemeClr val="dk1"/>
          </a:fontRef>
        </p:style>
        <p:txBody>
          <a:bodyPr rtlCol="0" anchor="ctr"/>
          <a:lstStyle/>
          <a:p>
            <a:pPr algn="r" rtl="1"/>
            <a:r>
              <a:rPr lang="ar-EG" sz="2800" dirty="0">
                <a:latin typeface="Simplified Arabic" pitchFamily="18" charset="-78"/>
                <a:cs typeface="Simplified Arabic" pitchFamily="18" charset="-78"/>
              </a:rPr>
              <a:t>في الوقت الذي كانوا فيه يتعاملون بغلظة مع السكان – كما يفهم من</a:t>
            </a:r>
          </a:p>
          <a:p>
            <a:pPr algn="r" rtl="1"/>
            <a:r>
              <a:rPr lang="ar-EG" sz="2800" dirty="0">
                <a:latin typeface="Simplified Arabic" pitchFamily="18" charset="-78"/>
                <a:cs typeface="Simplified Arabic" pitchFamily="18" charset="-78"/>
              </a:rPr>
              <a:t>الصوري – الذي يذكر </a:t>
            </a:r>
            <a:r>
              <a:rPr lang="ar-EG" sz="2800" dirty="0" smtClean="0">
                <a:latin typeface="Simplified Arabic" pitchFamily="18" charset="-78"/>
                <a:cs typeface="Simplified Arabic" pitchFamily="18" charset="-78"/>
              </a:rPr>
              <a:t>أيضا اعتمدوا </a:t>
            </a:r>
            <a:r>
              <a:rPr lang="ar-EG" sz="2800" dirty="0">
                <a:latin typeface="Simplified Arabic" pitchFamily="18" charset="-78"/>
                <a:cs typeface="Simplified Arabic" pitchFamily="18" charset="-78"/>
              </a:rPr>
              <a:t>سياسة "</a:t>
            </a:r>
            <a:r>
              <a:rPr lang="ar-EG" sz="2800" b="1" dirty="0">
                <a:latin typeface="Simplified Arabic" pitchFamily="18" charset="-78"/>
                <a:cs typeface="Simplified Arabic" pitchFamily="18" charset="-78"/>
              </a:rPr>
              <a:t>قمع الأهالي بالشدة</a:t>
            </a:r>
            <a:r>
              <a:rPr lang="ar-EG" sz="2800" dirty="0">
                <a:latin typeface="Simplified Arabic" pitchFamily="18" charset="-78"/>
                <a:cs typeface="Simplified Arabic" pitchFamily="18" charset="-78"/>
              </a:rPr>
              <a:t>"، لذا فقد كان </a:t>
            </a:r>
            <a:r>
              <a:rPr lang="ar-EG" sz="2800" dirty="0" smtClean="0">
                <a:latin typeface="Simplified Arabic" pitchFamily="18" charset="-78"/>
                <a:cs typeface="Simplified Arabic" pitchFamily="18" charset="-78"/>
              </a:rPr>
              <a:t>طبيعيا</a:t>
            </a:r>
            <a:r>
              <a:rPr lang="ar-SA" sz="2800" dirty="0" smtClean="0">
                <a:latin typeface="Simplified Arabic" pitchFamily="18" charset="-78"/>
                <a:cs typeface="Simplified Arabic" pitchFamily="18" charset="-78"/>
              </a:rPr>
              <a:t> </a:t>
            </a:r>
            <a:r>
              <a:rPr lang="ar-EG" sz="2800" dirty="0" smtClean="0">
                <a:latin typeface="Simplified Arabic" pitchFamily="18" charset="-78"/>
                <a:cs typeface="Simplified Arabic" pitchFamily="18" charset="-78"/>
              </a:rPr>
              <a:t>أن </a:t>
            </a:r>
            <a:r>
              <a:rPr lang="ar-EG" sz="2800" dirty="0">
                <a:latin typeface="Simplified Arabic" pitchFamily="18" charset="-78"/>
                <a:cs typeface="Simplified Arabic" pitchFamily="18" charset="-78"/>
              </a:rPr>
              <a:t>يتطلع سكان هذه المدينة من الأرمن، وغيرهم إلى الخلاص من الحكم السلجوقي، ويبدو </a:t>
            </a:r>
            <a:r>
              <a:rPr lang="ar-EG" sz="2800" dirty="0" smtClean="0">
                <a:latin typeface="Simplified Arabic" pitchFamily="18" charset="-78"/>
                <a:cs typeface="Simplified Arabic" pitchFamily="18" charset="-78"/>
              </a:rPr>
              <a:t>أن</a:t>
            </a:r>
            <a:r>
              <a:rPr lang="ar-SA" sz="2800" dirty="0" smtClean="0">
                <a:latin typeface="Simplified Arabic" pitchFamily="18" charset="-78"/>
                <a:cs typeface="Simplified Arabic" pitchFamily="18" charset="-78"/>
              </a:rPr>
              <a:t> </a:t>
            </a:r>
            <a:r>
              <a:rPr lang="ar-EG" sz="2800" dirty="0" smtClean="0">
                <a:latin typeface="Simplified Arabic" pitchFamily="18" charset="-78"/>
                <a:cs typeface="Simplified Arabic" pitchFamily="18" charset="-78"/>
              </a:rPr>
              <a:t>أخبار </a:t>
            </a:r>
            <a:r>
              <a:rPr lang="ar-EG" sz="2800" dirty="0">
                <a:latin typeface="Simplified Arabic" pitchFamily="18" charset="-78"/>
                <a:cs typeface="Simplified Arabic" pitchFamily="18" charset="-78"/>
              </a:rPr>
              <a:t>الحملة الصليبية الأولى، وقائدها الأمير بوهيمند كانت قد وصلتهم، وأم كانوا </a:t>
            </a:r>
            <a:r>
              <a:rPr lang="ar-EG" sz="2800" dirty="0" smtClean="0">
                <a:latin typeface="Simplified Arabic" pitchFamily="18" charset="-78"/>
                <a:cs typeface="Simplified Arabic" pitchFamily="18" charset="-78"/>
              </a:rPr>
              <a:t>يتوقعون</a:t>
            </a:r>
            <a:r>
              <a:rPr lang="ar-SA" sz="2800" dirty="0" smtClean="0">
                <a:latin typeface="Simplified Arabic" pitchFamily="18" charset="-78"/>
                <a:cs typeface="Simplified Arabic" pitchFamily="18" charset="-78"/>
              </a:rPr>
              <a:t> </a:t>
            </a:r>
            <a:r>
              <a:rPr lang="ar-EG" sz="2800" dirty="0" smtClean="0">
                <a:latin typeface="Simplified Arabic" pitchFamily="18" charset="-78"/>
                <a:cs typeface="Simplified Arabic" pitchFamily="18" charset="-78"/>
              </a:rPr>
              <a:t>أن </a:t>
            </a:r>
            <a:r>
              <a:rPr lang="ar-EG" sz="2800" dirty="0">
                <a:latin typeface="Simplified Arabic" pitchFamily="18" charset="-78"/>
                <a:cs typeface="Simplified Arabic" pitchFamily="18" charset="-78"/>
              </a:rPr>
              <a:t>يكون خلاصهم من السلاجقة على يد الأمير المشار إليه ( 49 )، غير </a:t>
            </a:r>
            <a:r>
              <a:rPr lang="ar-EG" sz="2800" dirty="0" smtClean="0">
                <a:latin typeface="Simplified Arabic" pitchFamily="18" charset="-78"/>
                <a:cs typeface="Simplified Arabic" pitchFamily="18" charset="-78"/>
              </a:rPr>
              <a:t>أ</a:t>
            </a:r>
            <a:r>
              <a:rPr lang="ar-SA" sz="2800" dirty="0" smtClean="0">
                <a:latin typeface="Simplified Arabic" pitchFamily="18" charset="-78"/>
                <a:cs typeface="Simplified Arabic" pitchFamily="18" charset="-78"/>
              </a:rPr>
              <a:t>نه</a:t>
            </a:r>
            <a:r>
              <a:rPr lang="ar-EG" sz="2800" dirty="0" smtClean="0">
                <a:latin typeface="Simplified Arabic" pitchFamily="18" charset="-78"/>
                <a:cs typeface="Simplified Arabic" pitchFamily="18" charset="-78"/>
              </a:rPr>
              <a:t>م </a:t>
            </a:r>
            <a:r>
              <a:rPr lang="ar-EG" sz="2800" dirty="0">
                <a:latin typeface="Simplified Arabic" pitchFamily="18" charset="-78"/>
                <a:cs typeface="Simplified Arabic" pitchFamily="18" charset="-78"/>
              </a:rPr>
              <a:t>فوجئوا بوصول </a:t>
            </a:r>
            <a:r>
              <a:rPr lang="ar-EG" sz="2800" dirty="0" smtClean="0">
                <a:latin typeface="Simplified Arabic" pitchFamily="18" charset="-78"/>
                <a:cs typeface="Simplified Arabic" pitchFamily="18" charset="-78"/>
              </a:rPr>
              <a:t>حملة</a:t>
            </a:r>
            <a:r>
              <a:rPr lang="ar-SA" sz="2800" dirty="0" smtClean="0">
                <a:latin typeface="Simplified Arabic" pitchFamily="18" charset="-78"/>
                <a:cs typeface="Simplified Arabic" pitchFamily="18" charset="-78"/>
              </a:rPr>
              <a:t> </a:t>
            </a:r>
            <a:r>
              <a:rPr lang="ar-EG" sz="2800" dirty="0" smtClean="0">
                <a:latin typeface="Simplified Arabic" pitchFamily="18" charset="-78"/>
                <a:cs typeface="Simplified Arabic" pitchFamily="18" charset="-78"/>
              </a:rPr>
              <a:t>صغيرة </a:t>
            </a:r>
            <a:r>
              <a:rPr lang="ar-EG" sz="2800" dirty="0">
                <a:latin typeface="Simplified Arabic" pitchFamily="18" charset="-78"/>
                <a:cs typeface="Simplified Arabic" pitchFamily="18" charset="-78"/>
              </a:rPr>
              <a:t>بقيادة الأمير تانكريد، الذي ما أن وصل حتى قام بمحاصرة المدينة بمن فيها من الأرمن</a:t>
            </a:r>
            <a:r>
              <a:rPr lang="ar-EG" sz="2800" dirty="0" smtClean="0">
                <a:latin typeface="Simplified Arabic" pitchFamily="18" charset="-78"/>
                <a:cs typeface="Simplified Arabic" pitchFamily="18" charset="-78"/>
              </a:rPr>
              <a:t>،</a:t>
            </a:r>
            <a:r>
              <a:rPr lang="ar-SA" sz="2800" dirty="0" smtClean="0">
                <a:latin typeface="Simplified Arabic" pitchFamily="18" charset="-78"/>
                <a:cs typeface="Simplified Arabic" pitchFamily="18" charset="-78"/>
              </a:rPr>
              <a:t> </a:t>
            </a:r>
            <a:r>
              <a:rPr lang="ar-EG" sz="2800" dirty="0" smtClean="0">
                <a:latin typeface="Simplified Arabic" pitchFamily="18" charset="-78"/>
                <a:cs typeface="Simplified Arabic" pitchFamily="18" charset="-78"/>
              </a:rPr>
              <a:t>.( </a:t>
            </a:r>
            <a:r>
              <a:rPr lang="ar-EG" sz="2800" dirty="0">
                <a:latin typeface="Simplified Arabic" pitchFamily="18" charset="-78"/>
                <a:cs typeface="Simplified Arabic" pitchFamily="18" charset="-78"/>
              </a:rPr>
              <a:t>والإغريق، والحامية السلجوقي</a:t>
            </a:r>
            <a:endParaRPr lang="en-US" sz="2800" b="1" dirty="0">
              <a:latin typeface="Simplified Arabic" pitchFamily="18" charset="-78"/>
              <a:cs typeface="Simplified Arabic" pitchFamily="18" charset="-78"/>
            </a:endParaRPr>
          </a:p>
        </p:txBody>
      </p:sp>
    </p:spTree>
    <p:extLst>
      <p:ext uri="{BB962C8B-B14F-4D97-AF65-F5344CB8AC3E}">
        <p14:creationId xmlns:p14="http://schemas.microsoft.com/office/powerpoint/2010/main" val="1797631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ertical Scroll 2"/>
          <p:cNvSpPr/>
          <p:nvPr/>
        </p:nvSpPr>
        <p:spPr>
          <a:xfrm>
            <a:off x="0" y="0"/>
            <a:ext cx="8915400" cy="6553200"/>
          </a:xfrm>
          <a:prstGeom prst="verticalScroll">
            <a:avLst/>
          </a:prstGeom>
        </p:spPr>
        <p:style>
          <a:lnRef idx="1">
            <a:schemeClr val="accent6"/>
          </a:lnRef>
          <a:fillRef idx="2">
            <a:schemeClr val="accent6"/>
          </a:fillRef>
          <a:effectRef idx="1">
            <a:schemeClr val="accent6"/>
          </a:effectRef>
          <a:fontRef idx="minor">
            <a:schemeClr val="dk1"/>
          </a:fontRef>
        </p:style>
        <p:txBody>
          <a:bodyPr rtlCol="0" anchor="ctr"/>
          <a:lstStyle/>
          <a:p>
            <a:pPr algn="r" rtl="1"/>
            <a:r>
              <a:rPr lang="ar-EG" sz="2800" dirty="0"/>
              <a:t>أن تانكريد انتصر على الحامية السلجوقية </a:t>
            </a:r>
            <a:r>
              <a:rPr lang="ar-EG" sz="2800" dirty="0" smtClean="0"/>
              <a:t>التي</a:t>
            </a:r>
            <a:r>
              <a:rPr lang="ar-SA" sz="2800" dirty="0" smtClean="0"/>
              <a:t> </a:t>
            </a:r>
            <a:r>
              <a:rPr lang="ar-EG" sz="2800" dirty="0" smtClean="0"/>
              <a:t>خرجت </a:t>
            </a:r>
            <a:r>
              <a:rPr lang="ar-EG" sz="2800" dirty="0"/>
              <a:t>لمواجهته، ثم اضطرت إلى التراجع ثانية نحو مواقعها في المدينة، إلا أا لم تلبث </a:t>
            </a:r>
            <a:r>
              <a:rPr lang="ar-EG" sz="2800" dirty="0" smtClean="0"/>
              <a:t>أن</a:t>
            </a:r>
            <a:r>
              <a:rPr lang="ar-SA" sz="2800" dirty="0" smtClean="0"/>
              <a:t> </a:t>
            </a:r>
            <a:r>
              <a:rPr lang="ar-EG" sz="2800" dirty="0" smtClean="0"/>
              <a:t>اتجهت </a:t>
            </a:r>
            <a:r>
              <a:rPr lang="ar-EG" sz="2800" dirty="0"/>
              <a:t>هاربة إلى الأطراف القريبة من المدينة. ولقد أثار انسحاب الحامية هذا، ارتباك اً كبير اً</a:t>
            </a:r>
          </a:p>
          <a:p>
            <a:pPr algn="r" rtl="1"/>
            <a:r>
              <a:rPr lang="ar-EG" sz="2800" dirty="0"/>
              <a:t>لدى الأرمن، وسكان المدينة الآخرين، لذا فقد قاموا بالمناداة على الصليبيين في ذات الليلة </a:t>
            </a:r>
            <a:r>
              <a:rPr lang="ar-EG" sz="2800" dirty="0" smtClean="0"/>
              <a:t>التي</a:t>
            </a:r>
            <a:r>
              <a:rPr lang="ar-SA" sz="2800" dirty="0" smtClean="0"/>
              <a:t> </a:t>
            </a:r>
            <a:r>
              <a:rPr lang="ar-EG" sz="2800" dirty="0" smtClean="0"/>
              <a:t>خرج </a:t>
            </a:r>
            <a:r>
              <a:rPr lang="ar-EG" sz="2800" dirty="0"/>
              <a:t>فيها السلاجقة، وهم يرفعون </a:t>
            </a:r>
            <a:r>
              <a:rPr lang="ar-EG" sz="2800" dirty="0" smtClean="0"/>
              <a:t>أصو</a:t>
            </a:r>
            <a:r>
              <a:rPr lang="ar-SA" sz="2800" dirty="0" smtClean="0"/>
              <a:t>اته</a:t>
            </a:r>
            <a:r>
              <a:rPr lang="ar-EG" sz="2800" dirty="0" smtClean="0"/>
              <a:t>م</a:t>
            </a:r>
            <a:r>
              <a:rPr lang="ar-EG" sz="2800" dirty="0"/>
              <a:t>، رغبة في أن يصل ترحيبهم إلى معسكر </a:t>
            </a:r>
            <a:r>
              <a:rPr lang="ar-EG" sz="2800" dirty="0" smtClean="0"/>
              <a:t>الصليبيي</a:t>
            </a:r>
            <a:r>
              <a:rPr lang="ar-SA" sz="2800" dirty="0" smtClean="0"/>
              <a:t>ن</a:t>
            </a:r>
            <a:endParaRPr lang="en-US" sz="2800" b="1" dirty="0">
              <a:solidFill>
                <a:schemeClr val="tx1"/>
              </a:solidFill>
              <a:effectLst>
                <a:outerShdw blurRad="38100" dist="38100" dir="2700000" algn="tl">
                  <a:srgbClr val="000000">
                    <a:alpha val="43137"/>
                  </a:srgbClr>
                </a:outerShdw>
              </a:effectLst>
              <a:latin typeface="Simplified Arabic" pitchFamily="18" charset="-78"/>
              <a:cs typeface="Simplified Arabic" pitchFamily="18" charset="-78"/>
            </a:endParaRPr>
          </a:p>
        </p:txBody>
      </p:sp>
    </p:spTree>
    <p:extLst>
      <p:ext uri="{BB962C8B-B14F-4D97-AF65-F5344CB8AC3E}">
        <p14:creationId xmlns:p14="http://schemas.microsoft.com/office/powerpoint/2010/main" val="10062566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69</TotalTime>
  <Words>714</Words>
  <Application>Microsoft Office PowerPoint</Application>
  <PresentationFormat>On-screen Show (4:3)</PresentationFormat>
  <Paragraphs>23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الحملة الصليبية الأولى والأرمن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12</cp:revision>
  <dcterms:created xsi:type="dcterms:W3CDTF">2006-08-16T00:00:00Z</dcterms:created>
  <dcterms:modified xsi:type="dcterms:W3CDTF">2020-04-04T23:22:16Z</dcterms:modified>
</cp:coreProperties>
</file>