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2" r:id="rId8"/>
    <p:sldId id="263" r:id="rId9"/>
    <p:sldId id="264" r:id="rId10"/>
    <p:sldId id="265"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الأرمن والحروب الصليبية </a:t>
            </a:r>
            <a:endParaRPr lang="en-US" sz="2800" dirty="0"/>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043206</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800" dirty="0"/>
              <a:t>ومن بين الزعماء الأرمن الذين برزت أسماؤهم في عالم السياسة الأرمينية فيلاريتوس براخاميوس (463 ـ 482 هـ/ 1071 ـ 1090 م).</a:t>
            </a:r>
            <a:endParaRPr lang="en-US" sz="2800" dirty="0"/>
          </a:p>
          <a:p>
            <a:pPr algn="ctr"/>
            <a:r>
              <a:rPr lang="ar-SA" sz="2800" dirty="0"/>
              <a:t>        استغل فيلاريتوس فرصة الفوضى التي أصابت الإمبراطورية البيزنطية عقب معركة ملاذكرد، فرفض الاعتراف بالإمبراطور الجديد</a:t>
            </a:r>
            <a:r>
              <a:rPr lang="ar-SA" sz="2800" baseline="30000" dirty="0"/>
              <a:t>(</a:t>
            </a:r>
            <a:r>
              <a:rPr lang="en-US" sz="2800" u="sng" baseline="30000" dirty="0"/>
              <a:t>[</a:t>
            </a:r>
            <a:r>
              <a:rPr lang="ar-SA" sz="2800" baseline="30000" dirty="0"/>
              <a:t>)</a:t>
            </a:r>
            <a:r>
              <a:rPr lang="ar-SA" sz="2800" dirty="0"/>
              <a:t> وأعلن استقلاله في مرعش والإبلستين ورعبان وملطية ودخل في تبعيته الكثير من الأمراء الأرمن المجاورين. وبذلك يكون قد فرض سيطرته على أهم مدن قيليقيا كطرسوس والمصيصة وأدنه وعين زربة، فضلاً عن سيطرته على الرها في سنة 470 هـ/ 1077 م وعلى أنطاكيا في سنة 471 هـ/ 1078 م بعد أن قتل آخر حاكم بيزنطي </a:t>
            </a:r>
            <a:r>
              <a:rPr lang="ar-SA" sz="2800" dirty="0" smtClean="0"/>
              <a:t>عليها</a:t>
            </a: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0062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066800"/>
            <a:ext cx="8153400" cy="48006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45720" indent="0" algn="r" rtl="1">
              <a:buNone/>
            </a:pPr>
            <a:r>
              <a:rPr lang="ar-SA" sz="2800" dirty="0" smtClean="0"/>
              <a:t>بعد </a:t>
            </a:r>
            <a:r>
              <a:rPr lang="ar-SA" sz="2800" dirty="0"/>
              <a:t>أن دعم فيلارتيوس نفوذه في قيليقيا، أخذ في اتباع سياسة الحذر والاعتدال تجاه جيرانه. فقد اعترف بسيادة اسمية لبيزنطة في الوقت الذي كان يدفع فيه الجزية للسلاجقة المسلمين . إلا أن إمارته لم تلبث أن تلاشت بعد أن انقسمت إلى عدة إمارات صغيرة على أثر وفاته سنة 482 هـ/ 1090 م: إذ استقل الأمراء الصغار التابعون له كل في المدينة أو الإقليم الذين كان يحكمه كإمارة الرها الأرمينية التي استقل بها توروس وإمارة مرعش وإمارة كوغ باسيل في كسيوم ورعبان الواقعة شمالي مرعش وإمارة ملطية التي استقل بها جبريل الأرميني وإمارة أبي الغريب في قلعتي بابرون ولامبرون الواقعتين في الجزء الغربي من قيليقيا. إلا أن جميع هذه الإمارات أخذت تتلاشى بظهور الصليبيين الذين أخضعوها جميعاً لسيادتهم</a:t>
            </a:r>
            <a:endParaRPr lang="en-US" sz="28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0418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dirty="0"/>
              <a:t>ولم يبق في معترك السياسة الأرمينية سوى إمارتين هما الإمارة الهيثومية والإمارة الروبينية اللتين ظلتا تتنافسان وتتناطحان لأجل الانفراد بالسلطة. أما أسرة الهيثوميين، فمؤسسها الأمير أوشين الأول (465 ـ 504 هـ/ 1073 ـ 1110 م) الذي نزح إلى قيليقيا في سنة 467 هـ/ 1075 م. وعلى أثر معركة ملاذكرد، التجأ إلى أبي غريب الأرميني حاكم طرسوس الذي منحه قلعتي لامبرون وبابرون وزوجه من ابنته مورفيا</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42350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800" dirty="0"/>
              <a:t>أما الأسرة الروبينية، فإن أصلها لا يقل غموضاً عن الأسرة الهيثومية؛ إذ ينتسبون إلى روبين الأول (473 ـ 489 هـ/ 1080 ـ 1095 هـ)، وهو أحد أقرباء جاجيك ملك أرمينيا الكبرى المتوفى سنة 463 هـ/ 1071 م. واستقر روبين في بعض القلاع الشرقية، ثم خلفه ولده قسطنطين ليدعم نفوذ الأسرة الروبينية في قيليقيا في أواخر القرن الخامس الهجري/ الحادي عشر الميلادي</a:t>
            </a:r>
            <a:endParaRPr lang="en-US" sz="2800" dirty="0"/>
          </a:p>
        </p:txBody>
      </p:sp>
    </p:spTree>
    <p:extLst>
      <p:ext uri="{BB962C8B-B14F-4D97-AF65-F5344CB8AC3E}">
        <p14:creationId xmlns:p14="http://schemas.microsoft.com/office/powerpoint/2010/main" val="232878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0200"/>
            <a:ext cx="7122111" cy="2819400"/>
          </a:xfrm>
        </p:spPr>
        <p:style>
          <a:lnRef idx="1">
            <a:schemeClr val="accent3"/>
          </a:lnRef>
          <a:fillRef idx="2">
            <a:schemeClr val="accent3"/>
          </a:fillRef>
          <a:effectRef idx="1">
            <a:schemeClr val="accent3"/>
          </a:effectRef>
          <a:fontRef idx="minor">
            <a:schemeClr val="dk1"/>
          </a:fontRef>
        </p:style>
        <p:txBody>
          <a:bodyPr>
            <a:normAutofit/>
          </a:bodyPr>
          <a:lstStyle/>
          <a:p>
            <a:pPr rtl="1"/>
            <a:r>
              <a:rPr lang="ar-SA" sz="5400" dirty="0"/>
              <a:t>أرمينيا منذ الفتوحات الإسلامية فى القرن السابع الميلادى وحتى القرن الحادى عشر الميلادى</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t>        قامت مملكة أرمينية في المنطقة المعروفة بإقليم قيليقيا الذي تحده من الشرق جبال الأمانوس، ومن جهتي الشمال والغرب جبال طوروس، ومن جهة الجنوب البحر المتوسط. وتبلغ مساحتها 40000 كم</a:t>
            </a:r>
            <a:r>
              <a:rPr lang="ar-SA" baseline="30000" dirty="0"/>
              <a:t>2</a:t>
            </a:r>
            <a:r>
              <a:rPr lang="ar-SA" dirty="0"/>
              <a:t> يطول 400 كم</a:t>
            </a:r>
            <a:r>
              <a:rPr lang="ar-SA" baseline="30000" dirty="0"/>
              <a:t>2 </a:t>
            </a:r>
            <a:r>
              <a:rPr lang="ar-SA" dirty="0"/>
              <a:t>من الشرق إلى الغرب ويعرض 100 كلم من الشمال إلى الجنوب </a:t>
            </a:r>
            <a:endParaRPr lang="en-US" dirty="0"/>
          </a:p>
          <a:p>
            <a:pPr marL="0" indent="0" algn="r" rtl="1">
              <a:buNone/>
            </a:pP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400" dirty="0"/>
              <a:t>        أطلق المؤرخون العرب المسلمون على هذا الإقليم عدة تسميات منها "الدرب" لوقوعها على الطريق الذي يصل بين مدينة طرطوس القيليقية الواقعة على ساحل البحر المتوسط وبلاد الروم عبر جبال طوروس</a:t>
            </a:r>
            <a:r>
              <a:rPr lang="ar-SA" sz="2400" baseline="30000" dirty="0" smtClean="0"/>
              <a:t>()</a:t>
            </a:r>
            <a:r>
              <a:rPr lang="ar-SA" sz="2400" dirty="0" smtClean="0"/>
              <a:t>؛ </a:t>
            </a:r>
            <a:r>
              <a:rPr lang="ar-SA" sz="2400" dirty="0"/>
              <a:t>كما سميت بـ</a:t>
            </a:r>
            <a:r>
              <a:rPr lang="en-US" sz="2400" dirty="0"/>
              <a:t>»</a:t>
            </a:r>
            <a:r>
              <a:rPr lang="ar-SA" sz="2400" dirty="0"/>
              <a:t>منطقة الثغور الشامية</a:t>
            </a:r>
            <a:r>
              <a:rPr lang="en-US" sz="2400" dirty="0"/>
              <a:t>«</a:t>
            </a:r>
            <a:r>
              <a:rPr lang="ar-SA" sz="2400" dirty="0"/>
              <a:t> لوقوعها على أطراف بلاد الشام من جهة الإمبراطورية البيزنطية المحاددة لها من جهة أخرى وكانت مقرّاً للقوات الإسلامية لصد الغارات والهجمات البيزنطية؛ وسميت بـ </a:t>
            </a:r>
            <a:r>
              <a:rPr lang="en-US" sz="2400" dirty="0"/>
              <a:t>»</a:t>
            </a:r>
            <a:r>
              <a:rPr lang="ar-SA" sz="2400" dirty="0"/>
              <a:t>بلاد ابن لاون</a:t>
            </a:r>
            <a:r>
              <a:rPr lang="en-US" sz="2400" dirty="0"/>
              <a:t>«</a:t>
            </a:r>
            <a:r>
              <a:rPr lang="ar-SA" sz="2400" dirty="0"/>
              <a:t>، نسبة إلى ملكهم ليفون حيث أطلق المؤرخون العرب المسلمون لقب ابن لاون على ملوك الأرمن جميعاً؛ كذلك أطلقوا عليها تسمية </a:t>
            </a:r>
            <a:r>
              <a:rPr lang="en-US" sz="2400" dirty="0"/>
              <a:t>»</a:t>
            </a:r>
            <a:r>
              <a:rPr lang="ar-SA" sz="2400" dirty="0"/>
              <a:t>بلاد سيس</a:t>
            </a:r>
            <a:r>
              <a:rPr lang="en-US" sz="2400" dirty="0"/>
              <a:t>«</a:t>
            </a:r>
            <a:r>
              <a:rPr lang="ar-SA" sz="2400" baseline="30000" dirty="0"/>
              <a:t> </a:t>
            </a:r>
            <a:r>
              <a:rPr lang="ar-SA" sz="2400" baseline="30000" dirty="0" smtClean="0"/>
              <a:t>()</a:t>
            </a:r>
            <a:r>
              <a:rPr lang="ar-SA" sz="2400" dirty="0" smtClean="0"/>
              <a:t>، </a:t>
            </a:r>
            <a:r>
              <a:rPr lang="ar-SA" sz="2400" dirty="0"/>
              <a:t>نسبة إلى عاصمتهم سيس التي تعد من أكبر المدن الأرمينية و</a:t>
            </a:r>
            <a:r>
              <a:rPr lang="en-US" sz="2400" dirty="0"/>
              <a:t>»</a:t>
            </a:r>
            <a:r>
              <a:rPr lang="ar-SA" sz="2400" dirty="0"/>
              <a:t>بلاد التكفور</a:t>
            </a:r>
            <a:r>
              <a:rPr lang="en-US" sz="2400" dirty="0"/>
              <a:t>«</a:t>
            </a:r>
            <a:r>
              <a:rPr lang="ar-SA" sz="2400" baseline="30000" dirty="0"/>
              <a:t> </a:t>
            </a:r>
            <a:r>
              <a:rPr lang="ar-SA" sz="2400" baseline="30000" dirty="0" smtClean="0"/>
              <a:t>()</a:t>
            </a:r>
            <a:r>
              <a:rPr lang="ar-SA" sz="2400" dirty="0" smtClean="0"/>
              <a:t>، </a:t>
            </a:r>
            <a:r>
              <a:rPr lang="ar-SA" sz="2400" dirty="0"/>
              <a:t>حيث أطلقت المصادر العربية لقب التكفور على كل من يعتلي عرش أرمينية الصغرى</a:t>
            </a:r>
            <a:r>
              <a:rPr lang="ar-SA" sz="2400" baseline="30000" dirty="0" smtClean="0"/>
              <a:t>()</a:t>
            </a:r>
            <a:r>
              <a:rPr lang="ar-SA" sz="2400" dirty="0"/>
              <a:t> مثلما لقب الأمبراطور البيزنطي بالأشكري وملك الحبشة بالنَّجاشي</a:t>
            </a:r>
            <a:endParaRPr lang="en-US" sz="2400" b="1" dirty="0">
              <a:solidFill>
                <a:schemeClr val="tx1"/>
              </a:solidFill>
              <a:cs typeface="+mj-cs"/>
            </a:endParaRPr>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600" dirty="0"/>
              <a:t>وعلى الرغم من تعدد التسميات،  فإن المقصود منها جميعاً قيليقيا (أرمينية الصغرى). وأشهر مدنها طرسوس وآياس والمصيصة ومرسين ومرعش وعينتاب وزيتون وهاجين وسيس وأدنه وإنطاليا وبورسان </a:t>
            </a:r>
            <a:r>
              <a:rPr lang="ar-SA" sz="3600" dirty="0" smtClean="0"/>
              <a:t>وسلوقيا</a:t>
            </a: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838200" y="381000"/>
            <a:ext cx="7162800" cy="5715000"/>
          </a:xfrm>
          <a:prstGeom prst="vertic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SA" sz="3200" dirty="0"/>
              <a:t>خضع هذا الإقليم للدولة العربية الإسلامية منذ الفتح العربي الإسلامي في القرن الأول الهجري/ السابع الميلادي، وازدادت أهميته بعد الفتح لموقعه الإستراتيجي: إذ اهتم به الخلفاء والأمراء وأجروا فيه تحصينات وأصبح مستقراً للقوات الإسلامية لحماية حدود الدولة من الهجمات البيزنطية. </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532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 وبعد ثلاثة قرون من التبعية، بدأت الأوضاع في هذا الإقليم تتغير تغيراً ملحوظاً. إذ أن الإمبراطورية البيزنطية، أخذت تستغل فرصة ضعف الدولة العربية الإسلامية في القرن الخامس الهجري/ الحادي عشر الميلادي الذي تزامن مع نهوض الإمبراطورية البيزنطية، فاستعاد الإمبراطور نقفور (352 ـ 359 هـ/ 963 ـ 969 م) سيطرته على مدينة المصيصة وطرسوس وغيرها من مدن </a:t>
            </a:r>
            <a:r>
              <a:rPr lang="ar-SA" sz="2800" dirty="0" smtClean="0"/>
              <a:t>قيليقيا </a:t>
            </a:r>
            <a:r>
              <a:rPr lang="ar-SA" sz="2800" dirty="0"/>
              <a:t>وبذلك يكون هذا الإقليم قد خرج من أيدي المسملين.</a:t>
            </a:r>
            <a:endParaRPr lang="en-US" sz="2800" dirty="0"/>
          </a:p>
          <a:p>
            <a:pPr algn="r" rtl="1"/>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1045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381000"/>
            <a:ext cx="84582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dirty="0"/>
              <a:t>وبظهور السلاجقة بصفتهم قوى إسلامية كبيرة وانتصارهم على البيزنطيين في معركة ملاذكرد</a:t>
            </a:r>
            <a:r>
              <a:rPr lang="ar-SA" sz="3200" baseline="30000" dirty="0"/>
              <a:t>()</a:t>
            </a:r>
            <a:r>
              <a:rPr lang="ar-SA" sz="3200" dirty="0"/>
              <a:t> 463 هـ/ 1071 م التي أبيدت فيها القوات البيزنطية عن بكرة أبيها وأسر فيها الإمبراطور رومانوس ديوجين</a:t>
            </a:r>
            <a:r>
              <a:rPr lang="ar-SA" sz="3200" baseline="30000" dirty="0"/>
              <a:t> </a:t>
            </a:r>
            <a:r>
              <a:rPr lang="ar-SA" sz="3200" dirty="0"/>
              <a:t>ونتيجة لهذه الظروف التي مرت بها المنطقة تحت الضغط البيزنطي والسلجوقي الذي عاناه الأرمن في أرمينيا الكبرى</a:t>
            </a:r>
            <a:r>
              <a:rPr lang="ar-SA" sz="3200" baseline="30000" dirty="0"/>
              <a:t>،</a:t>
            </a:r>
            <a:r>
              <a:rPr lang="ar-SA" sz="3200" dirty="0"/>
              <a:t> هاجر عدد كبير منهم إلى منطقة كبدوكيا وجبال طوروس في قيليقيا لبعدها عن خط توسيع السلاجقة</a:t>
            </a:r>
            <a:endParaRPr lang="en-US" sz="32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79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609600"/>
            <a:ext cx="7696200" cy="53340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3200" dirty="0"/>
              <a:t>وبعد ازدياد خطر السلاجقة وتهديدهم لكبدوكيا، انتشر الأرمن في آسيا الصغرى وخاصة في الجزء الجنوبي الشرقي من الأناضول</a:t>
            </a:r>
            <a:r>
              <a:rPr lang="ar-SA" sz="3200" baseline="30000" dirty="0"/>
              <a:t>()</a:t>
            </a:r>
            <a:r>
              <a:rPr lang="ar-SA" sz="3200" dirty="0"/>
              <a:t>. وعلى أثر ضعف الإمبراطورية البيزنطية في الربع الأخير من القرن الخامس الهجري/ الحادي عشر الميلادي، أخذ نفوذ الأمراء الأرمن الذين عينهم الأباطرة البيزنطيون حكّاماً على الحدود الشرقية للإمبراطورية البيزنطية</a:t>
            </a:r>
            <a:r>
              <a:rPr lang="ar-SA" sz="3200" baseline="30000" dirty="0"/>
              <a:t>(</a:t>
            </a:r>
            <a:r>
              <a:rPr lang="en-US" sz="3200" u="sng" baseline="30000" dirty="0"/>
              <a:t>[</a:t>
            </a:r>
            <a:r>
              <a:rPr lang="ar-SA" sz="3200" baseline="30000" dirty="0"/>
              <a:t>)</a:t>
            </a:r>
            <a:r>
              <a:rPr lang="ar-SA" sz="3200" dirty="0"/>
              <a:t> في الازدياد والتوسع مؤسسين بذلك إمارات مستقلة أو شبه مستقلة عن سيادة الإمبراطورية البيزنطية</a:t>
            </a:r>
            <a:endParaRPr lang="en-US"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9763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433</Words>
  <Application>Microsoft Office PowerPoint</Application>
  <PresentationFormat>On-screen Show (4:3)</PresentationFormat>
  <Paragraphs>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أرمينيا منذ الفتوحات الإسلامية فى القرن السابع الميلادى وحتى القرن الحادى عشر الميلادى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2006-08-16T00:00:00Z</dcterms:created>
  <dcterms:modified xsi:type="dcterms:W3CDTF">2020-04-04T23:07:28Z</dcterms:modified>
</cp:coreProperties>
</file>