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67" r:id="rId4"/>
    <p:sldId id="268" r:id="rId5"/>
    <p:sldId id="269" r:id="rId6"/>
    <p:sldId id="270" r:id="rId7"/>
    <p:sldId id="271" r:id="rId8"/>
    <p:sldId id="272" r:id="rId9"/>
    <p:sldId id="273" r:id="rId10"/>
    <p:sldId id="274" r:id="rId11"/>
    <p:sldId id="275" r:id="rId12"/>
    <p:sldId id="276" r:id="rId13"/>
    <p:sldId id="277" r:id="rId14"/>
    <p:sldId id="278" r:id="rId15"/>
    <p:sldId id="279" r:id="rId16"/>
    <p:sldId id="280" r:id="rId17"/>
    <p:sldId id="28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3/30/2020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6F15528-21DE-4FAA-801E-634DDDAF4B2B}"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3/30/2020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3/30/2020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D8BD707-D9CF-40AE-B4C6-C98DA3205C09}" type="datetimeFigureOut">
              <a:rPr lang="en-US" smtClean="0"/>
              <a:pPr/>
              <a:t>3/30/2020</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09600" y="990600"/>
            <a:ext cx="7315200" cy="51816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rtl="1">
              <a:lnSpc>
                <a:spcPct val="200000"/>
              </a:lnSpc>
            </a:pPr>
            <a:r>
              <a:rPr lang="ar-SA" sz="2800" b="1" dirty="0">
                <a:solidFill>
                  <a:srgbClr val="FF0000"/>
                </a:solidFill>
                <a:latin typeface="Simplified Arabic" pitchFamily="18" charset="-78"/>
                <a:cs typeface="Simplified Arabic" pitchFamily="18" charset="-78"/>
              </a:rPr>
              <a:t>اسم المقرر </a:t>
            </a:r>
            <a:r>
              <a:rPr lang="ar-SA" sz="2800" b="1" dirty="0" smtClean="0">
                <a:solidFill>
                  <a:srgbClr val="FF0000"/>
                </a:solidFill>
                <a:latin typeface="Simplified Arabic" pitchFamily="18" charset="-78"/>
                <a:cs typeface="Simplified Arabic" pitchFamily="18" charset="-78"/>
              </a:rPr>
              <a:t>: </a:t>
            </a:r>
            <a:r>
              <a:rPr lang="ar-SA" sz="2800" b="1" dirty="0">
                <a:solidFill>
                  <a:srgbClr val="FF0000"/>
                </a:solidFill>
              </a:rPr>
              <a:t>النظم الاجتماعية في العصور الوسطى</a:t>
            </a:r>
            <a:endParaRPr lang="ar-SA" sz="2800" b="1" dirty="0" smtClean="0">
              <a:solidFill>
                <a:srgbClr val="FF0000"/>
              </a:solidFill>
              <a:latin typeface="Simplified Arabic" pitchFamily="18" charset="-78"/>
              <a:cs typeface="Simplified Arabic" pitchFamily="18" charset="-78"/>
            </a:endParaRPr>
          </a:p>
          <a:p>
            <a:pPr algn="ctr" rtl="1">
              <a:lnSpc>
                <a:spcPct val="200000"/>
              </a:lnSpc>
            </a:pPr>
            <a:r>
              <a:rPr lang="ar-SA" sz="2800" b="1" dirty="0" smtClean="0">
                <a:solidFill>
                  <a:srgbClr val="FF0000"/>
                </a:solidFill>
                <a:latin typeface="Simplified Arabic" pitchFamily="18" charset="-78"/>
                <a:cs typeface="Simplified Arabic" pitchFamily="18" charset="-78"/>
              </a:rPr>
              <a:t>كود المقرر: </a:t>
            </a:r>
            <a:r>
              <a:rPr lang="en-US" sz="2800" b="1" dirty="0" smtClean="0"/>
              <a:t>043305</a:t>
            </a:r>
            <a:r>
              <a:rPr lang="ar-SA" sz="2800" b="1" dirty="0" smtClean="0"/>
              <a:t> </a:t>
            </a:r>
            <a:endParaRPr lang="ar-SA" sz="2800" b="1" dirty="0" smtClean="0">
              <a:solidFill>
                <a:srgbClr val="FF0000"/>
              </a:solidFill>
              <a:latin typeface="Simplified Arabic" pitchFamily="18" charset="-78"/>
              <a:cs typeface="Simplified Arabic" pitchFamily="18" charset="-78"/>
            </a:endParaRPr>
          </a:p>
          <a:p>
            <a:pPr algn="ctr" rtl="1">
              <a:lnSpc>
                <a:spcPct val="200000"/>
              </a:lnSpc>
            </a:pPr>
            <a:r>
              <a:rPr lang="ar-SA" sz="2800" b="1" dirty="0" smtClean="0">
                <a:solidFill>
                  <a:srgbClr val="FF0000"/>
                </a:solidFill>
                <a:latin typeface="Simplified Arabic" pitchFamily="18" charset="-78"/>
                <a:cs typeface="Simplified Arabic" pitchFamily="18" charset="-78"/>
              </a:rPr>
              <a:t>أستاذ المقرر : أد/ ممدوح هلول</a:t>
            </a:r>
          </a:p>
          <a:p>
            <a:pPr algn="ctr">
              <a:lnSpc>
                <a:spcPct val="200000"/>
              </a:lnSpc>
            </a:pPr>
            <a:r>
              <a:rPr lang="ar-SA" sz="2800" b="1" dirty="0" smtClean="0">
                <a:solidFill>
                  <a:srgbClr val="FF0000"/>
                </a:solidFill>
                <a:latin typeface="Simplified Arabic" pitchFamily="18" charset="-78"/>
                <a:cs typeface="Simplified Arabic" pitchFamily="18" charset="-78"/>
              </a:rPr>
              <a:t>دراسات عليا – دكتوراه </a:t>
            </a:r>
          </a:p>
          <a:p>
            <a:pPr algn="ctr" rtl="1">
              <a:lnSpc>
                <a:spcPct val="200000"/>
              </a:lnSpc>
            </a:pPr>
            <a:r>
              <a:rPr lang="ar-SA" sz="2800" b="1" dirty="0" smtClean="0">
                <a:solidFill>
                  <a:srgbClr val="FF0000"/>
                </a:solidFill>
                <a:latin typeface="Simplified Arabic" pitchFamily="18" charset="-78"/>
                <a:cs typeface="Simplified Arabic" pitchFamily="18" charset="-78"/>
              </a:rPr>
              <a:t>قسم : التاريخ </a:t>
            </a:r>
            <a:r>
              <a:rPr lang="ar-SA" sz="2800" b="1" dirty="0">
                <a:solidFill>
                  <a:srgbClr val="FF0000"/>
                </a:solidFill>
                <a:latin typeface="Simplified Arabic" pitchFamily="18" charset="-78"/>
                <a:cs typeface="Simplified Arabic" pitchFamily="18" charset="-78"/>
              </a:rPr>
              <a:t>والآثار- شعبة العصور الوسطى</a:t>
            </a:r>
            <a:r>
              <a:rPr lang="ar-SA" sz="2800" b="1" dirty="0" smtClean="0">
                <a:latin typeface="Simplified Arabic" pitchFamily="18" charset="-78"/>
                <a:cs typeface="Simplified Arabic" pitchFamily="18" charset="-78"/>
              </a:rPr>
              <a:t> </a:t>
            </a:r>
            <a:endParaRPr lang="en-US" sz="2800" b="1" dirty="0">
              <a:latin typeface="Simplified Arabic" pitchFamily="18" charset="-78"/>
              <a:cs typeface="Simplified Arabic" pitchFamily="18" charset="-78"/>
            </a:endParaRPr>
          </a:p>
        </p:txBody>
      </p:sp>
    </p:spTree>
    <p:extLst>
      <p:ext uri="{BB962C8B-B14F-4D97-AF65-F5344CB8AC3E}">
        <p14:creationId xmlns:p14="http://schemas.microsoft.com/office/powerpoint/2010/main" val="5848890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pPr marL="68580" indent="0" algn="r" rtl="1">
              <a:buNone/>
            </a:pPr>
            <a:r>
              <a:rPr lang="ar-EG" dirty="0"/>
              <a:t>كذلك خضع لآراء الكنيسة وتعاليمها خضوعا أعمى ، تلك الكنيسة التي أخذت تبعد عن تعاليم المسيحية الأصلية ، التي تتمثل في البساطة والطهارة ونقاء النفس والضمير ، وكان ذلك على أيدي رجال الدين أنفسهم ، وأصبحت هي الأخرى في أمس الحاجة إلى الإصلاح . ولم يكن بوسع الفرد الخروج من هذه الدائرة الضيقة المغلقة ، وكانت مجرد محاولته الإفلات من هذا السجن الكبير يعتبر جرما يستحق عليه أشد العقاب . لقد كان الفرد الذي عاش في القرون المبكرة من هذا العصر ، يصدق كل ما يقال له دون تحليل أو تفكير ، ويعتبر أن الحياة الدنيا  حياة زائلة ، وأنها مطية للدار الآخرة ، ولذا يجب أن يعد نفسه لهذه الحياة الثانية ، حيث دار الخلد والنعيم المقيم ، ومن خلال هذه النظرة الضيقة المحدودة تأخرت العلوم والآداب والفنون وكافة نواحي التقدم ، ووجد نوع من الكبت والضغط والحرمان ، فضلا عن الشعور بالملل والخمول والاستكانة والرضاء بالأمر الواقع ، والبعد عن الحياة العملية بما فيها من مظاهر الجمال والروعة . </a:t>
            </a:r>
            <a:endParaRPr lang="en-US" dirty="0"/>
          </a:p>
          <a:p>
            <a:pPr marL="68580" indent="0" algn="r" rtl="1">
              <a:buNone/>
            </a:pPr>
            <a:endParaRPr lang="en-US" dirty="0"/>
          </a:p>
        </p:txBody>
      </p:sp>
    </p:spTree>
    <p:extLst>
      <p:ext uri="{BB962C8B-B14F-4D97-AF65-F5344CB8AC3E}">
        <p14:creationId xmlns:p14="http://schemas.microsoft.com/office/powerpoint/2010/main" val="4464810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endParaRPr lang="en-US" dirty="0"/>
          </a:p>
        </p:txBody>
      </p:sp>
      <p:sp>
        <p:nvSpPr>
          <p:cNvPr id="3" name="Content Placeholder 2"/>
          <p:cNvSpPr>
            <a:spLocks noGrp="1"/>
          </p:cNvSpPr>
          <p:nvPr>
            <p:ph idx="1"/>
          </p:nvPr>
        </p:nvSpPr>
        <p:spPr/>
        <p:style>
          <a:lnRef idx="1">
            <a:schemeClr val="accent1"/>
          </a:lnRef>
          <a:fillRef idx="3">
            <a:schemeClr val="accent1"/>
          </a:fillRef>
          <a:effectRef idx="2">
            <a:schemeClr val="accent1"/>
          </a:effectRef>
          <a:fontRef idx="minor">
            <a:schemeClr val="lt1"/>
          </a:fontRef>
        </p:style>
        <p:txBody>
          <a:bodyPr>
            <a:normAutofit/>
          </a:bodyPr>
          <a:lstStyle/>
          <a:p>
            <a:pPr algn="r" rtl="1"/>
            <a:r>
              <a:rPr lang="ar-EG" dirty="0">
                <a:solidFill>
                  <a:schemeClr val="bg1"/>
                </a:solidFill>
              </a:rPr>
              <a:t>ولكن بمرور الوقت وتطور الزمن والعقلية ، نتيجة الظروف سالفة الذكر ، أخذ هذا الفرد المغلق يتغير بالتدريج ، وأخذ يسأل نفسه لماذا يفعل هذا ويرتضي ذاك . كما أخذ ينظر إلى الأمور نظرة تختلف عن نظرة أسلافه إليها . وكان هذا في الواقع بداية انقشاع الظلام ، وانبثاق الفجر الجديد ، لقد شاهد رجل القرن الخامس تغييرات جوهرية في الحياة والمجتمع تثبت أن القديم قد انتهي وأن عهدا جديدا له نظمه وتفكيره ومشاكله الخاصة به قد بدا . لقد عاش فترة التغير والانتقال من القديم إلى الوسيط .</a:t>
            </a:r>
            <a:endParaRPr lang="en-US" dirty="0">
              <a:solidFill>
                <a:schemeClr val="bg1"/>
              </a:solidFill>
            </a:endParaRPr>
          </a:p>
        </p:txBody>
      </p:sp>
    </p:spTree>
    <p:extLst>
      <p:ext uri="{BB962C8B-B14F-4D97-AF65-F5344CB8AC3E}">
        <p14:creationId xmlns:p14="http://schemas.microsoft.com/office/powerpoint/2010/main" val="14198059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04800" y="1905000"/>
            <a:ext cx="8229600" cy="4495800"/>
          </a:xfrm>
        </p:spPr>
        <p:style>
          <a:lnRef idx="1">
            <a:schemeClr val="accent1"/>
          </a:lnRef>
          <a:fillRef idx="2">
            <a:schemeClr val="accent1"/>
          </a:fillRef>
          <a:effectRef idx="1">
            <a:schemeClr val="accent1"/>
          </a:effectRef>
          <a:fontRef idx="minor">
            <a:schemeClr val="dk1"/>
          </a:fontRef>
        </p:style>
        <p:txBody>
          <a:bodyPr>
            <a:noAutofit/>
          </a:bodyPr>
          <a:lstStyle/>
          <a:p>
            <a:pPr algn="r"/>
            <a:r>
              <a:rPr lang="ar-EG" sz="2400" dirty="0"/>
              <a:t>هذا بينما كان الإنسان الذي عاش في القرن السابع يعتبر في صميم العصر الوسيط ، لا حول له ولا طول ، ويعتقد ويؤمن بكل شئ بدون فهم أو إدراك ، ونجد أن الإنسان الذي عاش في القرن العاشر يبدأ في التغير التدريجي البطي من تقاليد العصر الوسيط إلى إلى عصر النهضة ، ويحاول أن يناقش الأسباب والمسببات ولا يتقبلها كقضية مسلم بها إلا عن دراسة واقتناع ، أما الرجل الذي عاش في القرن الثاني عشر ، فهو لا يعتقد في شئ إلا بعد أن يفهمه ويقبله عقله ، وأخيرا نجد أن الإنسان الذي عاش في القرنين الرابع عشر والخامس عشر ، أبعد ما يكون عن العصر الوسيط المبكر وأقرب إلى عصر النهضة ، وعلى هذا يمكن القول بأن عقلية أخريات العصر الوسيط تختلف اختلافا بينا عن عقلية العصر الوسيط المبكر </a:t>
            </a:r>
            <a:endParaRPr lang="en-US" sz="2400" dirty="0">
              <a:solidFill>
                <a:schemeClr val="tx1"/>
              </a:solidFill>
            </a:endParaRPr>
          </a:p>
        </p:txBody>
      </p:sp>
    </p:spTree>
    <p:extLst>
      <p:ext uri="{BB962C8B-B14F-4D97-AF65-F5344CB8AC3E}">
        <p14:creationId xmlns:p14="http://schemas.microsoft.com/office/powerpoint/2010/main" val="22795270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endParaRPr lang="en-US" dirty="0"/>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a:bodyPr>
          <a:lstStyle/>
          <a:p>
            <a:pPr algn="r" rtl="1"/>
            <a:r>
              <a:rPr lang="ar-EG" dirty="0"/>
              <a:t>إذن فأساس التطور الخطير الذي طرأ على أهم صفات ومميزات العصور الوسطي الأوربية في قرونها الأخيرة ، إنما هو أساس عقلي نفساني نتيجة التزمت والكبت والضغط الموقف أشبه بالمرجل الذي يغلي والبركان الثائر الذي يوشك على الإنفجار ، ليلفظ ما في جوفه . بل كان هذا بشيرا بظهور عهد جديد يقوم على أنظمة وحضارة مغايرة ، لما كان معروفا في بداية العصور الوسطي .</a:t>
            </a:r>
            <a:endParaRPr lang="en-US" dirty="0"/>
          </a:p>
          <a:p>
            <a:pPr algn="r" rtl="1"/>
            <a:endParaRPr lang="en-US" dirty="0"/>
          </a:p>
        </p:txBody>
      </p:sp>
    </p:spTree>
    <p:extLst>
      <p:ext uri="{BB962C8B-B14F-4D97-AF65-F5344CB8AC3E}">
        <p14:creationId xmlns:p14="http://schemas.microsoft.com/office/powerpoint/2010/main" val="14631308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a:bodyPr>
          <a:lstStyle/>
          <a:p>
            <a:pPr algn="r"/>
            <a:r>
              <a:rPr lang="ar-EG" dirty="0">
                <a:effectLst>
                  <a:outerShdw blurRad="38100" dist="38100" dir="2700000" algn="tl">
                    <a:srgbClr val="000000">
                      <a:alpha val="43137"/>
                    </a:srgbClr>
                  </a:outerShdw>
                </a:effectLst>
              </a:rPr>
              <a:t>والباحث المدقق يجد أن البابوية قد </a:t>
            </a:r>
            <a:r>
              <a:rPr lang="ar-EG" dirty="0">
                <a:solidFill>
                  <a:srgbClr val="FF0000"/>
                </a:solidFill>
                <a:effectLst>
                  <a:outerShdw blurRad="38100" dist="38100" dir="2700000" algn="tl">
                    <a:srgbClr val="000000">
                      <a:alpha val="43137"/>
                    </a:srgbClr>
                  </a:outerShdw>
                </a:effectLst>
              </a:rPr>
              <a:t>أضرت المجتمع الغربي </a:t>
            </a:r>
            <a:r>
              <a:rPr lang="ar-EG" dirty="0">
                <a:effectLst>
                  <a:outerShdw blurRad="38100" dist="38100" dir="2700000" algn="tl">
                    <a:srgbClr val="000000">
                      <a:alpha val="43137"/>
                    </a:srgbClr>
                  </a:outerShdw>
                </a:effectLst>
              </a:rPr>
              <a:t>بقدر ما أفادته . حقيقة أنها قامت بدور لا ينكر أثناء غزوات البرابرة ، ونجحت في إيجاد نوع من الأمن والطمأنينة بعد الفوضى التي عمت أوربا بسبب تلك الغزوات ، ولكنها مع ذلك كانت لها مضارها من حيث سيطرة هيئة رجال الدين على كافة أهل الغرب واستبدادها ، وتطور الأمر حتى أن رجال الدين أنفسهم بعدوا عن التعاليم المسيحية الأصيلة التي تتمثل في البساطة وطهارة النفس ونقاء الضمير ، وأصبح لرجال الدين مطامع دنيوية يسعون إلى تحقيقها بشتى السبل والوسائل وغدوا الواسطة بين         الخالق والمخلوق . </a:t>
            </a:r>
            <a:endParaRPr lang="en-US" dirty="0">
              <a:effectLst>
                <a:outerShdw blurRad="38100" dist="38100" dir="2700000" algn="tl">
                  <a:srgbClr val="000000">
                    <a:alpha val="43137"/>
                  </a:srgbClr>
                </a:outerShdw>
              </a:effectLst>
            </a:endParaRPr>
          </a:p>
          <a:p>
            <a:pPr algn="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151422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dirty="0">
                <a:effectLst/>
              </a:rPr>
              <a:t>انهيار الإقطاع وتطور المفاهيم السياسية </a:t>
            </a:r>
            <a:endParaRPr lang="en-US" dirty="0"/>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a:bodyPr>
          <a:lstStyle/>
          <a:p>
            <a:pPr algn="r" rtl="1"/>
            <a:r>
              <a:rPr lang="ar-EG" sz="3600" dirty="0">
                <a:solidFill>
                  <a:schemeClr val="bg1"/>
                </a:solidFill>
              </a:rPr>
              <a:t>وأخيرا كان من العوامل الهامة التي قادت أوربا من مفاهيم العصور الوسطي إلى عصر النهضة ، تطور الحرية السياسية في القرون الأخيرة من العصر الوسيط . وإن ما أصاب أهم الأعمدة التي ارتكز عليها العصر الوسيط المبكر ، أصاب كذلك الحرية السياسية التي كان الفرد يتمتع بها </a:t>
            </a:r>
            <a:endParaRPr lang="en-US" sz="3600" dirty="0">
              <a:solidFill>
                <a:schemeClr val="bg1"/>
              </a:solidFill>
            </a:endParaRPr>
          </a:p>
        </p:txBody>
      </p:sp>
    </p:spTree>
    <p:extLst>
      <p:ext uri="{BB962C8B-B14F-4D97-AF65-F5344CB8AC3E}">
        <p14:creationId xmlns:p14="http://schemas.microsoft.com/office/powerpoint/2010/main" val="13015507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lstStyle/>
          <a:p>
            <a:pPr algn="r" rtl="1"/>
            <a:r>
              <a:rPr lang="ar-EG" dirty="0"/>
              <a:t>ففي عصر الإقطاع الذي امتد تقريبا حتى أواخر القرن الثاني عشر ، كان نفوذ السادة الإقطاعيين من رجال الدنيا والدين كبيرا على أتباعهم ، ذلك أن الإقطاع يقوم أساسا على العلاقة بين السيد والمسود ، وأساسها الأرض والعمل فيها بموجب واجبات التبعية الإقطاعية المفروضة على التابع ، والتي لم تكن تعرف أي حدود أو قيود ، ويلاحظ هنا أن نفوذ أمراء الإقطاع في إيطاليا بالذات كان أقل من نفوذ زملائهم في باقي أرجاء الغرب ، إذ كان من مصلحة الأمير كسب ود رعاياه وعدم الاستبداد في معاملتهم حتى يضمن إخلاصهم في خدمته . </a:t>
            </a:r>
            <a:endParaRPr lang="en-US" dirty="0"/>
          </a:p>
          <a:p>
            <a:pPr algn="r" rtl="1"/>
            <a:endParaRPr lang="en-US" dirty="0"/>
          </a:p>
        </p:txBody>
      </p:sp>
    </p:spTree>
    <p:extLst>
      <p:ext uri="{BB962C8B-B14F-4D97-AF65-F5344CB8AC3E}">
        <p14:creationId xmlns:p14="http://schemas.microsoft.com/office/powerpoint/2010/main" val="29954577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style>
          <a:lnRef idx="1">
            <a:schemeClr val="accent4"/>
          </a:lnRef>
          <a:fillRef idx="3">
            <a:schemeClr val="accent4"/>
          </a:fillRef>
          <a:effectRef idx="2">
            <a:schemeClr val="accent4"/>
          </a:effectRef>
          <a:fontRef idx="minor">
            <a:schemeClr val="lt1"/>
          </a:fontRef>
        </p:style>
        <p:txBody>
          <a:bodyPr>
            <a:normAutofit lnSpcReduction="10000"/>
          </a:bodyPr>
          <a:lstStyle/>
          <a:p>
            <a:pPr algn="r" rtl="1"/>
            <a:r>
              <a:rPr lang="ar-EG" dirty="0">
                <a:solidFill>
                  <a:schemeClr val="bg1"/>
                </a:solidFill>
              </a:rPr>
              <a:t>وظهر بعد ذلك في إيطاليا التي نأخذها كنموذج لأنها سبقت غيرها إلى عصر النهضة ، النظام المعروف بالقومونات التي كانت تخضع لسلطة هيئة ارستقراطية . وهذا يعني أنه بعد أن كان الفرد يخضع فيما مضى لسلطة فرد واحد هو السيد الإقطاعي ، أصبح الآن أمام استبداد غير محدد . وقد عانى الشعب كثيرا من جراء ذلك ، إذ ضحى بمصالحه على حساب مصلحة فئة من الطبقة الاستقراطية . ووجدت بعد ذلك الاتحادات ونقابات المهن والحرف ، التي كان ينضم إليها الأفراد من سكان المدن ، كل حسب ميله ومهارته وتجاربه وخبراته ، ومع ذلك فقد كان لها مضارها في الحد من حرية الفرد وقتذاك ، وبسبب تدخلها في شئونه العامة والخاصة تدخلا مباشرا ، جعله يسعى جاهدا للفكاك منها . </a:t>
            </a:r>
            <a:endParaRPr lang="en-US" dirty="0">
              <a:solidFill>
                <a:schemeClr val="bg1"/>
              </a:solidFill>
            </a:endParaRPr>
          </a:p>
          <a:p>
            <a:pPr algn="r" rtl="1"/>
            <a:endParaRPr lang="en-US" dirty="0">
              <a:solidFill>
                <a:schemeClr val="bg1"/>
              </a:solidFill>
            </a:endParaRPr>
          </a:p>
        </p:txBody>
      </p:sp>
    </p:spTree>
    <p:extLst>
      <p:ext uri="{BB962C8B-B14F-4D97-AF65-F5344CB8AC3E}">
        <p14:creationId xmlns:p14="http://schemas.microsoft.com/office/powerpoint/2010/main" val="4443150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057400"/>
            <a:ext cx="6512511" cy="2362200"/>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pPr algn="ctr" rtl="1"/>
            <a:r>
              <a:rPr lang="ar-EG" sz="5400" b="1" dirty="0"/>
              <a:t>تطورات أوضاع أوروبا أواخر العصور </a:t>
            </a:r>
            <a:r>
              <a:rPr lang="ar-EG" sz="5400" b="1" dirty="0" smtClean="0"/>
              <a:t>الوسطى</a:t>
            </a:r>
            <a:endParaRPr lang="en-US" sz="5400" b="1" dirty="0">
              <a:effectLst>
                <a:outerShdw blurRad="38100" dist="38100" dir="2700000" algn="tl">
                  <a:srgbClr val="000000">
                    <a:alpha val="43137"/>
                  </a:srgbClr>
                </a:outerShdw>
              </a:effectLst>
              <a:latin typeface="Simplified Arabic" pitchFamily="18" charset="-78"/>
              <a:cs typeface="Simplified Arabic" pitchFamily="18" charset="-78"/>
            </a:endParaRPr>
          </a:p>
        </p:txBody>
      </p:sp>
    </p:spTree>
    <p:extLst>
      <p:ext uri="{BB962C8B-B14F-4D97-AF65-F5344CB8AC3E}">
        <p14:creationId xmlns:p14="http://schemas.microsoft.com/office/powerpoint/2010/main" val="29135498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6">
              <a:shade val="50000"/>
            </a:schemeClr>
          </a:lnRef>
          <a:fillRef idx="1">
            <a:schemeClr val="accent6"/>
          </a:fillRef>
          <a:effectRef idx="0">
            <a:schemeClr val="accent6"/>
          </a:effectRef>
          <a:fontRef idx="minor">
            <a:schemeClr val="lt1"/>
          </a:fontRef>
        </p:style>
        <p:txBody>
          <a:bodyPr>
            <a:normAutofit/>
          </a:bodyPr>
          <a:lstStyle/>
          <a:p>
            <a:pPr rtl="1"/>
            <a:endParaRPr lang="en-US" dirty="0"/>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a:bodyPr>
          <a:lstStyle/>
          <a:p>
            <a:pPr algn="r" rtl="1"/>
            <a:r>
              <a:rPr lang="ar-EG" dirty="0"/>
              <a:t>الفترة المتأخرة من العصور الوسطي الأوربية هي التي مهدت لعصر النهضة ، وهي ثمرة قرون عدة عبرت فيها الإنسانية حضارة وسيطة متوسطة الشأن ، لها صفاتها ومميزاتها وشخصيتها ، بالرغم من أنها لم تكن لترقي إلى المدنية الرومانية في التاريخ القديم ، أو مدنية التاريخ الحديث</a:t>
            </a:r>
            <a:endParaRPr lang="en-US" dirty="0"/>
          </a:p>
        </p:txBody>
      </p:sp>
    </p:spTree>
    <p:extLst>
      <p:ext uri="{BB962C8B-B14F-4D97-AF65-F5344CB8AC3E}">
        <p14:creationId xmlns:p14="http://schemas.microsoft.com/office/powerpoint/2010/main" val="40345984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normAutofit/>
          </a:bodyPr>
          <a:lstStyle/>
          <a:p>
            <a:pPr algn="ctr"/>
            <a:endParaRPr lang="en-US" dirty="0"/>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a:bodyPr>
          <a:lstStyle/>
          <a:p>
            <a:pPr algn="r" rtl="1"/>
            <a:r>
              <a:rPr lang="ar-EG" dirty="0"/>
              <a:t>وهي أيضا تلك الروح الإنسانية الفياضة التي قامت على أساس التحرر من قيود الماضي وأوضاعه ، والانطلاق نحو أفاق جديدة واسعة ، فيها من الحرية بقدر ما كان مستهل هذه العصور من كبت وضغط وحرمان . وهي تلك الانطلاقة التي قامت على أساس تحرر النفس البشرية من قيود الماضي . وأخيرا هي الدماء الساخنة المتدفقة في العروق ، وهي الحمى التي أصابت البشرية في تلك الفترة من الزمن ، والتي نجمت عنها وترتبت عليها تلك الآثار الضخمة في مختلف مناحي الحياة . </a:t>
            </a:r>
            <a:endParaRPr lang="en-US" dirty="0"/>
          </a:p>
          <a:p>
            <a:pPr algn="r" rtl="1"/>
            <a:endParaRPr lang="en-US" dirty="0"/>
          </a:p>
        </p:txBody>
      </p:sp>
    </p:spTree>
    <p:extLst>
      <p:ext uri="{BB962C8B-B14F-4D97-AF65-F5344CB8AC3E}">
        <p14:creationId xmlns:p14="http://schemas.microsoft.com/office/powerpoint/2010/main" val="39508002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dirty="0">
                <a:effectLst/>
              </a:rPr>
              <a:t>العوامل التي أدت إلى طفرة العصور الوسطي المتأخرة : </a:t>
            </a:r>
            <a:endParaRPr lang="en-US" dirty="0"/>
          </a:p>
        </p:txBody>
      </p:sp>
      <p:sp>
        <p:nvSpPr>
          <p:cNvPr id="3" name="Content Placeholder 2"/>
          <p:cNvSpPr>
            <a:spLocks noGrp="1"/>
          </p:cNvSpPr>
          <p:nvPr>
            <p:ph idx="1"/>
          </p:nvPr>
        </p:nvSpPr>
        <p:spPr/>
        <p:style>
          <a:lnRef idx="0">
            <a:schemeClr val="accent1"/>
          </a:lnRef>
          <a:fillRef idx="3">
            <a:schemeClr val="accent1"/>
          </a:fillRef>
          <a:effectRef idx="3">
            <a:schemeClr val="accent1"/>
          </a:effectRef>
          <a:fontRef idx="minor">
            <a:schemeClr val="lt1"/>
          </a:fontRef>
        </p:style>
        <p:txBody>
          <a:bodyPr/>
          <a:lstStyle/>
          <a:p>
            <a:pPr algn="r" rtl="1"/>
            <a:r>
              <a:rPr lang="ar-EG" dirty="0">
                <a:solidFill>
                  <a:schemeClr val="bg1"/>
                </a:solidFill>
              </a:rPr>
              <a:t>فكيف تم ذلك ؟ وكيف ظهر في حوالي القرن الرابع عشر وخلال القرن الخامس عشر الميلادي ؟ وما هي أسبابه وآثاره ونتائجه ؟ </a:t>
            </a:r>
            <a:endParaRPr lang="en-US" dirty="0">
              <a:solidFill>
                <a:schemeClr val="bg1"/>
              </a:solidFill>
            </a:endParaRPr>
          </a:p>
          <a:p>
            <a:pPr algn="r" rtl="1"/>
            <a:r>
              <a:rPr lang="ar-EG" dirty="0">
                <a:solidFill>
                  <a:schemeClr val="bg1"/>
                </a:solidFill>
              </a:rPr>
              <a:t>     لتفهم العوامل التي أدت في القرنين الرابع عشر والخامس عشر إلى تقلص نفوذ كل من البابوية والإمبراطورية ، ومحاولة الخروج على تعاليم الكنيسة اللاتينية ، وارتفاع أصوات حرة جريئة تطالب بالإصلاح الشامل في شتى مرافق الحياة في المجتمع الغربي الوسيط والدعوة للرجوع إلى الحضارة الرومانية القديمة يحسن أن نلقي نظرة موضوعية شاملة على أوضاع العالم وقتذاك .</a:t>
            </a:r>
            <a:endParaRPr lang="en-US" dirty="0">
              <a:solidFill>
                <a:schemeClr val="bg1"/>
              </a:solidFill>
            </a:endParaRPr>
          </a:p>
          <a:p>
            <a:pPr algn="r" rtl="1"/>
            <a:endParaRPr lang="en-US" dirty="0">
              <a:solidFill>
                <a:schemeClr val="bg1"/>
              </a:solidFill>
            </a:endParaRPr>
          </a:p>
        </p:txBody>
      </p:sp>
    </p:spTree>
    <p:extLst>
      <p:ext uri="{BB962C8B-B14F-4D97-AF65-F5344CB8AC3E}">
        <p14:creationId xmlns:p14="http://schemas.microsoft.com/office/powerpoint/2010/main" val="10390939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dirty="0">
                <a:effectLst/>
              </a:rPr>
              <a:t>1 – الاتصال المستمر بين الشرق والغرب : </a:t>
            </a:r>
            <a:endParaRPr lang="en-US" dirty="0"/>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a:bodyPr>
          <a:lstStyle/>
          <a:p>
            <a:pPr algn="r" rtl="1"/>
            <a:r>
              <a:rPr lang="ar-EG" dirty="0"/>
              <a:t>لا شك أن من بين العوامل الرئيسية التي أدت إلى هذا التغيير التدريجي ، ذلك النشاط الخارجي الذي حدث في القرون الأخيرة من العصر الوسيط ، نتيجة الاتصال المستمر بين الشرق والغرب ، على أيدي العرب . وكان أول احتكاك بين شقي العالم في أعقاب الفتح العربي . فلم يأت القرن العاشر حتى كانت صقلية وجنوب إيطاليا وشبه الجزيرة الأيبيرية في قبضة العرب ، ولم يبق إلا أن يعبر العرب جبال البرانس ليدخلوا فرنسا نفسها ،</a:t>
            </a:r>
            <a:endParaRPr lang="en-US" dirty="0"/>
          </a:p>
        </p:txBody>
      </p:sp>
    </p:spTree>
    <p:extLst>
      <p:ext uri="{BB962C8B-B14F-4D97-AF65-F5344CB8AC3E}">
        <p14:creationId xmlns:p14="http://schemas.microsoft.com/office/powerpoint/2010/main" val="38116407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pPr algn="ctr"/>
            <a:endParaRPr lang="en-US" dirty="0"/>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Autofit/>
          </a:bodyPr>
          <a:lstStyle/>
          <a:p>
            <a:pPr algn="r" rtl="1"/>
            <a:r>
              <a:rPr lang="ar-EG" sz="2400" dirty="0"/>
              <a:t>كان بعد ذلك الهجوم الغربي المضاد ، الذي قامت به أوربا ابتداء من القرن الحادي عشر ، نتيجة الانقلاب في ميزان القوى بين الغرب الأوربي والشرق العربي ، والذي كان من أثاره أن استعاد أهل الغرب جنوب ايطاليا في النصف الأول من هذا القرن وصقلية في النصف الثاني منه ، هذا فضلا عن نضال الإمارات المسيحية في شمال أسبانيا ضد العرب في سبيل استرداد شبه الجزيرة الأيبيرية . وغير خاف أن هذه الحروب وذلك الاحتكاك الدائم المستمر ، كان سببا كافيا في زيادة تصادم الآراء والأفكار ، وتبادل العلم والمعرفة ، ولا شك أن الغرب قد استفاد فائدة كبرى عن طريق هذه المعابر العربية الثلاثة : صقلية وجنوب إيطاليا والأندلس . وقد بلغ هذا الاحتكاك ذروته أثناء الحروب الصليبية ، التي امتدت من أخريات القرن الحادي عشر حتى أخريات القرن الرابع عشر فكانت مصر والشام هما مركز الإشعاع الثقافي الرابع الذي نهل منه الغرب .  </a:t>
            </a:r>
            <a:endParaRPr lang="en-US" sz="2400" dirty="0"/>
          </a:p>
          <a:p>
            <a:pPr algn="r" rtl="1"/>
            <a:endParaRPr lang="en-US" sz="2400" dirty="0"/>
          </a:p>
        </p:txBody>
      </p:sp>
    </p:spTree>
    <p:extLst>
      <p:ext uri="{BB962C8B-B14F-4D97-AF65-F5344CB8AC3E}">
        <p14:creationId xmlns:p14="http://schemas.microsoft.com/office/powerpoint/2010/main" val="18682317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style>
          <a:lnRef idx="1">
            <a:schemeClr val="accent3"/>
          </a:lnRef>
          <a:fillRef idx="3">
            <a:schemeClr val="accent3"/>
          </a:fillRef>
          <a:effectRef idx="2">
            <a:schemeClr val="accent3"/>
          </a:effectRef>
          <a:fontRef idx="minor">
            <a:schemeClr val="lt1"/>
          </a:fontRef>
        </p:style>
        <p:txBody>
          <a:bodyPr>
            <a:normAutofit/>
          </a:bodyPr>
          <a:lstStyle/>
          <a:p>
            <a:pPr algn="r" rtl="1"/>
            <a:r>
              <a:rPr lang="ar-EG" dirty="0">
                <a:solidFill>
                  <a:schemeClr val="bg1"/>
                </a:solidFill>
              </a:rPr>
              <a:t>ونشأ عن ذلك نشاط كبير إذ عرف الصليب الهلال في تلك المرحلة من التاريخ ، ونشأ عن الاحتكاك معرفة وأخذ واقتباس . فبدأ الغرب يأخذ من حضارة الشرق ونظمه بنصيب وافر . وعن طريق مراكز الإشعاع الثقافي هذه ، نقل العرب إلى الغرب التراث اليوناني القديم بالإضافة إلى دراساتهم التحليلية لعلم اليونان وفلسفتهم فكان من أهم آثار ذلك أن انتشر العلم وتفجرت ينابيعه ، وبدأ الناس في الغرب يفيقون من غفوتهم التي دامت عدة قرون . </a:t>
            </a:r>
            <a:endParaRPr lang="en-US" dirty="0">
              <a:solidFill>
                <a:schemeClr val="bg1"/>
              </a:solidFill>
            </a:endParaRPr>
          </a:p>
          <a:p>
            <a:pPr algn="r" rtl="1"/>
            <a:endParaRPr lang="en-US" dirty="0">
              <a:solidFill>
                <a:schemeClr val="bg1"/>
              </a:solidFill>
            </a:endParaRPr>
          </a:p>
        </p:txBody>
      </p:sp>
    </p:spTree>
    <p:extLst>
      <p:ext uri="{BB962C8B-B14F-4D97-AF65-F5344CB8AC3E}">
        <p14:creationId xmlns:p14="http://schemas.microsoft.com/office/powerpoint/2010/main" val="2232214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ctr"/>
            <a:endParaRPr lang="en-US" dirty="0"/>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lnSpcReduction="10000"/>
          </a:bodyPr>
          <a:lstStyle/>
          <a:p>
            <a:pPr algn="r" rtl="1"/>
            <a:r>
              <a:rPr lang="ar-EG" dirty="0"/>
              <a:t>ولقد كان الفرد بداية العصور الوسطي يميل إلى الخضوع والإيمان المطلق دون وعي ودون فهم أو إدراك أو مناقشة ، وكان يتقبل كل شئ كقضية مسلم بها ، كان يصدق كل ما يقال له ، ويخضع خضوعا أعمى للخزعبلات والأساطير والخرافات ، وكان ينظر إلى الحياة نظرة غير واقعية ، فقد كانت تلك الحياة فترة مؤقتة زائلة لا قيمة لها على الإطلاق ، وكان التمتع بالجمال في شتى صوره يعتبر إثما وخطيئة ، فلا يجوز للفرد أن يقدر جمال نفسه أو جمال الطبيعة ، بل حرم عليه أن يرسم الجنس البشري بتفاصيله ، لقد كانت عقلية العصر الوسيط المبكرة لا ترى في الحياة أي جمال . وكان لا يهم الفرد الكفاح في سبيل حياة أفضل ، وعيشة رغدة سعيدة ، وإنما يكفيه الكفاف من العيش </a:t>
            </a:r>
            <a:endParaRPr lang="en-US" dirty="0"/>
          </a:p>
        </p:txBody>
      </p:sp>
    </p:spTree>
    <p:extLst>
      <p:ext uri="{BB962C8B-B14F-4D97-AF65-F5344CB8AC3E}">
        <p14:creationId xmlns:p14="http://schemas.microsoft.com/office/powerpoint/2010/main" val="264265430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119</TotalTime>
  <Words>1488</Words>
  <Application>Microsoft Office PowerPoint</Application>
  <PresentationFormat>On-screen Show (4:3)</PresentationFormat>
  <Paragraphs>25</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Apex</vt:lpstr>
      <vt:lpstr>PowerPoint Presentation</vt:lpstr>
      <vt:lpstr>تطورات أوضاع أوروبا أواخر العصور الوسطى</vt:lpstr>
      <vt:lpstr>PowerPoint Presentation</vt:lpstr>
      <vt:lpstr>PowerPoint Presentation</vt:lpstr>
      <vt:lpstr>العوامل التي أدت إلى طفرة العصور الوسطي المتأخرة : </vt:lpstr>
      <vt:lpstr>1 – الاتصال المستمر بين الشرق والغرب :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انهيار الإقطاع وتطور المفاهيم السياسية </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Dell</cp:lastModifiedBy>
  <cp:revision>20</cp:revision>
  <dcterms:created xsi:type="dcterms:W3CDTF">2006-08-16T00:00:00Z</dcterms:created>
  <dcterms:modified xsi:type="dcterms:W3CDTF">2020-03-30T16:06:43Z</dcterms:modified>
</cp:coreProperties>
</file>