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67" r:id="rId4"/>
    <p:sldId id="268" r:id="rId5"/>
    <p:sldId id="269" r:id="rId6"/>
    <p:sldId id="270" r:id="rId7"/>
    <p:sldId id="271" r:id="rId8"/>
    <p:sldId id="272" r:id="rId9"/>
    <p:sldId id="273" r:id="rId10"/>
    <p:sldId id="274" r:id="rId11"/>
    <p:sldId id="275" r:id="rId12"/>
    <p:sldId id="276" r:id="rId13"/>
    <p:sldId id="277" r:id="rId14"/>
    <p:sldId id="278" r:id="rId15"/>
    <p:sldId id="279" r:id="rId16"/>
    <p:sldId id="28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3/30/2020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3/30/2020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3/30/2020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3/30/2020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ar.wikipedia.org/wiki/%D8%AC%D8%B2%D9%8A%D8%B1%D8%A9_%D8%A8%D9%88%D8%B1%D8%AA%D9%84%D8%A7%D9%86%D8%AF" TargetMode="External"/><Relationship Id="rId2" Type="http://schemas.openxmlformats.org/officeDocument/2006/relationships/hyperlink" Target="https://ar.wikipedia.org/w/index.php?title=%D8%A7%D9%84%D8%B3%D8%AC%D9%84%D8%A7%D8%AA_%D8%A7%D9%84%D8%A3%D9%86%D8%AC%D9%84%D9%88%D8%B3%D9%83%D8%B3%D9%88%D9%86%D9%8A%D8%A9&amp;action=edit&amp;redlink=1" TargetMode="External"/><Relationship Id="rId1" Type="http://schemas.openxmlformats.org/officeDocument/2006/relationships/slideLayout" Target="../slideLayouts/slideLayout2.xml"/><Relationship Id="rId6" Type="http://schemas.openxmlformats.org/officeDocument/2006/relationships/hyperlink" Target="https://ar.wikipedia.org/wiki/%D9%84%D9%8A%D9%86%D8%AF%D8%B3%D9%81%D8%A7%D8%B1%D9%86" TargetMode="External"/><Relationship Id="rId5" Type="http://schemas.openxmlformats.org/officeDocument/2006/relationships/hyperlink" Target="https://ar.wikipedia.org/wiki/%D8%A7%D9%84%D8%AC%D8%B2%D8%B1_%D8%A7%D9%84%D8%A8%D8%B1%D9%8A%D8%B7%D8%A7%D9%86%D9%8A%D8%A9" TargetMode="External"/><Relationship Id="rId4" Type="http://schemas.openxmlformats.org/officeDocument/2006/relationships/hyperlink" Target="https://ar.wikipedia.org/wiki/%D8%AF%D9%88%D8%B1%D8%B3%D8%AA"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ar.wikipedia.org/w/index.php?title=%D9%87%D8%A7%D9%83%D9%88%D9%86_%D8%A7%D9%84%D8%B1%D8%A7%D8%A8%D8%B9&amp;action=edit&amp;redlink=1" TargetMode="External"/><Relationship Id="rId13" Type="http://schemas.openxmlformats.org/officeDocument/2006/relationships/hyperlink" Target="https://ar.wikipedia.org/wiki/%D9%86%D9%88%D8%B1%D9%85%D8%A7%D9%86" TargetMode="External"/><Relationship Id="rId18" Type="http://schemas.openxmlformats.org/officeDocument/2006/relationships/hyperlink" Target="https://ar.wikipedia.org/wiki/%D8%B4%D8%AA%D9%84%D8%A7%D9%86%D8%AF" TargetMode="External"/><Relationship Id="rId3" Type="http://schemas.openxmlformats.org/officeDocument/2006/relationships/hyperlink" Target="https://ar.wikipedia.org/wiki/%D9%87%D8%A7%D8%B1%D9%84%D8%AF_%D8%A7%D9%84%D8%AB%D8%A7%D9%84%D8%AB_%D9%85%D9%84%D9%83_%D8%A7%D9%84%D9%86%D8%B1%D9%88%D9%8A%D8%AC" TargetMode="External"/><Relationship Id="rId7" Type="http://schemas.openxmlformats.org/officeDocument/2006/relationships/hyperlink" Target="https://ar.wikipedia.org/w/index.php?title=%D8%A7%D9%84%D8%A3%D9%8A%D8%B1%D9%84%D9%86%D8%AF%D9%8A%D8%A9_%D8%A7%D9%84%D9%86%D9%88%D8%B1%D9%85%D8%A7%D9%86%D9%8A%D8%A9&amp;action=edit&amp;redlink=1" TargetMode="External"/><Relationship Id="rId12" Type="http://schemas.openxmlformats.org/officeDocument/2006/relationships/hyperlink" Target="https://ar.wikipedia.org/wiki/%D9%86%D9%88%D8%B1%D9%85%D8%A7%D9%86%D8%AF%D9%8A_(%D9%85%D9%86%D8%B7%D9%82%D8%A9_%D8%A5%D8%AF%D8%A7%D8%B1%D9%8A%D8%A9)" TargetMode="External"/><Relationship Id="rId17" Type="http://schemas.openxmlformats.org/officeDocument/2006/relationships/hyperlink" Target="https://ar.wikipedia.org/wiki/%D8%AC%D8%B2%D8%B1_%D8%A3%D9%88%D8%B1%D9%83%D9%86%D9%8A" TargetMode="External"/><Relationship Id="rId2" Type="http://schemas.openxmlformats.org/officeDocument/2006/relationships/hyperlink" Target="https://ar.wikipedia.org/wiki/%D8%A5%D9%86%D8%AC%D9%84%D8%AA%D8%B1%D8%A7" TargetMode="External"/><Relationship Id="rId16" Type="http://schemas.openxmlformats.org/officeDocument/2006/relationships/hyperlink" Target="https://ar.wikipedia.org/wiki/%D8%AC%D8%B2%D9%8A%D8%B1%D8%A9_%D9%85%D8%A7%D9%86" TargetMode="External"/><Relationship Id="rId1" Type="http://schemas.openxmlformats.org/officeDocument/2006/relationships/slideLayout" Target="../slideLayouts/slideLayout2.xml"/><Relationship Id="rId6" Type="http://schemas.openxmlformats.org/officeDocument/2006/relationships/hyperlink" Target="https://ar.wikipedia.org/wiki/%D8%AF%D8%A8%D9%84%D9%86" TargetMode="External"/><Relationship Id="rId11" Type="http://schemas.openxmlformats.org/officeDocument/2006/relationships/hyperlink" Target="https://ar.wikipedia.org/wiki/%D9%88%D9%8A%D9%84%D9%8A%D8%A7%D9%85_%D8%A7%D9%84%D9%81%D8%A7%D8%AA%D8%AD" TargetMode="External"/><Relationship Id="rId5" Type="http://schemas.openxmlformats.org/officeDocument/2006/relationships/hyperlink" Target="https://ar.wikipedia.org/wiki/%D9%85%D8%B9%D8%B1%D9%83%D8%A9_%D8%AC%D8%B3%D8%B1_%D8%B3%D8%AA%D8%A7%D9%85%D9%81%D9%88%D8%B1%D8%AF" TargetMode="External"/><Relationship Id="rId15" Type="http://schemas.openxmlformats.org/officeDocument/2006/relationships/hyperlink" Target="https://ar.wikipedia.org/w/index.php?title=%D8%A7%D9%84%D8%AC%D8%B2%D8%B1_%D8%A7%D9%84%D8%BA%D8%B1%D8%A8%D9%8A%D8%A9&amp;action=edit&amp;redlink=1" TargetMode="External"/><Relationship Id="rId10" Type="http://schemas.openxmlformats.org/officeDocument/2006/relationships/hyperlink" Target="https://ar.wikipedia.org/w/index.php?title=%D9%85%D9%84%D9%83_%D8%A7%D8%B3%D9%83%D8%AA%D9%84%D9%86%D8%AF%D8%A7_%D8%A3%D9%84%D9%83%D8%B3%D9%86%D8%AF%D8%B1_%D8%A7%D9%84%D8%AB%D8%A7%D9%84%D8%AB&amp;action=edit&amp;redlink=1" TargetMode="External"/><Relationship Id="rId4" Type="http://schemas.openxmlformats.org/officeDocument/2006/relationships/hyperlink" Target="https://ar.wikipedia.org/wiki/%D9%87%D8%A7%D8%B1%D9%88%D9%84%D8%AF_%D8%AC%D9%88%D8%AF%D9%88%D9%8A%D9%86%D8%B3%D9%88%D9%86" TargetMode="External"/><Relationship Id="rId9" Type="http://schemas.openxmlformats.org/officeDocument/2006/relationships/hyperlink" Target="https://ar.wikipedia.org/w/index.php?title=%D9%85%D8%B9%D8%B1%D9%83%D8%A9_%D9%84%D8%A7%D8%B1%D8%AC%D8%B3&amp;action=edit&amp;redlink=1" TargetMode="External"/><Relationship Id="rId14" Type="http://schemas.openxmlformats.org/officeDocument/2006/relationships/hyperlink" Target="https://ar.wikipedia.org/w/index.php?title=%D8%A7%D9%84%D8%A5%D8%B3%D9%83%D9%86%D8%AF%D9%86%D8%A7%D9%81%D9%8A%D9%8A%D9%86&amp;action=edit&amp;redlink=1"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ar.wikipedia.org/wiki/%D9%81%D8%B1%D9%86%D8%AC%D8%A9" TargetMode="External"/><Relationship Id="rId2" Type="http://schemas.openxmlformats.org/officeDocument/2006/relationships/hyperlink" Target="https://ar.wikipedia.org/wiki/%D8%A7%D9%84%D8%BA%D8%B2%D9%88#&#1594;&#1586;&#1608;&#1575;&#1578;_&#1575;&#1604;&#1601;&#1575;&#1610;&#1603;&#1606;&#1580;"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ar.wikipedia.org/w/index.php?title=%D9%85%D8%AD%D8%A7%D8%B1%D8%A8%D9%8A%D9%86&amp;action=edit&amp;redlink=1" TargetMode="External"/><Relationship Id="rId2" Type="http://schemas.openxmlformats.org/officeDocument/2006/relationships/hyperlink" Target="https://ar.wikipedia.org/w/index.php?title=%D9%87%D8%A7%D8%B1%D8%A7%D9%84%D8%AF_%D8%A7%D9%84%D8%A3%D9%88%D9%84_%D9%85%D9%84%D9%83_%D8%A7%D9%84%D9%86%D8%B1%D9%88%D9%8A%D8%AC&amp;action=edit&amp;redlink=1"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ar.wikipedia.org/w/index.php?title=%D8%A7%D9%84%D9%84%D8%BA%D8%A9_%D8%A7%D9%84%D8%A5%D9%86%D8%AC%D9%84%D9%8A%D8%B2%D9%8A%D8%A9_%D8%A7%D9%84%D8%B1%D8%B3%D9%85%D9%8A%D8%A9&amp;action=edit&amp;redlink=1" TargetMode="External"/><Relationship Id="rId2" Type="http://schemas.openxmlformats.org/officeDocument/2006/relationships/hyperlink" Target="https://ar.wikipedia.org/w/index.php?title=%D9%82%D8%A7%D8%A6%D9%85%D8%A9_%D8%A8%D8%A7%D9%84%D9%83%D9%84%D9%85%D8%A7%D8%AA_%D8%A7%D9%84%D8%A5%D9%86%D8%AC%D9%84%D9%8A%D8%B2%D9%8A%D8%A9_%D8%A7%D9%84%D9%85%D8%B4%D8%AA%D9%82%D8%A9_%D9%85%D9%86_%D8%A7%D9%84%D9%84%D8%BA%D8%A9_%D8%A7%D9%84%D9%86%D9%88%D8%B1%D8%AF%D9%8A%D8%A9_%D8%A7%D9%84%D9%82%D8%AF%D9%8A%D9%85%D8%A9&amp;action=edit&amp;redlink=1"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s://ar.wikipedia.org/wiki/%D8%AF%D9%8A%D8%B1" TargetMode="External"/><Relationship Id="rId7" Type="http://schemas.openxmlformats.org/officeDocument/2006/relationships/hyperlink" Target="https://ar.wikipedia.org/wiki/%D8%A3%D9%84%D9%83%D9%88%D9%8A%D9%86" TargetMode="External"/><Relationship Id="rId2" Type="http://schemas.openxmlformats.org/officeDocument/2006/relationships/hyperlink" Target="https://ar.wikipedia.org/wiki/%D8%A5%D9%86%D8%AC%D9%84%D8%AA%D8%B1%D8%A7" TargetMode="External"/><Relationship Id="rId1" Type="http://schemas.openxmlformats.org/officeDocument/2006/relationships/slideLayout" Target="../slideLayouts/slideLayout2.xml"/><Relationship Id="rId6" Type="http://schemas.openxmlformats.org/officeDocument/2006/relationships/hyperlink" Target="https://ar.wikipedia.org/wiki/%D9%86%D9%88%D8%B1%D8%AB%D9%85%D8%A8%D8%B1%D9%8A%D8%A7" TargetMode="External"/><Relationship Id="rId5" Type="http://schemas.openxmlformats.org/officeDocument/2006/relationships/hyperlink" Target="https://ar.wikipedia.org/wiki/%D8%B9%D8%A8%D9%88%D8%AF%D9%8A%D8%A9" TargetMode="External"/><Relationship Id="rId4" Type="http://schemas.openxmlformats.org/officeDocument/2006/relationships/hyperlink" Target="https://ar.wikipedia.org/wiki/%D9%84%D9%8A%D9%86%D8%AF%D8%B3%D9%81%D8%A7%D8%B1%D9%86"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ar.wikipedia.org/wiki/%D8%A7%D8%B3%D9%83%D8%AA%D9%84%D9%86%D8%AF%D8%A7" TargetMode="External"/><Relationship Id="rId13" Type="http://schemas.openxmlformats.org/officeDocument/2006/relationships/hyperlink" Target="https://ar.wikipedia.org/wiki/%D9%83%D9%86%D8%AF%D8%A7" TargetMode="External"/><Relationship Id="rId3" Type="http://schemas.openxmlformats.org/officeDocument/2006/relationships/hyperlink" Target="https://ar.wikipedia.org/wiki/%D8%A7%D9%84%D9%86%D8%B1%D9%88%D9%8A%D8%AC" TargetMode="External"/><Relationship Id="rId7" Type="http://schemas.openxmlformats.org/officeDocument/2006/relationships/hyperlink" Target="https://ar.wikipedia.org/wiki/%D8%A2%D9%8A%D8%B3%D9%84%D9%86%D8%AF%D8%A7" TargetMode="External"/><Relationship Id="rId12" Type="http://schemas.openxmlformats.org/officeDocument/2006/relationships/hyperlink" Target="https://ar.wikipedia.org/wiki/%D8%AC%D8%B1%D9%8A%D9%86%D9%84%D8%A7%D9%86%D8%AF" TargetMode="External"/><Relationship Id="rId2" Type="http://schemas.openxmlformats.org/officeDocument/2006/relationships/hyperlink" Target="https://ar.wikipedia.org/wiki/%D8%A7%D9%84%D8%AF%D9%86%D9%85%D8%A7%D8%B1%D9%83" TargetMode="External"/><Relationship Id="rId1" Type="http://schemas.openxmlformats.org/officeDocument/2006/relationships/slideLayout" Target="../slideLayouts/slideLayout2.xml"/><Relationship Id="rId6" Type="http://schemas.openxmlformats.org/officeDocument/2006/relationships/hyperlink" Target="https://ar.wikipedia.org/wiki/%D8%AC%D8%B2%D9%8A%D8%B1%D8%A9_%D8%A3%D9%8A%D8%B1%D9%84%D9%86%D8%AF%D8%A7" TargetMode="External"/><Relationship Id="rId11" Type="http://schemas.openxmlformats.org/officeDocument/2006/relationships/hyperlink" Target="https://ar.wikipedia.org/wiki/%D8%A7%D9%84%D8%AC%D8%B2%D8%B1_%D8%A7%D9%84%D8%B4%D9%85%D8%A7%D9%84%D9%8A%D8%A9" TargetMode="External"/><Relationship Id="rId5" Type="http://schemas.openxmlformats.org/officeDocument/2006/relationships/hyperlink" Target="https://ar.wikipedia.org/wiki/%D8%AC%D8%B2%D8%B1_%D9%81%D8%A7%D8%B1%D9%88" TargetMode="External"/><Relationship Id="rId15" Type="http://schemas.openxmlformats.org/officeDocument/2006/relationships/hyperlink" Target="https://ar.wikipedia.org/w/index.php?title=%D8%A7%D9%84%D9%84%D8%BA%D8%A7%D8%AA_%D8%A7%D9%84%D8%AC%D8%B1%D9%85%D8%A7%D9%86%D9%8A%D8%A9_%D8%A7%D9%84%D8%B4%D9%85%D8%A7%D9%84%D9%8A%D8%A9&amp;action=edit&amp;redlink=1" TargetMode="External"/><Relationship Id="rId10" Type="http://schemas.openxmlformats.org/officeDocument/2006/relationships/hyperlink" Target="https://ar.wikipedia.org/w/index.php?title=%D9%87%D8%A8%D8%B1%D9%8A%D8%AF%D8%B3&amp;action=edit&amp;redlink=1" TargetMode="External"/><Relationship Id="rId4" Type="http://schemas.openxmlformats.org/officeDocument/2006/relationships/hyperlink" Target="https://ar.wikipedia.org/wiki/%D8%A7%D9%84%D8%B3%D9%88%D9%8A%D8%AF" TargetMode="External"/><Relationship Id="rId9" Type="http://schemas.openxmlformats.org/officeDocument/2006/relationships/hyperlink" Target="https://ar.wikipedia.org/w/index.php?title=%D9%83%D9%8A%D8%AB%D9%86%D9%8A%D8%B3&amp;action=edit&amp;redlink=1" TargetMode="External"/><Relationship Id="rId14" Type="http://schemas.openxmlformats.org/officeDocument/2006/relationships/hyperlink" Target="https://ar.wikipedia.org/wiki/%D8%A7%D9%84%D9%84%D8%BA%D8%A9_%D8%A7%D9%84%D9%86%D9%88%D8%B1%D8%AF%D9%8A%D8%A9_%D8%A7%D9%84%D9%82%D8%AF%D9%8A%D9%85%D8%A9"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ar.wikipedia.org/wiki/%D8%A8%D8%AD%D8%B1_%D8%A7%D9%84%D8%B4%D9%85%D8%A7%D9%84"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ar.wikipedia.org/wiki/%D8%A7%D9%84%D8%B9%D8%B5%D8%B1_%D8%A7%D9%84%D8%AC%D9%84%D9%8A%D8%AF%D9%8A_%D8%A7%D9%84%D8%B5%D8%BA%D9%8A%D8%B1" TargetMode="External"/><Relationship Id="rId2" Type="http://schemas.openxmlformats.org/officeDocument/2006/relationships/hyperlink" Target="https://ar.wikipedia.org/wiki/%D8%A7%D9%84%D8%AD%D9%82%D8%A8%D8%A9_%D8%A7%D9%84%D9%82%D8%B1%D9%88%D8%B3%D8%B7%D9%8A%D8%A9_%D8%A7%D9%84%D8%AF%D8%A7%D9%81%D8%A6%D8%A9" TargetMode="External"/><Relationship Id="rId1" Type="http://schemas.openxmlformats.org/officeDocument/2006/relationships/slideLayout" Target="../slideLayouts/slideLayout2.xml"/><Relationship Id="rId6" Type="http://schemas.openxmlformats.org/officeDocument/2006/relationships/hyperlink" Target="https://ar.wikipedia.org/wiki/%D8%B3%D8%A7%D9%83%D8%B3%D9%88%D9%86%D9%8A%D8%A7" TargetMode="External"/><Relationship Id="rId5" Type="http://schemas.openxmlformats.org/officeDocument/2006/relationships/hyperlink" Target="https://ar.wikipedia.org/wiki/%D8%B4%D8%A7%D8%B1%D9%84%D9%85%D8%A7%D9%86" TargetMode="External"/><Relationship Id="rId4" Type="http://schemas.openxmlformats.org/officeDocument/2006/relationships/hyperlink" Target="https://ar.wikipedia.org/w/index.php?title=%D8%AD%D8%B1%D9%88%D8%A8_%D8%B3%D8%A7%D9%83%D8%B3%D9%88%D9%86&amp;action=edit&amp;redlink=1"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s://ar.wikipedia.org/wiki/%D9%85%D8%B3%D9%8A%D8%AD%D9%8A%D8%A9"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ar.wikipedia.org/wiki/%D8%A2%D9%8A%D8%B3%D9%84%D9%86%D8%AF%D8%A7" TargetMode="External"/><Relationship Id="rId2" Type="http://schemas.openxmlformats.org/officeDocument/2006/relationships/hyperlink" Target="https://ar.wikipedia.org/wiki/%D8%A5%D8%B3%D9%83%D9%86%D8%AF%D9%86%D8%A7%D9%81%D9%8A%D8%A7" TargetMode="External"/><Relationship Id="rId1" Type="http://schemas.openxmlformats.org/officeDocument/2006/relationships/slideLayout" Target="../slideLayouts/slideLayout2.xml"/><Relationship Id="rId6" Type="http://schemas.openxmlformats.org/officeDocument/2006/relationships/hyperlink" Target="https://ar.wikipedia.org/w/index.php?title=%D9%82%D8%A8%D8%A7%D8%A6%D9%84_%D8%A7%D9%84%D9%82%D9%88%D8%B7&amp;action=edit&amp;redlink=1" TargetMode="External"/><Relationship Id="rId5" Type="http://schemas.openxmlformats.org/officeDocument/2006/relationships/hyperlink" Target="https://ar.wikipedia.org/wiki/%D8%A8%D8%B1%D9%84%D9%85%D8%A7%D9%86" TargetMode="External"/><Relationship Id="rId4" Type="http://schemas.openxmlformats.org/officeDocument/2006/relationships/hyperlink" Target="https://ar.wikipedia.org/wiki/%D8%AC%D9%85%D9%87%D9%88%D8%B1%D9%8A%D8%A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9600" y="990600"/>
            <a:ext cx="7315200" cy="51816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rtl="1">
              <a:lnSpc>
                <a:spcPct val="200000"/>
              </a:lnSpc>
            </a:pPr>
            <a:r>
              <a:rPr lang="ar-SA" sz="2800" b="1" dirty="0">
                <a:solidFill>
                  <a:srgbClr val="FF0000"/>
                </a:solidFill>
                <a:latin typeface="Simplified Arabic" pitchFamily="18" charset="-78"/>
                <a:cs typeface="Simplified Arabic" pitchFamily="18" charset="-78"/>
              </a:rPr>
              <a:t>اسم المقرر </a:t>
            </a:r>
            <a:r>
              <a:rPr lang="ar-SA" sz="2800" b="1" dirty="0" smtClean="0">
                <a:solidFill>
                  <a:srgbClr val="FF0000"/>
                </a:solidFill>
                <a:latin typeface="Simplified Arabic" pitchFamily="18" charset="-78"/>
                <a:cs typeface="Simplified Arabic" pitchFamily="18" charset="-78"/>
              </a:rPr>
              <a:t>: </a:t>
            </a:r>
            <a:r>
              <a:rPr lang="ar-SA" sz="2800" b="1" dirty="0">
                <a:solidFill>
                  <a:srgbClr val="FF0000"/>
                </a:solidFill>
              </a:rPr>
              <a:t>النظم الاجتماعية في العصور الوسطى</a:t>
            </a:r>
            <a:endParaRPr lang="ar-SA" sz="2800" b="1" dirty="0" smtClean="0">
              <a:solidFill>
                <a:srgbClr val="FF0000"/>
              </a:solidFill>
              <a:latin typeface="Simplified Arabic" pitchFamily="18" charset="-78"/>
              <a:cs typeface="Simplified Arabic" pitchFamily="18" charset="-78"/>
            </a:endParaRPr>
          </a:p>
          <a:p>
            <a:pPr algn="ctr" rtl="1">
              <a:lnSpc>
                <a:spcPct val="200000"/>
              </a:lnSpc>
            </a:pPr>
            <a:r>
              <a:rPr lang="ar-SA" sz="2800" b="1" dirty="0" smtClean="0">
                <a:solidFill>
                  <a:srgbClr val="FF0000"/>
                </a:solidFill>
                <a:latin typeface="Simplified Arabic" pitchFamily="18" charset="-78"/>
                <a:cs typeface="Simplified Arabic" pitchFamily="18" charset="-78"/>
              </a:rPr>
              <a:t>كود المقرر: </a:t>
            </a:r>
            <a:r>
              <a:rPr lang="en-US" sz="2800" b="1" dirty="0" smtClean="0"/>
              <a:t>043305</a:t>
            </a:r>
            <a:r>
              <a:rPr lang="ar-SA" sz="2800" b="1" dirty="0" smtClean="0"/>
              <a:t> </a:t>
            </a:r>
            <a:endParaRPr lang="ar-SA" sz="2800" b="1" dirty="0" smtClean="0">
              <a:solidFill>
                <a:srgbClr val="FF0000"/>
              </a:solidFill>
              <a:latin typeface="Simplified Arabic" pitchFamily="18" charset="-78"/>
              <a:cs typeface="Simplified Arabic" pitchFamily="18" charset="-78"/>
            </a:endParaRPr>
          </a:p>
          <a:p>
            <a:pPr algn="ctr" rtl="1">
              <a:lnSpc>
                <a:spcPct val="200000"/>
              </a:lnSpc>
            </a:pPr>
            <a:r>
              <a:rPr lang="ar-SA" sz="2800" b="1" dirty="0" smtClean="0">
                <a:solidFill>
                  <a:srgbClr val="FF0000"/>
                </a:solidFill>
                <a:latin typeface="Simplified Arabic" pitchFamily="18" charset="-78"/>
                <a:cs typeface="Simplified Arabic" pitchFamily="18" charset="-78"/>
              </a:rPr>
              <a:t>أستاذ المقرر : أد/ ممدوح هلول</a:t>
            </a:r>
          </a:p>
          <a:p>
            <a:pPr algn="ctr">
              <a:lnSpc>
                <a:spcPct val="200000"/>
              </a:lnSpc>
            </a:pPr>
            <a:r>
              <a:rPr lang="ar-SA" sz="2800" b="1" dirty="0" smtClean="0">
                <a:solidFill>
                  <a:srgbClr val="FF0000"/>
                </a:solidFill>
                <a:latin typeface="Simplified Arabic" pitchFamily="18" charset="-78"/>
                <a:cs typeface="Simplified Arabic" pitchFamily="18" charset="-78"/>
              </a:rPr>
              <a:t>دراسات عليا – دكتوراه </a:t>
            </a:r>
          </a:p>
          <a:p>
            <a:pPr algn="ctr" rtl="1">
              <a:lnSpc>
                <a:spcPct val="200000"/>
              </a:lnSpc>
            </a:pPr>
            <a:r>
              <a:rPr lang="ar-SA" sz="2800" b="1" dirty="0" smtClean="0">
                <a:solidFill>
                  <a:srgbClr val="FF0000"/>
                </a:solidFill>
                <a:latin typeface="Simplified Arabic" pitchFamily="18" charset="-78"/>
                <a:cs typeface="Simplified Arabic" pitchFamily="18" charset="-78"/>
              </a:rPr>
              <a:t>قسم : التاريخ </a:t>
            </a:r>
            <a:r>
              <a:rPr lang="ar-SA" sz="2800" b="1" dirty="0">
                <a:solidFill>
                  <a:srgbClr val="FF0000"/>
                </a:solidFill>
                <a:latin typeface="Simplified Arabic" pitchFamily="18" charset="-78"/>
                <a:cs typeface="Simplified Arabic" pitchFamily="18" charset="-78"/>
              </a:rPr>
              <a:t>والآثار- شعبة العصور الوسطى</a:t>
            </a:r>
            <a:r>
              <a:rPr lang="ar-SA" sz="2800" b="1" dirty="0" smtClean="0">
                <a:latin typeface="Simplified Arabic" pitchFamily="18" charset="-78"/>
                <a:cs typeface="Simplified Arabic" pitchFamily="18" charset="-78"/>
              </a:rPr>
              <a:t> </a:t>
            </a:r>
            <a:endParaRPr lang="en-US" sz="2800" b="1" dirty="0">
              <a:latin typeface="Simplified Arabic" pitchFamily="18" charset="-78"/>
              <a:cs typeface="Simplified Arabic" pitchFamily="18" charset="-78"/>
            </a:endParaRPr>
          </a:p>
        </p:txBody>
      </p:sp>
    </p:spTree>
    <p:extLst>
      <p:ext uri="{BB962C8B-B14F-4D97-AF65-F5344CB8AC3E}">
        <p14:creationId xmlns:p14="http://schemas.microsoft.com/office/powerpoint/2010/main" val="5848890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pPr marL="68580" indent="0" algn="r" rtl="1">
              <a:buNone/>
            </a:pPr>
            <a:r>
              <a:rPr lang="ar-EG" dirty="0"/>
              <a:t>كانت بداية غارات الفايكنج عام 787م عندما أبحرت مجموعة من الرجال من النرويج، حسب </a:t>
            </a:r>
            <a:r>
              <a:rPr lang="ar-EG" i="1" dirty="0">
                <a:hlinkClick r:id="rId2" tooltip="السجلات الأنجلوسكسونية (الصفحة غير موجودة)"/>
              </a:rPr>
              <a:t>السجلات الأنجلوسكسونية</a:t>
            </a:r>
            <a:r>
              <a:rPr lang="ar-EG" dirty="0"/>
              <a:t>، إلى </a:t>
            </a:r>
            <a:r>
              <a:rPr lang="ar-EG" dirty="0">
                <a:hlinkClick r:id="rId3" tooltip="جزيرة بورتلاند"/>
              </a:rPr>
              <a:t>جزيرة بورتلاند</a:t>
            </a:r>
            <a:r>
              <a:rPr lang="ar-EG" dirty="0"/>
              <a:t> في </a:t>
            </a:r>
            <a:r>
              <a:rPr lang="ar-EG" dirty="0">
                <a:hlinkClick r:id="rId4" tooltip="دورست"/>
              </a:rPr>
              <a:t>دورست</a:t>
            </a:r>
            <a:r>
              <a:rPr lang="ar-EG" dirty="0"/>
              <a:t>. وهناك، ظن أحد المسؤولين الملكيين خطأ أنهم تجار. ولكنهم قتلوه عندما حاول حملهم على مرافقته إلى القصر الريفي الخاص بالملك لدفع ضريبة تجارية على بضائعهم. وبالرغم من ذلك، يرد إلينا أن بداية عصر الفايكنج في </a:t>
            </a:r>
            <a:r>
              <a:rPr lang="ar-EG" dirty="0">
                <a:hlinkClick r:id="rId5" tooltip="الجزر البريطانية"/>
              </a:rPr>
              <a:t>الجزر البريطانية</a:t>
            </a:r>
            <a:r>
              <a:rPr lang="ar-EG" dirty="0"/>
              <a:t> كانت على الأغلب عام 793. وسُجّل في </a:t>
            </a:r>
            <a:r>
              <a:rPr lang="ar-EG" i="1" dirty="0">
                <a:hlinkClick r:id="rId2" tooltip="السجلات الأنجلوسكسونية (الصفحة غير موجودة)"/>
              </a:rPr>
              <a:t>السجلات الأنجلوسكسونية</a:t>
            </a:r>
            <a:r>
              <a:rPr lang="ar-EG" dirty="0"/>
              <a:t> أن الإسكندنافيين هاجموا أهم دير على جزيرة </a:t>
            </a:r>
            <a:r>
              <a:rPr lang="ar-EG" dirty="0">
                <a:hlinkClick r:id="rId6" tooltip="ليندسفارن"/>
              </a:rPr>
              <a:t>ليندسفارن</a:t>
            </a:r>
            <a:r>
              <a:rPr lang="ar-EG" dirty="0"/>
              <a:t> (لاحظ أن التاريخ المسلّم بصحته عمومًا هو في الواقع يوم 8 يونيو، وليس يناير): </a:t>
            </a:r>
            <a:endParaRPr lang="en-US" dirty="0"/>
          </a:p>
        </p:txBody>
      </p:sp>
    </p:spTree>
    <p:extLst>
      <p:ext uri="{BB962C8B-B14F-4D97-AF65-F5344CB8AC3E}">
        <p14:creationId xmlns:p14="http://schemas.microsoft.com/office/powerpoint/2010/main" val="4464810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endParaRPr lang="en-US" dirty="0"/>
          </a:p>
        </p:txBody>
      </p:sp>
      <p:sp>
        <p:nvSpPr>
          <p:cNvPr id="3" name="Content Placeholder 2"/>
          <p:cNvSpPr>
            <a:spLocks noGrp="1"/>
          </p:cNvSpPr>
          <p:nvPr>
            <p:ph idx="1"/>
          </p:nvPr>
        </p:nvSpPr>
        <p:spPr/>
        <p:style>
          <a:lnRef idx="1">
            <a:schemeClr val="accent1"/>
          </a:lnRef>
          <a:fillRef idx="3">
            <a:schemeClr val="accent1"/>
          </a:fillRef>
          <a:effectRef idx="2">
            <a:schemeClr val="accent1"/>
          </a:effectRef>
          <a:fontRef idx="minor">
            <a:schemeClr val="lt1"/>
          </a:fontRef>
        </p:style>
        <p:txBody>
          <a:bodyPr>
            <a:normAutofit fontScale="92500" lnSpcReduction="20000"/>
          </a:bodyPr>
          <a:lstStyle/>
          <a:p>
            <a:pPr algn="r" rtl="1"/>
            <a:r>
              <a:rPr lang="ar-EG" dirty="0">
                <a:solidFill>
                  <a:schemeClr val="bg1"/>
                </a:solidFill>
              </a:rPr>
              <a:t>انتهى عصر الفايكنج في </a:t>
            </a:r>
            <a:r>
              <a:rPr lang="ar-EG" dirty="0">
                <a:solidFill>
                  <a:schemeClr val="bg1"/>
                </a:solidFill>
                <a:hlinkClick r:id="rId2" tooltip="إنجلترا"/>
              </a:rPr>
              <a:t>إنجلترا</a:t>
            </a:r>
            <a:r>
              <a:rPr lang="ar-EG" dirty="0">
                <a:solidFill>
                  <a:schemeClr val="bg1"/>
                </a:solidFill>
              </a:rPr>
              <a:t> بالغزوة الفاشلة التي حاول الملك النرويجي هارالد الثالث القيام بها (</a:t>
            </a:r>
            <a:r>
              <a:rPr lang="ar-EG" dirty="0">
                <a:solidFill>
                  <a:schemeClr val="bg1"/>
                </a:solidFill>
                <a:hlinkClick r:id="rId3" tooltip="هارلد الثالث ملك النرويج"/>
              </a:rPr>
              <a:t>هارالد هاردرادا</a:t>
            </a:r>
            <a:r>
              <a:rPr lang="ar-EG" dirty="0">
                <a:solidFill>
                  <a:schemeClr val="bg1"/>
                </a:solidFill>
              </a:rPr>
              <a:t>)، والذي هزمه الملك </a:t>
            </a:r>
            <a:r>
              <a:rPr lang="ar-EG" dirty="0">
                <a:solidFill>
                  <a:schemeClr val="bg1"/>
                </a:solidFill>
                <a:hlinkClick r:id="rId4" tooltip="هارولد جودوينسون"/>
              </a:rPr>
              <a:t>هارولد جودوينسون</a:t>
            </a:r>
            <a:r>
              <a:rPr lang="ar-EG" dirty="0">
                <a:solidFill>
                  <a:schemeClr val="bg1"/>
                </a:solidFill>
              </a:rPr>
              <a:t>، وهو من أصل ساكسوني، في عام 1066 في </a:t>
            </a:r>
            <a:r>
              <a:rPr lang="ar-EG" dirty="0">
                <a:solidFill>
                  <a:schemeClr val="bg1"/>
                </a:solidFill>
                <a:hlinkClick r:id="rId5" tooltip="معركة جسر ستامفورد"/>
              </a:rPr>
              <a:t>معركة جسر ستامفورد</a:t>
            </a:r>
            <a:r>
              <a:rPr lang="ar-EG" dirty="0">
                <a:solidFill>
                  <a:schemeClr val="bg1"/>
                </a:solidFill>
              </a:rPr>
              <a:t>؛ وفي أيرلندا، بوقوع مدينة </a:t>
            </a:r>
            <a:r>
              <a:rPr lang="ar-EG" dirty="0">
                <a:solidFill>
                  <a:schemeClr val="bg1"/>
                </a:solidFill>
                <a:hlinkClick r:id="rId6" tooltip="دبلن"/>
              </a:rPr>
              <a:t>دبلن</a:t>
            </a:r>
            <a:r>
              <a:rPr lang="ar-EG" dirty="0">
                <a:solidFill>
                  <a:schemeClr val="bg1"/>
                </a:solidFill>
              </a:rPr>
              <a:t> في الأسر على يد الملك ريتشارد دي كلير، الإيرل الثاني لبيمبروك وقواته </a:t>
            </a:r>
            <a:r>
              <a:rPr lang="ar-EG" dirty="0">
                <a:solidFill>
                  <a:schemeClr val="bg1"/>
                </a:solidFill>
                <a:hlinkClick r:id="rId7" tooltip="الأيرلندية النورمانية (الصفحة غير موجودة)"/>
              </a:rPr>
              <a:t>الأيرلندية النورمانية</a:t>
            </a:r>
            <a:r>
              <a:rPr lang="ar-EG" dirty="0">
                <a:solidFill>
                  <a:schemeClr val="bg1"/>
                </a:solidFill>
              </a:rPr>
              <a:t> في عام 1171، وفي اسكتلندا بهزيمة ملك النرويج </a:t>
            </a:r>
            <a:r>
              <a:rPr lang="ar-EG" dirty="0">
                <a:solidFill>
                  <a:schemeClr val="bg1"/>
                </a:solidFill>
                <a:hlinkClick r:id="rId8" tooltip="هاكون الرابع (الصفحة غير موجودة)"/>
              </a:rPr>
              <a:t>هاكون هاكونارسون</a:t>
            </a:r>
            <a:r>
              <a:rPr lang="ar-EG" dirty="0">
                <a:solidFill>
                  <a:schemeClr val="bg1"/>
                </a:solidFill>
              </a:rPr>
              <a:t> عام 1263 في </a:t>
            </a:r>
            <a:r>
              <a:rPr lang="ar-EG" dirty="0">
                <a:solidFill>
                  <a:schemeClr val="bg1"/>
                </a:solidFill>
                <a:hlinkClick r:id="rId9" tooltip="معركة لارجس (الصفحة غير موجودة)"/>
              </a:rPr>
              <a:t>معركة لارجس</a:t>
            </a:r>
            <a:r>
              <a:rPr lang="ar-EG" dirty="0">
                <a:solidFill>
                  <a:schemeClr val="bg1"/>
                </a:solidFill>
              </a:rPr>
              <a:t> على يد القوات الموالية لـ </a:t>
            </a:r>
            <a:r>
              <a:rPr lang="ar-EG" dirty="0">
                <a:solidFill>
                  <a:schemeClr val="bg1"/>
                </a:solidFill>
                <a:hlinkClick r:id="rId10" tooltip="ملك اسكتلندا ألكسندر الثالث (الصفحة غير موجودة)"/>
              </a:rPr>
              <a:t>ملك اسكتلندا ألكسندر الثالث</a:t>
            </a:r>
            <a:r>
              <a:rPr lang="ar-EG" dirty="0">
                <a:solidFill>
                  <a:schemeClr val="bg1"/>
                </a:solidFill>
              </a:rPr>
              <a:t>. ثم هُزم جودوينسون بعد ذلك في غضون شهر على يد ملك آخر من سلالة الفايكنج، وهو </a:t>
            </a:r>
            <a:r>
              <a:rPr lang="ar-EG" dirty="0">
                <a:solidFill>
                  <a:schemeClr val="bg1"/>
                </a:solidFill>
                <a:hlinkClick r:id="rId11" tooltip="ويليام الفاتح"/>
              </a:rPr>
              <a:t>ويليام الأول</a:t>
            </a:r>
            <a:r>
              <a:rPr lang="ar-EG" dirty="0">
                <a:solidFill>
                  <a:schemeClr val="bg1"/>
                </a:solidFill>
              </a:rPr>
              <a:t>، دوق </a:t>
            </a:r>
            <a:r>
              <a:rPr lang="ar-EG" dirty="0">
                <a:solidFill>
                  <a:schemeClr val="bg1"/>
                </a:solidFill>
                <a:hlinkClick r:id="rId12" tooltip="نورماندي (منطقة إدارية)"/>
              </a:rPr>
              <a:t>النورماندي</a:t>
            </a:r>
            <a:r>
              <a:rPr lang="ar-EG" dirty="0">
                <a:solidFill>
                  <a:schemeClr val="bg1"/>
                </a:solidFill>
              </a:rPr>
              <a:t> (غزا الفايكنج (</a:t>
            </a:r>
            <a:r>
              <a:rPr lang="ar-EG" dirty="0">
                <a:solidFill>
                  <a:schemeClr val="bg1"/>
                </a:solidFill>
                <a:hlinkClick r:id="rId13" tooltip="نورمان"/>
              </a:rPr>
              <a:t>النورمان</a:t>
            </a:r>
            <a:r>
              <a:rPr lang="ar-EG" dirty="0">
                <a:solidFill>
                  <a:schemeClr val="bg1"/>
                </a:solidFill>
              </a:rPr>
              <a:t>) دوقية النورماندي عام 911). وقد أخذت اسكتلندا شكلها الحالي عندما استعادت أراضيها من </a:t>
            </a:r>
            <a:r>
              <a:rPr lang="ar-EG" dirty="0">
                <a:solidFill>
                  <a:schemeClr val="bg1"/>
                </a:solidFill>
                <a:hlinkClick r:id="rId14" tooltip="الإسكندنافيين (الصفحة غير موجودة)"/>
              </a:rPr>
              <a:t>الإسكندنافيين</a:t>
            </a:r>
            <a:r>
              <a:rPr lang="ar-EG" dirty="0">
                <a:solidFill>
                  <a:schemeClr val="bg1"/>
                </a:solidFill>
              </a:rPr>
              <a:t> بين القرن الـ 13 والـ 15؛ بينما ظلت </a:t>
            </a:r>
            <a:r>
              <a:rPr lang="ar-EG" dirty="0">
                <a:solidFill>
                  <a:schemeClr val="bg1"/>
                </a:solidFill>
                <a:hlinkClick r:id="rId15" tooltip="الجزر الغربية (الصفحة غير موجودة)"/>
              </a:rPr>
              <a:t>الجزر الغربية</a:t>
            </a:r>
            <a:r>
              <a:rPr lang="ar-EG" dirty="0">
                <a:solidFill>
                  <a:schemeClr val="bg1"/>
                </a:solidFill>
              </a:rPr>
              <a:t> </a:t>
            </a:r>
            <a:r>
              <a:rPr lang="ar-EG" dirty="0">
                <a:solidFill>
                  <a:schemeClr val="bg1"/>
                </a:solidFill>
                <a:hlinkClick r:id="rId16" tooltip="جزيرة مان"/>
              </a:rPr>
              <a:t>وجزيرة مان</a:t>
            </a:r>
            <a:r>
              <a:rPr lang="ar-EG" dirty="0">
                <a:solidFill>
                  <a:schemeClr val="bg1"/>
                </a:solidFill>
              </a:rPr>
              <a:t> تحت الحكم الإسكندنافي حتى عام 1266. وكانت </a:t>
            </a:r>
            <a:r>
              <a:rPr lang="ar-EG" dirty="0">
                <a:solidFill>
                  <a:schemeClr val="bg1"/>
                </a:solidFill>
                <a:hlinkClick r:id="rId17" tooltip="جزر أوركني"/>
              </a:rPr>
              <a:t>جزر أوركني</a:t>
            </a:r>
            <a:r>
              <a:rPr lang="ar-EG" dirty="0">
                <a:solidFill>
                  <a:schemeClr val="bg1"/>
                </a:solidFill>
              </a:rPr>
              <a:t> </a:t>
            </a:r>
            <a:r>
              <a:rPr lang="ar-EG" dirty="0">
                <a:solidFill>
                  <a:schemeClr val="bg1"/>
                </a:solidFill>
                <a:hlinkClick r:id="rId18" tooltip="شتلاند"/>
              </a:rPr>
              <a:t>وشتلند</a:t>
            </a:r>
            <a:r>
              <a:rPr lang="ar-EG" dirty="0">
                <a:solidFill>
                  <a:schemeClr val="bg1"/>
                </a:solidFill>
              </a:rPr>
              <a:t> تخص ملك النرويج حتى أواخر عام 1469. </a:t>
            </a:r>
          </a:p>
          <a:p>
            <a:pPr algn="r" rtl="1"/>
            <a:endParaRPr lang="en-US" dirty="0">
              <a:solidFill>
                <a:schemeClr val="bg1"/>
              </a:solidFill>
            </a:endParaRPr>
          </a:p>
        </p:txBody>
      </p:sp>
    </p:spTree>
    <p:extLst>
      <p:ext uri="{BB962C8B-B14F-4D97-AF65-F5344CB8AC3E}">
        <p14:creationId xmlns:p14="http://schemas.microsoft.com/office/powerpoint/2010/main" val="14198059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4800" y="1981200"/>
            <a:ext cx="8382000" cy="4419600"/>
          </a:xfrm>
        </p:spPr>
        <p:style>
          <a:lnRef idx="1">
            <a:schemeClr val="accent1"/>
          </a:lnRef>
          <a:fillRef idx="2">
            <a:schemeClr val="accent1"/>
          </a:fillRef>
          <a:effectRef idx="1">
            <a:schemeClr val="accent1"/>
          </a:effectRef>
          <a:fontRef idx="minor">
            <a:schemeClr val="dk1"/>
          </a:fontRef>
        </p:style>
        <p:txBody>
          <a:bodyPr>
            <a:noAutofit/>
          </a:bodyPr>
          <a:lstStyle/>
          <a:p>
            <a:pPr algn="r"/>
            <a:r>
              <a:rPr lang="ar-EG" sz="2400" dirty="0"/>
              <a:t>هناك العديد من الآراء المختلفة التي تتعلق بالأسباب التي أدت إلى </a:t>
            </a:r>
            <a:r>
              <a:rPr lang="ar-EG" sz="2400" dirty="0">
                <a:hlinkClick r:id="rId2" tooltip="الغزو"/>
              </a:rPr>
              <a:t>غزوات الفايكنج</a:t>
            </a:r>
            <a:r>
              <a:rPr lang="ar-EG" sz="2400" dirty="0"/>
              <a:t>. فالبنسبة للناس الذين يعيشون على طول الساحل، يبدو لهم سعي الفايكنج للحصول على أراض جديدة بالقرب من البحر شيئًا طبيعيًا. وهناك سبب آخر ألا وهو أنه خلال تلك الفترة كانت إنجلترا وويلز وأيرلندا، التي كانت مقسمة إلى ممالك عديدة مختلفة ومتحاربة، في حالة من الفوضى الداخلية وأصبحوا فريسة سهلة للغزاة. وبرغم ذلك، دافع </a:t>
            </a:r>
            <a:r>
              <a:rPr lang="ar-EG" sz="2400" dirty="0">
                <a:hlinkClick r:id="rId3" tooltip="فرنجة"/>
              </a:rPr>
              <a:t>الفرنجة</a:t>
            </a:r>
            <a:r>
              <a:rPr lang="ar-EG" sz="2400" dirty="0"/>
              <a:t> عن سواحلهم جيدًا وحصّنوا الموانئ والمرافئ بشكل كبير. وقد يكون التعطش الخالص للمغامرة أحد العوامل التي أدت للغزو، أيضًا. ويعتقد البعض أن السبب وراء هذه الهجمات هو الزيادة السكانية الناجمة عن التقدم التكنولوجي، مثل استخدام الحديد.</a:t>
            </a:r>
            <a:endParaRPr lang="en-US" sz="2400" dirty="0">
              <a:solidFill>
                <a:schemeClr val="tx1"/>
              </a:solidFill>
            </a:endParaRPr>
          </a:p>
        </p:txBody>
      </p:sp>
    </p:spTree>
    <p:extLst>
      <p:ext uri="{BB962C8B-B14F-4D97-AF65-F5344CB8AC3E}">
        <p14:creationId xmlns:p14="http://schemas.microsoft.com/office/powerpoint/2010/main" val="22795270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a:t>النساء والفروسيـة : </a:t>
            </a:r>
            <a:endParaRPr lang="en-US"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lnSpcReduction="10000"/>
          </a:bodyPr>
          <a:lstStyle/>
          <a:p>
            <a:pPr algn="r" rtl="1"/>
            <a:r>
              <a:rPr lang="ar-EG" dirty="0"/>
              <a:t>لى الرغم من أنه كان يمكن أن يكون هناك سبب آخر جيد وهو الضغط الذي سببته توسعات الفرنجة إلى الجنوب من الدول الإسكندنافية وهجماتهم المتلاحقة على شعوب الفايكنج. وهناك عامل مساعد آخر وهو قيام </a:t>
            </a:r>
            <a:r>
              <a:rPr lang="ar-EG" dirty="0">
                <a:hlinkClick r:id="rId2" tooltip="هارالد الأول ملك النرويج (الصفحة غير موجودة)"/>
              </a:rPr>
              <a:t>هارالد الأول ملك النرويج</a:t>
            </a:r>
            <a:r>
              <a:rPr lang="ar-EG" dirty="0"/>
              <a:t> ("هارالد فايرراير") بتوحيد النرويج في هذا الوقت، وكان الجزء الأكبر من الفايكنج </a:t>
            </a:r>
            <a:r>
              <a:rPr lang="ar-EG" dirty="0">
                <a:hlinkClick r:id="rId3" tooltip="محاربين (الصفحة غير موجودة)"/>
              </a:rPr>
              <a:t>محاربين</a:t>
            </a:r>
            <a:r>
              <a:rPr lang="ar-EG" dirty="0"/>
              <a:t> نازحين تم طردهم من مملكته والذين لم يكن لديهم مكان يذهبون إليه. ونتيجة لكل لذلك، أصبح الفايكنج غزاة، بحثًا عن مورد رزق وقواعد يشنون منها غارات مضادة ضد هارالد. نظرية واحدة تم اقتراحها وهي أن الفايكنج كانوا يريدون زراعة المحاصيل بعد انتهاء فصل الشتاء وقاموا بغاراتهم بمجرد ذوبان الجليد على سطح البحر، ثم عادوا إلى الوطن بغنيمتهم في الوقت المناسب لحصد المحاصيل. </a:t>
            </a:r>
            <a:endParaRPr lang="en-US" dirty="0"/>
          </a:p>
        </p:txBody>
      </p:sp>
    </p:spTree>
    <p:extLst>
      <p:ext uri="{BB962C8B-B14F-4D97-AF65-F5344CB8AC3E}">
        <p14:creationId xmlns:p14="http://schemas.microsoft.com/office/powerpoint/2010/main" val="14631308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a:t>تأثير اللغة النوردية القديمة على اللغة </a:t>
            </a:r>
            <a:r>
              <a:rPr lang="ar-EG" dirty="0" smtClean="0"/>
              <a:t>الإنجليزية</a:t>
            </a:r>
            <a:endParaRPr lang="en-US"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marL="137160" indent="0" algn="r" rtl="1">
              <a:buNone/>
            </a:pPr>
            <a:r>
              <a:rPr lang="ar-EG" dirty="0">
                <a:solidFill>
                  <a:schemeClr val="bg1"/>
                </a:solidFill>
              </a:rPr>
              <a:t>كان التأثير اللغوي طويل الأجل لمستوطنات الفايكنج في إنجلترا تأثيرًا ثلاثيًا: حيث أصبحت </a:t>
            </a:r>
            <a:r>
              <a:rPr lang="ar-EG" dirty="0">
                <a:solidFill>
                  <a:schemeClr val="bg1"/>
                </a:solidFill>
                <a:hlinkClick r:id="rId2" tooltip="قائمة بالكلمات الإنجليزية المشتقة من اللغة النوردية القديمة (الصفحة غير موجودة)"/>
              </a:rPr>
              <a:t>أكثر من ألف كلمة نوردية قديمة</a:t>
            </a:r>
            <a:r>
              <a:rPr lang="ar-EG" dirty="0">
                <a:solidFill>
                  <a:schemeClr val="bg1"/>
                </a:solidFill>
              </a:rPr>
              <a:t> في النهاية جزءًا من </a:t>
            </a:r>
            <a:r>
              <a:rPr lang="ar-EG" dirty="0">
                <a:solidFill>
                  <a:schemeClr val="bg1"/>
                </a:solidFill>
                <a:hlinkClick r:id="rId3" tooltip="اللغة الإنجليزية الرسمية (الصفحة غير موجودة)"/>
              </a:rPr>
              <a:t>اللغة الإنجليزية الرسمية</a:t>
            </a:r>
            <a:r>
              <a:rPr lang="ar-EG" dirty="0">
                <a:solidFill>
                  <a:schemeClr val="bg1"/>
                </a:solidFill>
              </a:rPr>
              <a:t>؛ وتمتلك أماكن عديدة في شرق إنجلترا وشمالها الشرقي أسماء دانماركية، والعديد من الأسماء الشخصية الإنجليزية لها أصول إسكندنافية. وتشمل الكلمات الإسكندنافية التي دخلت اللغة الإنجليزية </a:t>
            </a:r>
            <a:r>
              <a:rPr lang="en-US" i="1" dirty="0">
                <a:solidFill>
                  <a:schemeClr val="bg1"/>
                </a:solidFill>
              </a:rPr>
              <a:t>landing </a:t>
            </a:r>
            <a:r>
              <a:rPr lang="ar-EG" i="1" dirty="0">
                <a:solidFill>
                  <a:schemeClr val="bg1"/>
                </a:solidFill>
              </a:rPr>
              <a:t>و</a:t>
            </a:r>
            <a:r>
              <a:rPr lang="en-US" i="1" dirty="0">
                <a:solidFill>
                  <a:schemeClr val="bg1"/>
                </a:solidFill>
              </a:rPr>
              <a:t>score </a:t>
            </a:r>
            <a:r>
              <a:rPr lang="ar-EG" i="1" dirty="0">
                <a:solidFill>
                  <a:schemeClr val="bg1"/>
                </a:solidFill>
              </a:rPr>
              <a:t>و</a:t>
            </a:r>
            <a:r>
              <a:rPr lang="en-US" i="1" dirty="0">
                <a:solidFill>
                  <a:schemeClr val="bg1"/>
                </a:solidFill>
              </a:rPr>
              <a:t>beck </a:t>
            </a:r>
            <a:r>
              <a:rPr lang="ar-EG" i="1" dirty="0">
                <a:solidFill>
                  <a:schemeClr val="bg1"/>
                </a:solidFill>
              </a:rPr>
              <a:t>و</a:t>
            </a:r>
            <a:r>
              <a:rPr lang="en-US" i="1" dirty="0">
                <a:solidFill>
                  <a:schemeClr val="bg1"/>
                </a:solidFill>
              </a:rPr>
              <a:t>fellow </a:t>
            </a:r>
            <a:r>
              <a:rPr lang="ar-EG" i="1" dirty="0">
                <a:solidFill>
                  <a:schemeClr val="bg1"/>
                </a:solidFill>
              </a:rPr>
              <a:t>و</a:t>
            </a:r>
            <a:r>
              <a:rPr lang="en-US" i="1" dirty="0">
                <a:solidFill>
                  <a:schemeClr val="bg1"/>
                </a:solidFill>
              </a:rPr>
              <a:t>take </a:t>
            </a:r>
            <a:r>
              <a:rPr lang="ar-EG" i="1" dirty="0">
                <a:solidFill>
                  <a:schemeClr val="bg1"/>
                </a:solidFill>
              </a:rPr>
              <a:t>و</a:t>
            </a:r>
            <a:r>
              <a:rPr lang="en-US" i="1" dirty="0">
                <a:solidFill>
                  <a:schemeClr val="bg1"/>
                </a:solidFill>
              </a:rPr>
              <a:t>busting</a:t>
            </a:r>
            <a:r>
              <a:rPr lang="en-US" dirty="0">
                <a:solidFill>
                  <a:schemeClr val="bg1"/>
                </a:solidFill>
              </a:rPr>
              <a:t> </a:t>
            </a:r>
            <a:r>
              <a:rPr lang="ar-EG" dirty="0">
                <a:solidFill>
                  <a:schemeClr val="bg1"/>
                </a:solidFill>
              </a:rPr>
              <a:t>و</a:t>
            </a:r>
            <a:r>
              <a:rPr lang="en-US" i="1" dirty="0">
                <a:solidFill>
                  <a:schemeClr val="bg1"/>
                </a:solidFill>
              </a:rPr>
              <a:t>steersman</a:t>
            </a:r>
            <a:r>
              <a:rPr lang="en-US" dirty="0">
                <a:solidFill>
                  <a:schemeClr val="bg1"/>
                </a:solidFill>
              </a:rPr>
              <a:t>. </a:t>
            </a:r>
            <a:r>
              <a:rPr lang="ar-EG" dirty="0">
                <a:solidFill>
                  <a:schemeClr val="bg1"/>
                </a:solidFill>
              </a:rPr>
              <a:t>ولم تظهر الغالبية العظمى من الكلمات المستعارة في أية وثائق حتى أوائل القرن الثاني عشر؛ وتشمل العديد من الكلمات الحديثة التي تستخدم أصوات </a:t>
            </a:r>
            <a:r>
              <a:rPr lang="en-US" i="1" dirty="0" err="1">
                <a:solidFill>
                  <a:schemeClr val="bg1"/>
                </a:solidFill>
              </a:rPr>
              <a:t>sk</a:t>
            </a:r>
            <a:r>
              <a:rPr lang="en-US" i="1" dirty="0">
                <a:solidFill>
                  <a:schemeClr val="bg1"/>
                </a:solidFill>
              </a:rPr>
              <a:t>-</a:t>
            </a:r>
            <a:r>
              <a:rPr lang="en-US" dirty="0">
                <a:solidFill>
                  <a:schemeClr val="bg1"/>
                </a:solidFill>
              </a:rPr>
              <a:t> </a:t>
            </a:r>
            <a:r>
              <a:rPr lang="ar-EG" dirty="0">
                <a:solidFill>
                  <a:schemeClr val="bg1"/>
                </a:solidFill>
              </a:rPr>
              <a:t>مثل </a:t>
            </a:r>
            <a:r>
              <a:rPr lang="en-US" i="1" dirty="0">
                <a:solidFill>
                  <a:schemeClr val="bg1"/>
                </a:solidFill>
              </a:rPr>
              <a:t>skirt </a:t>
            </a:r>
            <a:r>
              <a:rPr lang="ar-EG" i="1" dirty="0">
                <a:solidFill>
                  <a:schemeClr val="bg1"/>
                </a:solidFill>
              </a:rPr>
              <a:t>و</a:t>
            </a:r>
            <a:r>
              <a:rPr lang="en-US" i="1" dirty="0">
                <a:solidFill>
                  <a:schemeClr val="bg1"/>
                </a:solidFill>
              </a:rPr>
              <a:t>sky </a:t>
            </a:r>
            <a:r>
              <a:rPr lang="ar-EG" i="1" dirty="0">
                <a:solidFill>
                  <a:schemeClr val="bg1"/>
                </a:solidFill>
              </a:rPr>
              <a:t>و</a:t>
            </a:r>
            <a:r>
              <a:rPr lang="ar-EG" dirty="0">
                <a:solidFill>
                  <a:schemeClr val="bg1"/>
                </a:solidFill>
              </a:rPr>
              <a:t> و</a:t>
            </a:r>
            <a:r>
              <a:rPr lang="en-US" i="1" dirty="0">
                <a:solidFill>
                  <a:schemeClr val="bg1"/>
                </a:solidFill>
              </a:rPr>
              <a:t>skin</a:t>
            </a:r>
            <a:r>
              <a:rPr lang="en-US" dirty="0">
                <a:solidFill>
                  <a:schemeClr val="bg1"/>
                </a:solidFill>
              </a:rPr>
              <a:t>؛ </a:t>
            </a:r>
            <a:r>
              <a:rPr lang="ar-EG" dirty="0">
                <a:solidFill>
                  <a:schemeClr val="bg1"/>
                </a:solidFill>
              </a:rPr>
              <a:t>وتشمل الكلمات الأخرى التي ظهرت في المصادر المكتوبة في هذا الوقت </a:t>
            </a:r>
            <a:r>
              <a:rPr lang="en-US" i="1" dirty="0">
                <a:solidFill>
                  <a:schemeClr val="bg1"/>
                </a:solidFill>
              </a:rPr>
              <a:t>again </a:t>
            </a:r>
            <a:r>
              <a:rPr lang="ar-EG" i="1" dirty="0">
                <a:solidFill>
                  <a:schemeClr val="bg1"/>
                </a:solidFill>
              </a:rPr>
              <a:t>و</a:t>
            </a:r>
            <a:r>
              <a:rPr lang="en-US" i="1" dirty="0">
                <a:solidFill>
                  <a:schemeClr val="bg1"/>
                </a:solidFill>
              </a:rPr>
              <a:t>awkward </a:t>
            </a:r>
            <a:r>
              <a:rPr lang="ar-EG" i="1" dirty="0">
                <a:solidFill>
                  <a:schemeClr val="bg1"/>
                </a:solidFill>
              </a:rPr>
              <a:t>و</a:t>
            </a:r>
            <a:r>
              <a:rPr lang="en-US" i="1" dirty="0">
                <a:solidFill>
                  <a:schemeClr val="bg1"/>
                </a:solidFill>
              </a:rPr>
              <a:t>birth </a:t>
            </a:r>
            <a:r>
              <a:rPr lang="ar-EG" i="1" dirty="0">
                <a:solidFill>
                  <a:schemeClr val="bg1"/>
                </a:solidFill>
              </a:rPr>
              <a:t>و</a:t>
            </a:r>
            <a:r>
              <a:rPr lang="en-US" i="1" dirty="0">
                <a:solidFill>
                  <a:schemeClr val="bg1"/>
                </a:solidFill>
              </a:rPr>
              <a:t>cake </a:t>
            </a:r>
            <a:r>
              <a:rPr lang="ar-EG" i="1" dirty="0">
                <a:solidFill>
                  <a:schemeClr val="bg1"/>
                </a:solidFill>
              </a:rPr>
              <a:t>و</a:t>
            </a:r>
            <a:r>
              <a:rPr lang="en-US" i="1" dirty="0">
                <a:solidFill>
                  <a:schemeClr val="bg1"/>
                </a:solidFill>
              </a:rPr>
              <a:t>dregs </a:t>
            </a:r>
            <a:r>
              <a:rPr lang="ar-EG" i="1" dirty="0">
                <a:solidFill>
                  <a:schemeClr val="bg1"/>
                </a:solidFill>
              </a:rPr>
              <a:t>و</a:t>
            </a:r>
            <a:r>
              <a:rPr lang="en-US" i="1" dirty="0">
                <a:solidFill>
                  <a:schemeClr val="bg1"/>
                </a:solidFill>
              </a:rPr>
              <a:t>fog </a:t>
            </a:r>
            <a:r>
              <a:rPr lang="ar-EG" i="1" dirty="0">
                <a:solidFill>
                  <a:schemeClr val="bg1"/>
                </a:solidFill>
              </a:rPr>
              <a:t>و</a:t>
            </a:r>
            <a:r>
              <a:rPr lang="en-US" i="1" dirty="0">
                <a:solidFill>
                  <a:schemeClr val="bg1"/>
                </a:solidFill>
              </a:rPr>
              <a:t>freckles </a:t>
            </a:r>
            <a:r>
              <a:rPr lang="ar-EG" i="1" dirty="0">
                <a:solidFill>
                  <a:schemeClr val="bg1"/>
                </a:solidFill>
              </a:rPr>
              <a:t>و</a:t>
            </a:r>
            <a:r>
              <a:rPr lang="en-US" i="1" dirty="0">
                <a:solidFill>
                  <a:schemeClr val="bg1"/>
                </a:solidFill>
              </a:rPr>
              <a:t>gasp </a:t>
            </a:r>
            <a:r>
              <a:rPr lang="ar-EG" i="1" dirty="0">
                <a:solidFill>
                  <a:schemeClr val="bg1"/>
                </a:solidFill>
              </a:rPr>
              <a:t>و</a:t>
            </a:r>
            <a:r>
              <a:rPr lang="en-US" i="1" dirty="0">
                <a:solidFill>
                  <a:schemeClr val="bg1"/>
                </a:solidFill>
              </a:rPr>
              <a:t>law </a:t>
            </a:r>
            <a:r>
              <a:rPr lang="ar-EG" i="1" dirty="0">
                <a:solidFill>
                  <a:schemeClr val="bg1"/>
                </a:solidFill>
              </a:rPr>
              <a:t>و</a:t>
            </a:r>
            <a:r>
              <a:rPr lang="en-US" i="1" dirty="0">
                <a:solidFill>
                  <a:schemeClr val="bg1"/>
                </a:solidFill>
              </a:rPr>
              <a:t>moss </a:t>
            </a:r>
            <a:r>
              <a:rPr lang="ar-EG" i="1" dirty="0">
                <a:solidFill>
                  <a:schemeClr val="bg1"/>
                </a:solidFill>
              </a:rPr>
              <a:t>و</a:t>
            </a:r>
            <a:r>
              <a:rPr lang="en-US" i="1" dirty="0">
                <a:solidFill>
                  <a:schemeClr val="bg1"/>
                </a:solidFill>
              </a:rPr>
              <a:t>neck </a:t>
            </a:r>
            <a:r>
              <a:rPr lang="ar-EG" i="1" dirty="0">
                <a:solidFill>
                  <a:schemeClr val="bg1"/>
                </a:solidFill>
              </a:rPr>
              <a:t>و</a:t>
            </a:r>
            <a:r>
              <a:rPr lang="en-US" i="1" dirty="0">
                <a:solidFill>
                  <a:schemeClr val="bg1"/>
                </a:solidFill>
              </a:rPr>
              <a:t>ransack </a:t>
            </a:r>
            <a:r>
              <a:rPr lang="ar-EG" i="1" dirty="0">
                <a:solidFill>
                  <a:schemeClr val="bg1"/>
                </a:solidFill>
              </a:rPr>
              <a:t>و</a:t>
            </a:r>
            <a:r>
              <a:rPr lang="en-US" i="1" dirty="0">
                <a:solidFill>
                  <a:schemeClr val="bg1"/>
                </a:solidFill>
              </a:rPr>
              <a:t>root </a:t>
            </a:r>
            <a:r>
              <a:rPr lang="ar-EG" i="1" dirty="0">
                <a:solidFill>
                  <a:schemeClr val="bg1"/>
                </a:solidFill>
              </a:rPr>
              <a:t>و</a:t>
            </a:r>
            <a:r>
              <a:rPr lang="en-US" i="1" dirty="0">
                <a:solidFill>
                  <a:schemeClr val="bg1"/>
                </a:solidFill>
              </a:rPr>
              <a:t>scowl </a:t>
            </a:r>
            <a:r>
              <a:rPr lang="ar-EG" i="1" dirty="0">
                <a:solidFill>
                  <a:schemeClr val="bg1"/>
                </a:solidFill>
              </a:rPr>
              <a:t>و</a:t>
            </a:r>
            <a:r>
              <a:rPr lang="en-US" i="1" dirty="0">
                <a:solidFill>
                  <a:schemeClr val="bg1"/>
                </a:solidFill>
              </a:rPr>
              <a:t>sister </a:t>
            </a:r>
            <a:r>
              <a:rPr lang="ar-EG" i="1" dirty="0">
                <a:solidFill>
                  <a:schemeClr val="bg1"/>
                </a:solidFill>
              </a:rPr>
              <a:t>و</a:t>
            </a:r>
            <a:r>
              <a:rPr lang="en-US" i="1" dirty="0">
                <a:solidFill>
                  <a:schemeClr val="bg1"/>
                </a:solidFill>
              </a:rPr>
              <a:t>seat </a:t>
            </a:r>
            <a:r>
              <a:rPr lang="ar-EG" i="1" dirty="0">
                <a:solidFill>
                  <a:schemeClr val="bg1"/>
                </a:solidFill>
              </a:rPr>
              <a:t>و</a:t>
            </a:r>
            <a:r>
              <a:rPr lang="en-US" i="1" dirty="0">
                <a:solidFill>
                  <a:schemeClr val="bg1"/>
                </a:solidFill>
              </a:rPr>
              <a:t>sly </a:t>
            </a:r>
            <a:r>
              <a:rPr lang="ar-EG" i="1" dirty="0">
                <a:solidFill>
                  <a:schemeClr val="bg1"/>
                </a:solidFill>
              </a:rPr>
              <a:t>و</a:t>
            </a:r>
            <a:r>
              <a:rPr lang="en-US" i="1" dirty="0">
                <a:solidFill>
                  <a:schemeClr val="bg1"/>
                </a:solidFill>
              </a:rPr>
              <a:t>smile </a:t>
            </a:r>
            <a:r>
              <a:rPr lang="ar-EG" i="1" dirty="0">
                <a:solidFill>
                  <a:schemeClr val="bg1"/>
                </a:solidFill>
              </a:rPr>
              <a:t>و</a:t>
            </a:r>
            <a:r>
              <a:rPr lang="en-US" i="1" dirty="0">
                <a:solidFill>
                  <a:schemeClr val="bg1"/>
                </a:solidFill>
              </a:rPr>
              <a:t>want </a:t>
            </a:r>
            <a:r>
              <a:rPr lang="ar-EG" i="1" dirty="0">
                <a:solidFill>
                  <a:schemeClr val="bg1"/>
                </a:solidFill>
              </a:rPr>
              <a:t>و</a:t>
            </a:r>
            <a:r>
              <a:rPr lang="en-US" i="1" dirty="0">
                <a:solidFill>
                  <a:schemeClr val="bg1"/>
                </a:solidFill>
              </a:rPr>
              <a:t>weak</a:t>
            </a:r>
            <a:r>
              <a:rPr lang="en-US" dirty="0">
                <a:solidFill>
                  <a:schemeClr val="bg1"/>
                </a:solidFill>
              </a:rPr>
              <a:t> </a:t>
            </a:r>
            <a:r>
              <a:rPr lang="ar-EG" dirty="0">
                <a:solidFill>
                  <a:schemeClr val="bg1"/>
                </a:solidFill>
              </a:rPr>
              <a:t>و</a:t>
            </a:r>
            <a:r>
              <a:rPr lang="en-US" i="1" dirty="0">
                <a:solidFill>
                  <a:schemeClr val="bg1"/>
                </a:solidFill>
              </a:rPr>
              <a:t>window</a:t>
            </a:r>
            <a:r>
              <a:rPr lang="en-US" dirty="0">
                <a:solidFill>
                  <a:schemeClr val="bg1"/>
                </a:solidFill>
              </a:rPr>
              <a:t> </a:t>
            </a:r>
            <a:r>
              <a:rPr lang="ar-EG" dirty="0">
                <a:solidFill>
                  <a:schemeClr val="bg1"/>
                </a:solidFill>
              </a:rPr>
              <a:t>تعني باللغة النوردية القديمة "</a:t>
            </a:r>
            <a:r>
              <a:rPr lang="en-US" dirty="0">
                <a:solidFill>
                  <a:schemeClr val="bg1"/>
                </a:solidFill>
              </a:rPr>
              <a:t>wind-eye"</a:t>
            </a:r>
          </a:p>
        </p:txBody>
      </p:sp>
    </p:spTree>
    <p:extLst>
      <p:ext uri="{BB962C8B-B14F-4D97-AF65-F5344CB8AC3E}">
        <p14:creationId xmlns:p14="http://schemas.microsoft.com/office/powerpoint/2010/main" val="38196969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EG" dirty="0"/>
              <a:t>وهناك بعض الكلمات التي دخلت حيز الاستخدام وكانت الأكثر شيوعًا في اللغة الإنجليزية، مثل </a:t>
            </a:r>
            <a:r>
              <a:rPr lang="en-US" i="1" dirty="0"/>
              <a:t>to go </a:t>
            </a:r>
            <a:r>
              <a:rPr lang="ar-EG" i="1" dirty="0"/>
              <a:t>و</a:t>
            </a:r>
            <a:r>
              <a:rPr lang="en-US" i="1" dirty="0"/>
              <a:t>to come </a:t>
            </a:r>
            <a:r>
              <a:rPr lang="ar-EG" i="1" dirty="0"/>
              <a:t>و</a:t>
            </a:r>
            <a:r>
              <a:rPr lang="en-US" i="1" dirty="0"/>
              <a:t>to sit </a:t>
            </a:r>
            <a:r>
              <a:rPr lang="ar-EG" i="1" dirty="0"/>
              <a:t>و</a:t>
            </a:r>
            <a:r>
              <a:rPr lang="en-US" i="1" dirty="0"/>
              <a:t>to listen </a:t>
            </a:r>
            <a:r>
              <a:rPr lang="ar-EG" i="1" dirty="0"/>
              <a:t>و</a:t>
            </a:r>
            <a:r>
              <a:rPr lang="en-US" i="1" dirty="0"/>
              <a:t>to eat </a:t>
            </a:r>
            <a:r>
              <a:rPr lang="ar-EG" i="1" dirty="0"/>
              <a:t>و</a:t>
            </a:r>
            <a:r>
              <a:rPr lang="en-US" i="1" dirty="0"/>
              <a:t>both </a:t>
            </a:r>
            <a:r>
              <a:rPr lang="ar-EG" i="1" dirty="0"/>
              <a:t>و</a:t>
            </a:r>
            <a:r>
              <a:rPr lang="en-US" i="1" dirty="0"/>
              <a:t>same </a:t>
            </a:r>
            <a:r>
              <a:rPr lang="ar-EG" i="1" dirty="0"/>
              <a:t>و</a:t>
            </a:r>
            <a:r>
              <a:rPr lang="en-US" i="1" dirty="0"/>
              <a:t>get</a:t>
            </a:r>
            <a:r>
              <a:rPr lang="en-US" dirty="0"/>
              <a:t> </a:t>
            </a:r>
            <a:r>
              <a:rPr lang="ar-EG" dirty="0"/>
              <a:t>و</a:t>
            </a:r>
            <a:r>
              <a:rPr lang="en-US" i="1" dirty="0"/>
              <a:t>give</a:t>
            </a:r>
            <a:r>
              <a:rPr lang="en-US" dirty="0"/>
              <a:t>. </a:t>
            </a:r>
            <a:r>
              <a:rPr lang="ar-EG" dirty="0"/>
              <a:t>كما تأثر نظام الضمائر الشخصية بالضمائر </a:t>
            </a:r>
            <a:r>
              <a:rPr lang="en-US" i="1" dirty="0"/>
              <a:t>they </a:t>
            </a:r>
            <a:r>
              <a:rPr lang="ar-EG" i="1" dirty="0"/>
              <a:t>و</a:t>
            </a:r>
            <a:r>
              <a:rPr lang="en-US" i="1" dirty="0"/>
              <a:t>them</a:t>
            </a:r>
            <a:r>
              <a:rPr lang="en-US" dirty="0"/>
              <a:t> </a:t>
            </a:r>
            <a:r>
              <a:rPr lang="ar-EG" dirty="0"/>
              <a:t>و</a:t>
            </a:r>
            <a:r>
              <a:rPr lang="en-US" i="1" dirty="0"/>
              <a:t>their</a:t>
            </a:r>
            <a:r>
              <a:rPr lang="en-US" dirty="0"/>
              <a:t> </a:t>
            </a:r>
            <a:r>
              <a:rPr lang="ar-EG" dirty="0"/>
              <a:t>مستبدلاً الأشكال السابقة. وأثرت اللغة النوردية القديمة على الفعل </a:t>
            </a:r>
            <a:r>
              <a:rPr lang="en-US" i="1" dirty="0"/>
              <a:t>to be</a:t>
            </a:r>
            <a:r>
              <a:rPr lang="en-US" dirty="0"/>
              <a:t>؛ </a:t>
            </a:r>
            <a:r>
              <a:rPr lang="ar-EG" dirty="0"/>
              <a:t>ويكاد يكون مؤكدًا أن استبدال </a:t>
            </a:r>
            <a:r>
              <a:rPr lang="en-US" i="1" dirty="0" err="1"/>
              <a:t>sindon</a:t>
            </a:r>
            <a:r>
              <a:rPr lang="en-US" dirty="0"/>
              <a:t> </a:t>
            </a:r>
            <a:r>
              <a:rPr lang="ar-EG" dirty="0"/>
              <a:t>بـ </a:t>
            </a:r>
            <a:r>
              <a:rPr lang="en-US" i="1" dirty="0"/>
              <a:t>are</a:t>
            </a:r>
            <a:r>
              <a:rPr lang="en-US" dirty="0"/>
              <a:t> </a:t>
            </a:r>
            <a:r>
              <a:rPr lang="ar-EG" dirty="0"/>
              <a:t>له أصل إسكندنافي، مثل إضافة النهاية </a:t>
            </a:r>
            <a:r>
              <a:rPr lang="ar-EG" i="1" dirty="0"/>
              <a:t>-</a:t>
            </a:r>
            <a:r>
              <a:rPr lang="en-US" i="1" dirty="0"/>
              <a:t>s</a:t>
            </a:r>
            <a:r>
              <a:rPr lang="en-US" dirty="0"/>
              <a:t> </a:t>
            </a:r>
            <a:r>
              <a:rPr lang="ar-EG" dirty="0"/>
              <a:t>إلى الأفعال للمفرد الغائب في زمن المضارع.</a:t>
            </a:r>
            <a:endParaRPr lang="en-US" dirty="0"/>
          </a:p>
        </p:txBody>
      </p:sp>
    </p:spTree>
    <p:extLst>
      <p:ext uri="{BB962C8B-B14F-4D97-AF65-F5344CB8AC3E}">
        <p14:creationId xmlns:p14="http://schemas.microsoft.com/office/powerpoint/2010/main" val="32986707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EG" dirty="0"/>
              <a:t>ولا يزال توزيع أسماء العائلة التي توضح التأثير الإسكندنافي، مثل ما يكشفه تحليل الأسماء التي تنتهي بـ </a:t>
            </a:r>
            <a:r>
              <a:rPr lang="ar-EG" i="1" dirty="0"/>
              <a:t>-</a:t>
            </a:r>
            <a:r>
              <a:rPr lang="en-US" i="1" dirty="0"/>
              <a:t>son</a:t>
            </a:r>
            <a:r>
              <a:rPr lang="en-US" dirty="0"/>
              <a:t> </a:t>
            </a:r>
            <a:r>
              <a:rPr lang="ar-EG" dirty="0"/>
              <a:t>من أنها كانت تتركز في الشمال والشرق، يتوافق مع مناطق استيطان الفايكنج السابقة. وتشير سجلات القرون الوسطى إلى أن أكثر من 60% من الأسماء الشخصية في يوركشاير ولينكولنشاير أظهرت التأثير الإسكندنافي.</a:t>
            </a:r>
            <a:endParaRPr lang="en-US" dirty="0"/>
          </a:p>
        </p:txBody>
      </p:sp>
    </p:spTree>
    <p:extLst>
      <p:ext uri="{BB962C8B-B14F-4D97-AF65-F5344CB8AC3E}">
        <p14:creationId xmlns:p14="http://schemas.microsoft.com/office/powerpoint/2010/main" val="3789464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057400"/>
            <a:ext cx="6512511" cy="2362200"/>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ctr" rtl="1"/>
            <a:r>
              <a:rPr lang="ar-EG" sz="5400" b="1" dirty="0" smtClean="0">
                <a:effectLst>
                  <a:outerShdw blurRad="38100" dist="38100" dir="2700000" algn="tl">
                    <a:srgbClr val="000000">
                      <a:alpha val="43137"/>
                    </a:srgbClr>
                  </a:outerShdw>
                </a:effectLst>
                <a:latin typeface="Simplified Arabic" pitchFamily="18" charset="-78"/>
                <a:cs typeface="Simplified Arabic" pitchFamily="18" charset="-78"/>
              </a:rPr>
              <a:t>غزوات الفايكنج</a:t>
            </a:r>
            <a:endParaRPr lang="en-US" sz="5400" b="1" dirty="0">
              <a:effectLst>
                <a:outerShdw blurRad="38100" dist="38100" dir="2700000" algn="tl">
                  <a:srgbClr val="000000">
                    <a:alpha val="43137"/>
                  </a:srgbClr>
                </a:outerShdw>
              </a:effectLst>
              <a:latin typeface="Simplified Arabic" pitchFamily="18" charset="-78"/>
              <a:cs typeface="Simplified Arabic" pitchFamily="18" charset="-78"/>
            </a:endParaRPr>
          </a:p>
        </p:txBody>
      </p:sp>
    </p:spTree>
    <p:extLst>
      <p:ext uri="{BB962C8B-B14F-4D97-AF65-F5344CB8AC3E}">
        <p14:creationId xmlns:p14="http://schemas.microsoft.com/office/powerpoint/2010/main" val="2913549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rtl="1"/>
            <a:endParaRPr lang="en-US"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pPr algn="r" rtl="1"/>
            <a:r>
              <a:rPr lang="ar-EG" dirty="0"/>
              <a:t>بدأ عصر الفايكنج بشكل كبير في </a:t>
            </a:r>
            <a:r>
              <a:rPr lang="ar-EG" dirty="0">
                <a:hlinkClick r:id="rId2" tooltip="إنجلترا"/>
              </a:rPr>
              <a:t>إنجلترا</a:t>
            </a:r>
            <a:r>
              <a:rPr lang="ar-EG" dirty="0"/>
              <a:t> في 8 من يونيو عام 793 عندما دمر الفايكنج </a:t>
            </a:r>
            <a:r>
              <a:rPr lang="ar-EG" dirty="0">
                <a:hlinkClick r:id="rId3" tooltip="دير"/>
              </a:rPr>
              <a:t>دير</a:t>
            </a:r>
            <a:r>
              <a:rPr lang="ar-EG" dirty="0"/>
              <a:t> على جزيرة </a:t>
            </a:r>
            <a:r>
              <a:rPr lang="ar-EG" dirty="0">
                <a:hlinkClick r:id="rId4" tooltip="ليندسفارن"/>
              </a:rPr>
              <a:t>ليندسفارن</a:t>
            </a:r>
            <a:r>
              <a:rPr lang="ar-EG" dirty="0"/>
              <a:t>، التي كانت مركزًا شهيرًا للتعلم في جميع أنحاء القارة. وقتل الفايكنج الرهبان في الدير، وألقوا بهم في البحر كي يغرقوا أو حملوهم على أنهم </a:t>
            </a:r>
            <a:r>
              <a:rPr lang="ar-EG" dirty="0">
                <a:hlinkClick r:id="rId5" tooltip="عبودية"/>
              </a:rPr>
              <a:t>عبيد</a:t>
            </a:r>
            <a:r>
              <a:rPr lang="ar-EG" dirty="0"/>
              <a:t> مع الكنوز التي حصلوا عليها من الكنيسة. وتم سحب ثلاث سفن من سفن الفايكنج إلى خليج بورتلاند قبل ست سنوات، ولكن قد تكون هذه الغزوة بعثة تجارية ذهبت بالخطأ بدلاً من أن تكون غارة قرصانية. ولكن الوضع على جزيرة ليندسفارن كان مختلفًا. فقد صدم الدمار الذي أحدثه الفايكنج على جزيرة </a:t>
            </a:r>
            <a:r>
              <a:rPr lang="ar-EG" dirty="0">
                <a:hlinkClick r:id="rId6" tooltip="نورثمبريا"/>
              </a:rPr>
              <a:t>نورثمبريا</a:t>
            </a:r>
            <a:r>
              <a:rPr lang="ar-EG" dirty="0"/>
              <a:t> المقدسة المحاكم الملكية في أوروبا وأنذرها. وحسبما أعلن باحث جامعة نورثمبريا </a:t>
            </a:r>
            <a:r>
              <a:rPr lang="ar-EG" dirty="0">
                <a:hlinkClick r:id="rId7" tooltip="ألكوين"/>
              </a:rPr>
              <a:t>ألكوين من يورك</a:t>
            </a:r>
            <a:r>
              <a:rPr lang="ar-EG" dirty="0"/>
              <a:t>، "لم تشاهَد من قبل مثل هذه الفظائع". وقد ألقى الهجوم على ليندسفارن، أكثر من أي حدث آخر، بظلاله على فهم الفايكنج خلال الاثني عشر قرنًا التالية. ولم يبدأ العلماء من خارج الدول الإسكندنافية في إعادة تقييم إنجازات الفايكنج حتى تسعينيات القرن التاسع عشر (1890)، معترفين بفنهم ومهاراتهم التقنية ومهاراتهم في الإبحار.</a:t>
            </a:r>
            <a:endParaRPr lang="en-US" dirty="0"/>
          </a:p>
        </p:txBody>
      </p:sp>
    </p:spTree>
    <p:extLst>
      <p:ext uri="{BB962C8B-B14F-4D97-AF65-F5344CB8AC3E}">
        <p14:creationId xmlns:p14="http://schemas.microsoft.com/office/powerpoint/2010/main" val="40345984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normAutofit/>
          </a:bodyPr>
          <a:lstStyle/>
          <a:p>
            <a:pPr algn="ctr"/>
            <a:endParaRPr lang="en-US"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a:bodyPr>
          <a:lstStyle/>
          <a:p>
            <a:pPr algn="r" rtl="1"/>
            <a:r>
              <a:rPr lang="ar-EG" dirty="0"/>
              <a:t>ظهرت أول التحديات للصور العديدة المضادة للفايكنج في القرن السابع عشر. وبدأت الأعمال العلمية الرائعة عن عصر الفايكنج تصل إلى جمهور القراء الصغير في بريطانيا. وبدأ علماء الآثار في كشف النقاب عن عصر الفايكنج السابق في بريطانيا. بدأ المولعون باللغة في العمل على تحديد أصول عصر الفايكنج لإيجاد عبارات وأمثال ريفية. وعملت القواميس الجديدة للغة الإسكندنافية القديمة على تمكين الفيكتوريين من التنازع على القصص الملحمية الآيسلندية الأولى. </a:t>
            </a:r>
          </a:p>
          <a:p>
            <a:pPr algn="r" rtl="1"/>
            <a:endParaRPr lang="en-US" dirty="0"/>
          </a:p>
        </p:txBody>
      </p:sp>
    </p:spTree>
    <p:extLst>
      <p:ext uri="{BB962C8B-B14F-4D97-AF65-F5344CB8AC3E}">
        <p14:creationId xmlns:p14="http://schemas.microsoft.com/office/powerpoint/2010/main" val="39508002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style>
          <a:lnRef idx="0">
            <a:schemeClr val="accent1"/>
          </a:lnRef>
          <a:fillRef idx="3">
            <a:schemeClr val="accent1"/>
          </a:fillRef>
          <a:effectRef idx="3">
            <a:schemeClr val="accent1"/>
          </a:effectRef>
          <a:fontRef idx="minor">
            <a:schemeClr val="lt1"/>
          </a:fontRef>
        </p:style>
        <p:txBody>
          <a:bodyPr/>
          <a:lstStyle/>
          <a:p>
            <a:pPr algn="r" rtl="1"/>
            <a:r>
              <a:rPr lang="ar-EG" dirty="0">
                <a:solidFill>
                  <a:schemeClr val="bg2"/>
                </a:solidFill>
              </a:rPr>
              <a:t>ان الفايكنج الذين غزوا أوروبا الغربية والشرقية في الأغلب وثنيين من </a:t>
            </a:r>
            <a:r>
              <a:rPr lang="ar-EG" dirty="0">
                <a:solidFill>
                  <a:schemeClr val="bg2"/>
                </a:solidFill>
                <a:hlinkClick r:id="rId2" tooltip="الدنمارك"/>
              </a:rPr>
              <a:t>الدانمارك</a:t>
            </a:r>
            <a:r>
              <a:rPr lang="ar-EG" dirty="0">
                <a:solidFill>
                  <a:schemeClr val="bg2"/>
                </a:solidFill>
              </a:rPr>
              <a:t> </a:t>
            </a:r>
            <a:r>
              <a:rPr lang="ar-EG" dirty="0">
                <a:solidFill>
                  <a:schemeClr val="bg2"/>
                </a:solidFill>
                <a:hlinkClick r:id="rId3" tooltip="النرويج"/>
              </a:rPr>
              <a:t>والنرويج</a:t>
            </a:r>
            <a:r>
              <a:rPr lang="ar-EG" dirty="0">
                <a:solidFill>
                  <a:schemeClr val="bg2"/>
                </a:solidFill>
              </a:rPr>
              <a:t> </a:t>
            </a:r>
            <a:r>
              <a:rPr lang="ar-EG" dirty="0">
                <a:solidFill>
                  <a:schemeClr val="bg2"/>
                </a:solidFill>
                <a:hlinkClick r:id="rId4" tooltip="السويد"/>
              </a:rPr>
              <a:t>والسويد</a:t>
            </a:r>
            <a:r>
              <a:rPr lang="ar-EG" dirty="0">
                <a:solidFill>
                  <a:schemeClr val="bg2"/>
                </a:solidFill>
              </a:rPr>
              <a:t>. وقد استوطنوا أيضًا </a:t>
            </a:r>
            <a:r>
              <a:rPr lang="ar-EG" dirty="0">
                <a:solidFill>
                  <a:schemeClr val="bg2"/>
                </a:solidFill>
                <a:hlinkClick r:id="rId5" tooltip="جزر فارو"/>
              </a:rPr>
              <a:t>جزر فارو</a:t>
            </a:r>
            <a:r>
              <a:rPr lang="ar-EG" dirty="0">
                <a:solidFill>
                  <a:schemeClr val="bg2"/>
                </a:solidFill>
              </a:rPr>
              <a:t> </a:t>
            </a:r>
            <a:r>
              <a:rPr lang="ar-EG" dirty="0">
                <a:solidFill>
                  <a:schemeClr val="bg2"/>
                </a:solidFill>
                <a:hlinkClick r:id="rId6" tooltip="جزيرة أيرلندا"/>
              </a:rPr>
              <a:t>وجزيرة أيرلندا</a:t>
            </a:r>
            <a:r>
              <a:rPr lang="ar-EG" dirty="0">
                <a:solidFill>
                  <a:schemeClr val="bg2"/>
                </a:solidFill>
              </a:rPr>
              <a:t> </a:t>
            </a:r>
            <a:r>
              <a:rPr lang="ar-EG" dirty="0">
                <a:solidFill>
                  <a:schemeClr val="bg2"/>
                </a:solidFill>
                <a:hlinkClick r:id="rId7" tooltip="آيسلندا"/>
              </a:rPr>
              <a:t>وآيسلندا</a:t>
            </a:r>
            <a:r>
              <a:rPr lang="ar-EG" dirty="0">
                <a:solidFill>
                  <a:schemeClr val="bg2"/>
                </a:solidFill>
              </a:rPr>
              <a:t> </a:t>
            </a:r>
            <a:r>
              <a:rPr lang="ar-EG" dirty="0">
                <a:solidFill>
                  <a:schemeClr val="bg2"/>
                </a:solidFill>
                <a:hlinkClick r:id="rId8" tooltip="اسكتلندا"/>
              </a:rPr>
              <a:t>واسكتلندا</a:t>
            </a:r>
            <a:r>
              <a:rPr lang="ar-EG" dirty="0">
                <a:solidFill>
                  <a:schemeClr val="bg2"/>
                </a:solidFill>
              </a:rPr>
              <a:t> (</a:t>
            </a:r>
            <a:r>
              <a:rPr lang="ar-EG" dirty="0">
                <a:solidFill>
                  <a:schemeClr val="bg2"/>
                </a:solidFill>
                <a:hlinkClick r:id="rId9" tooltip="كيثنيس (الصفحة غير موجودة)"/>
              </a:rPr>
              <a:t>كيثنيس</a:t>
            </a:r>
            <a:r>
              <a:rPr lang="ar-EG" dirty="0">
                <a:solidFill>
                  <a:schemeClr val="bg2"/>
                </a:solidFill>
              </a:rPr>
              <a:t> </a:t>
            </a:r>
            <a:r>
              <a:rPr lang="ar-EG" dirty="0">
                <a:solidFill>
                  <a:schemeClr val="bg2"/>
                </a:solidFill>
                <a:hlinkClick r:id="rId10" tooltip="هبريدس (الصفحة غير موجودة)"/>
              </a:rPr>
              <a:t>وهبريدس</a:t>
            </a:r>
            <a:r>
              <a:rPr lang="ar-EG" dirty="0">
                <a:solidFill>
                  <a:schemeClr val="bg2"/>
                </a:solidFill>
              </a:rPr>
              <a:t> </a:t>
            </a:r>
            <a:r>
              <a:rPr lang="ar-EG" dirty="0">
                <a:solidFill>
                  <a:schemeClr val="bg2"/>
                </a:solidFill>
                <a:hlinkClick r:id="rId11" tooltip="الجزر الشمالية"/>
              </a:rPr>
              <a:t>والجزر الشمالية</a:t>
            </a:r>
            <a:r>
              <a:rPr lang="ar-EG" dirty="0">
                <a:solidFill>
                  <a:schemeClr val="bg2"/>
                </a:solidFill>
              </a:rPr>
              <a:t>) </a:t>
            </a:r>
            <a:r>
              <a:rPr lang="ar-EG" dirty="0">
                <a:solidFill>
                  <a:schemeClr val="bg2"/>
                </a:solidFill>
                <a:hlinkClick r:id="rId12" tooltip="جرينلاند"/>
              </a:rPr>
              <a:t>وجرينلاند</a:t>
            </a:r>
            <a:r>
              <a:rPr lang="ar-EG" dirty="0">
                <a:solidFill>
                  <a:schemeClr val="bg2"/>
                </a:solidFill>
              </a:rPr>
              <a:t> </a:t>
            </a:r>
            <a:r>
              <a:rPr lang="ar-EG" dirty="0">
                <a:solidFill>
                  <a:schemeClr val="bg2"/>
                </a:solidFill>
                <a:hlinkClick r:id="rId13" tooltip="كندا"/>
              </a:rPr>
              <a:t>وكندا</a:t>
            </a:r>
            <a:r>
              <a:rPr lang="ar-EG" dirty="0">
                <a:solidFill>
                  <a:schemeClr val="bg2"/>
                </a:solidFill>
              </a:rPr>
              <a:t>. </a:t>
            </a:r>
          </a:p>
          <a:p>
            <a:pPr algn="r" rtl="1"/>
            <a:r>
              <a:rPr lang="ar-EG" dirty="0">
                <a:solidFill>
                  <a:schemeClr val="bg2"/>
                </a:solidFill>
              </a:rPr>
              <a:t>أصبحت لغتهم </a:t>
            </a:r>
            <a:r>
              <a:rPr lang="ar-EG" dirty="0">
                <a:solidFill>
                  <a:schemeClr val="bg2"/>
                </a:solidFill>
                <a:hlinkClick r:id="rId14" tooltip="اللغة النوردية القديمة"/>
              </a:rPr>
              <a:t>اللغة النوردية القديمة</a:t>
            </a:r>
            <a:r>
              <a:rPr lang="ar-EG" dirty="0">
                <a:solidFill>
                  <a:schemeClr val="bg2"/>
                </a:solidFill>
              </a:rPr>
              <a:t>، هي اللغة الأم لما يعرف اليوم باسم </a:t>
            </a:r>
            <a:r>
              <a:rPr lang="ar-EG" dirty="0">
                <a:solidFill>
                  <a:schemeClr val="bg2"/>
                </a:solidFill>
                <a:hlinkClick r:id="rId15" tooltip="اللغات الجرمانية الشمالية (الصفحة غير موجودة)"/>
              </a:rPr>
              <a:t>اللغات الجرمانية الشمالية</a:t>
            </a:r>
            <a:r>
              <a:rPr lang="ar-EG" dirty="0">
                <a:solidFill>
                  <a:schemeClr val="bg2"/>
                </a:solidFill>
              </a:rPr>
              <a:t>. وبحلول عام 801، يبدو أنه تم تأسيس سلطة مركزية قوية في جوتلاند، وكان الدانماركيون ينظرون إلى أبعد من المناطق التي يمتلكونها من الأراضي والتجارة والنهب. </a:t>
            </a:r>
          </a:p>
          <a:p>
            <a:pPr algn="r" rtl="1"/>
            <a:endParaRPr lang="en-US" dirty="0">
              <a:solidFill>
                <a:schemeClr val="bg2"/>
              </a:solidFill>
            </a:endParaRPr>
          </a:p>
        </p:txBody>
      </p:sp>
    </p:spTree>
    <p:extLst>
      <p:ext uri="{BB962C8B-B14F-4D97-AF65-F5344CB8AC3E}">
        <p14:creationId xmlns:p14="http://schemas.microsoft.com/office/powerpoint/2010/main" val="10390939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a:bodyPr>
          <a:lstStyle/>
          <a:p>
            <a:pPr algn="r" rtl="1"/>
            <a:r>
              <a:rPr lang="ar-EG" dirty="0"/>
              <a:t>في النرويج، شكلت التضاريس الجبلية والمضايق البحرية حدودًا طبيعية قوية. وظلت المجتمعات هناك مستقلة عن بعضها البعض، على عكس الوضع في الدانمارك التي تعتبر بلادًا منخفضة. بحلول عام 800، وصل عدد الممالك الصغيرة الموجودة بالنرويج إلى 30 مملكة. </a:t>
            </a:r>
          </a:p>
          <a:p>
            <a:pPr algn="r" rtl="1"/>
            <a:r>
              <a:rPr lang="ar-EG" dirty="0"/>
              <a:t>وكان البحر أسهل وسيلة للاتصال بين الممالك النرويجية والعالم الخارجي. وقد بدأ الإسكندنافيون في القرن الثامن في بناء السفن الحربية وإرسالها في حملات هجوم لبدء عصر الفايكنج. وقد كان قراصنة </a:t>
            </a:r>
            <a:r>
              <a:rPr lang="ar-EG" dirty="0">
                <a:hlinkClick r:id="rId2" tooltip="بحر الشمال"/>
              </a:rPr>
              <a:t>بحر الشمال</a:t>
            </a:r>
            <a:r>
              <a:rPr lang="ar-EG" dirty="0"/>
              <a:t> تجارًا ومستعمرين ومستكشفين فضلاً عن أنهم لصوص. </a:t>
            </a:r>
          </a:p>
          <a:p>
            <a:pPr algn="r" rtl="1"/>
            <a:endParaRPr lang="en-US" dirty="0"/>
          </a:p>
        </p:txBody>
      </p:sp>
    </p:spTree>
    <p:extLst>
      <p:ext uri="{BB962C8B-B14F-4D97-AF65-F5344CB8AC3E}">
        <p14:creationId xmlns:p14="http://schemas.microsoft.com/office/powerpoint/2010/main" val="3811640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pPr algn="ctr"/>
            <a:endParaRPr lang="en-US"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Autofit/>
          </a:bodyPr>
          <a:lstStyle/>
          <a:p>
            <a:pPr algn="r" rtl="1"/>
            <a:r>
              <a:rPr lang="ar-EG" sz="2000" dirty="0"/>
              <a:t>اعتمد المجتمع الإسكندنافي على الزراعة والتجارة مع الشعوب الأخرى وأكد تأكيدًا عظيمًا على مفهوم الشرف، في كل من القتال وفي نظام العدالة الجنائي. فعلى سبيل المثال، كان من غير العادل والخاطئ أن يقوموا بمهاجمة عدو يخوض بالفعل معركة مع عدو آخر. </a:t>
            </a:r>
          </a:p>
          <a:p>
            <a:pPr algn="r" rtl="1"/>
            <a:r>
              <a:rPr lang="ar-EG" sz="2000" dirty="0"/>
              <a:t>من غير المعروف ما الذي أدى إلى التوسعات والفتوحات الإسكندنافية. وقد تزامنت هذه الحقبة مع </a:t>
            </a:r>
            <a:r>
              <a:rPr lang="ar-EG" sz="2000" dirty="0">
                <a:hlinkClick r:id="rId2" tooltip="الحقبة القروسطية الدافئة"/>
              </a:rPr>
              <a:t>الحقبة القروسطية الدافئة</a:t>
            </a:r>
            <a:r>
              <a:rPr lang="ar-EG" sz="2000" dirty="0"/>
              <a:t> (من عام 800 إلى 1300) وانتهت ببدء </a:t>
            </a:r>
            <a:r>
              <a:rPr lang="ar-EG" sz="2000" dirty="0">
                <a:hlinkClick r:id="rId3" tooltip="العصر الجليدي الصغير"/>
              </a:rPr>
              <a:t>العصر الجليدي الصغير</a:t>
            </a:r>
            <a:r>
              <a:rPr lang="ar-EG" sz="2000" dirty="0"/>
              <a:t> (حوالي من عام 1250 إلى 1850). كما تزامن بدء عصر الفايكنج، مع نهب ليندسفارن، مع </a:t>
            </a:r>
            <a:r>
              <a:rPr lang="ar-EG" sz="2000" dirty="0">
                <a:hlinkClick r:id="rId4" tooltip="حروب ساكسون (الصفحة غير موجودة)"/>
              </a:rPr>
              <a:t>حروب ساكسون</a:t>
            </a:r>
            <a:r>
              <a:rPr lang="ar-EG" sz="2000" dirty="0"/>
              <a:t> التي خاضها </a:t>
            </a:r>
            <a:r>
              <a:rPr lang="ar-EG" sz="2000" dirty="0">
                <a:hlinkClick r:id="rId5" tooltip="شارلمان"/>
              </a:rPr>
              <a:t>شارلمان</a:t>
            </a:r>
            <a:r>
              <a:rPr lang="ar-EG" sz="2000" dirty="0"/>
              <a:t> أو الحروب المسيحية مع الوثنيين في </a:t>
            </a:r>
            <a:r>
              <a:rPr lang="ar-EG" sz="2000" dirty="0">
                <a:hlinkClick r:id="rId6" tooltip="ساكسونيا"/>
              </a:rPr>
              <a:t>ساكسونيا</a:t>
            </a:r>
            <a:r>
              <a:rPr lang="ar-EG" sz="2000" dirty="0"/>
              <a:t>. يضع المؤرخان رودولف سيمك وبرونو دوميزيل نظرية مفادها أن هجمات الفايكنج قد تكون ردًا على انتشار المسيحية بين الشعوب الوثنية.</a:t>
            </a:r>
          </a:p>
          <a:p>
            <a:pPr algn="r" rtl="1"/>
            <a:r>
              <a:rPr lang="ar-EG" sz="2000" dirty="0"/>
              <a:t>حيث يعتقد أستاذ رودولف أنه "ليس من قبيل الصدفة إذا حدث النشاط المبكر للفايكنج في عهد شارلمان". وبسبب تغلغل المسيحية في الدول الإسكندنافية، قسّم نزاع خطير النرويج لمدة قرن تقريبًا.</a:t>
            </a:r>
            <a:endParaRPr lang="en-US" sz="2000" dirty="0"/>
          </a:p>
        </p:txBody>
      </p:sp>
    </p:spTree>
    <p:extLst>
      <p:ext uri="{BB962C8B-B14F-4D97-AF65-F5344CB8AC3E}">
        <p14:creationId xmlns:p14="http://schemas.microsoft.com/office/powerpoint/2010/main" val="18682317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style>
          <a:lnRef idx="1">
            <a:schemeClr val="accent3"/>
          </a:lnRef>
          <a:fillRef idx="3">
            <a:schemeClr val="accent3"/>
          </a:fillRef>
          <a:effectRef idx="2">
            <a:schemeClr val="accent3"/>
          </a:effectRef>
          <a:fontRef idx="minor">
            <a:schemeClr val="lt1"/>
          </a:fontRef>
        </p:style>
        <p:txBody>
          <a:bodyPr>
            <a:normAutofit fontScale="92500" lnSpcReduction="20000"/>
          </a:bodyPr>
          <a:lstStyle/>
          <a:p>
            <a:pPr algn="r" rtl="1"/>
            <a:r>
              <a:rPr lang="ar-EG" dirty="0">
                <a:solidFill>
                  <a:schemeClr val="bg1"/>
                </a:solidFill>
              </a:rPr>
              <a:t>بوجود وسائل السفر (مثل السفن الطويلة والمياه المفتوحة)، قادت رغبة التجار الإسكندنافيين في الحصول على بضائع إلى استكشاف وتطوير شراكات تجارية واسعة في مناطق جديدة. وقد أُشير إلى أن الدول الإسكندنافية عانت من ممارسات تجارية غير متكافئة فرضها عليهم دعاة </a:t>
            </a:r>
            <a:r>
              <a:rPr lang="ar-EG" dirty="0">
                <a:solidFill>
                  <a:schemeClr val="bg1"/>
                </a:solidFill>
                <a:hlinkClick r:id="rId2" tooltip="مسيحية"/>
              </a:rPr>
              <a:t>المسيحية</a:t>
            </a:r>
            <a:r>
              <a:rPr lang="ar-EG" dirty="0">
                <a:solidFill>
                  <a:schemeClr val="bg1"/>
                </a:solidFill>
              </a:rPr>
              <a:t> وأدى هذا في النهاية إلى انهيار العلاقات التجارية والإغارة عليهم. وكان التجار البريطانيون، الذين أعلنوا صراحة أنهم مسيحيون وأنهم لن يتاجروا مع وثنيين وكفار (الإسكندنافيين)، يفضلون الحصول على مكانة التوافر وتسعير السلع من خلال شبكة مسيحية من التجار. وقد وُجد نظام مزدوج المستويات للتسعير مع كل من التجار المعلنين وغير المعلنين الذين يتاجرون سرًا مع مجموعات محظورة. وكانت حملات هجوم الفايكنج منفصلة عن البعثات التجارية المنتظمة ومتعايشة معها. وقد كانت الشعوب، التي لديها تقاليد الهجوم على جيرانها عندما تكون مطعونة في شرفها، تتعرض لهجوم من الشعوب الأجنبية المطعونة في شرفها. </a:t>
            </a:r>
          </a:p>
          <a:p>
            <a:pPr algn="r" rtl="1"/>
            <a:endParaRPr lang="en-US" dirty="0">
              <a:solidFill>
                <a:schemeClr val="bg1"/>
              </a:solidFill>
            </a:endParaRPr>
          </a:p>
        </p:txBody>
      </p:sp>
    </p:spTree>
    <p:extLst>
      <p:ext uri="{BB962C8B-B14F-4D97-AF65-F5344CB8AC3E}">
        <p14:creationId xmlns:p14="http://schemas.microsoft.com/office/powerpoint/2010/main" val="2232214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ctr"/>
            <a:r>
              <a:rPr lang="ar-SA" b="1" dirty="0"/>
              <a:t>2-طبقة رجال الدين </a:t>
            </a:r>
            <a:r>
              <a:rPr lang="ar-SA" b="1" dirty="0" smtClean="0"/>
              <a:t>:</a:t>
            </a:r>
            <a:endParaRPr lang="en-US"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lnSpcReduction="10000"/>
          </a:bodyPr>
          <a:lstStyle/>
          <a:p>
            <a:pPr algn="r" rtl="1"/>
            <a:r>
              <a:rPr lang="ar-EG" dirty="0"/>
              <a:t>ويقترح المؤرخون أيضًا أن عدد سكان </a:t>
            </a:r>
            <a:r>
              <a:rPr lang="ar-EG" dirty="0">
                <a:hlinkClick r:id="rId2" tooltip="إسكندنافيا"/>
              </a:rPr>
              <a:t>إسكندنافيا</a:t>
            </a:r>
            <a:r>
              <a:rPr lang="ar-EG" dirty="0"/>
              <a:t> كان كبيرًا جدًا على شبه الجزيرة ولم تكن هناك أراضٍ زراعية جيدة تكفي الجميع. مما أدى إلى طرد البعض للحصول على المزيد من الأراضي. وقد أدت الصراعات الداخلية في الدول الإسكندنافية، وخاصة فيما يخص المستوطنة وفترة الاحتلال التي أعقبت الهجمات المبكرة، إلى التمركز التدريجي للسلطة في عدد أقل من الأيدي. كما هاجر الحكام المحليون المخولون سابقًا بالسلطة والذين لم يرغبوا في أن يضطهدهم الملوك الجشعون إلى بلاد ما وراء البحار. وقد أصبحت </a:t>
            </a:r>
            <a:r>
              <a:rPr lang="ar-EG" dirty="0">
                <a:hlinkClick r:id="rId3" tooltip="آيسلندا"/>
              </a:rPr>
              <a:t>آيسلندا</a:t>
            </a:r>
            <a:r>
              <a:rPr lang="ar-EG" dirty="0"/>
              <a:t> </a:t>
            </a:r>
            <a:r>
              <a:rPr lang="ar-EG" dirty="0">
                <a:hlinkClick r:id="rId4" tooltip="جمهورية"/>
              </a:rPr>
              <a:t>الجمهورية</a:t>
            </a:r>
            <a:r>
              <a:rPr lang="ar-EG" dirty="0"/>
              <a:t> الحديثة الأولى في أوروبا، مع عقد الاجتماع السنوي للمسؤولين المنتخبين الذي يسمى </a:t>
            </a:r>
            <a:r>
              <a:rPr lang="ar-EG" i="1" dirty="0">
                <a:hlinkClick r:id="rId5" tooltip="برلمان"/>
              </a:rPr>
              <a:t>البرلمان</a:t>
            </a:r>
            <a:r>
              <a:rPr lang="ar-EG" dirty="0"/>
              <a:t>، على الرغم من أن </a:t>
            </a:r>
            <a:r>
              <a:rPr lang="ar-EG" i="1" dirty="0">
                <a:hlinkClick r:id="rId6" tooltip="قبائل القوط (الصفحة غير موجودة)"/>
              </a:rPr>
              <a:t>قبائل القوط</a:t>
            </a:r>
            <a:r>
              <a:rPr lang="ar-EG" dirty="0"/>
              <a:t> فقط (ملاك الأراضي الأثرياء) هم من كان لهم حق التصويت. </a:t>
            </a:r>
          </a:p>
          <a:p>
            <a:pPr algn="r" rtl="1"/>
            <a:endParaRPr lang="en-US" dirty="0"/>
          </a:p>
        </p:txBody>
      </p:sp>
    </p:spTree>
    <p:extLst>
      <p:ext uri="{BB962C8B-B14F-4D97-AF65-F5344CB8AC3E}">
        <p14:creationId xmlns:p14="http://schemas.microsoft.com/office/powerpoint/2010/main" val="26426543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117</TotalTime>
  <Words>1689</Words>
  <Application>Microsoft Office PowerPoint</Application>
  <PresentationFormat>On-screen Show (4:3)</PresentationFormat>
  <Paragraphs>27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Apex</vt:lpstr>
      <vt:lpstr>PowerPoint Presentation</vt:lpstr>
      <vt:lpstr>غزوات الفايكنج</vt:lpstr>
      <vt:lpstr>PowerPoint Presentation</vt:lpstr>
      <vt:lpstr>PowerPoint Presentation</vt:lpstr>
      <vt:lpstr>PowerPoint Presentation</vt:lpstr>
      <vt:lpstr>PowerPoint Presentation</vt:lpstr>
      <vt:lpstr>PowerPoint Presentation</vt:lpstr>
      <vt:lpstr>PowerPoint Presentation</vt:lpstr>
      <vt:lpstr>2-طبقة رجال الدين :</vt:lpstr>
      <vt:lpstr>PowerPoint Presentation</vt:lpstr>
      <vt:lpstr>PowerPoint Presentation</vt:lpstr>
      <vt:lpstr>PowerPoint Presentation</vt:lpstr>
      <vt:lpstr>النساء والفروسيـة : </vt:lpstr>
      <vt:lpstr>تأثير اللغة النوردية القديمة على اللغة الإنجليزية</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19</cp:revision>
  <dcterms:created xsi:type="dcterms:W3CDTF">2006-08-16T00:00:00Z</dcterms:created>
  <dcterms:modified xsi:type="dcterms:W3CDTF">2020-03-30T16:19:21Z</dcterms:modified>
</cp:coreProperties>
</file>