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7" r:id="rId4"/>
    <p:sldId id="268" r:id="rId5"/>
    <p:sldId id="269" r:id="rId6"/>
    <p:sldId id="270" r:id="rId7"/>
    <p:sldId id="271" r:id="rId8"/>
    <p:sldId id="272" r:id="rId9"/>
    <p:sldId id="273" r:id="rId10"/>
    <p:sldId id="274" r:id="rId11"/>
    <p:sldId id="275" r:id="rId12"/>
    <p:sldId id="276" r:id="rId13"/>
    <p:sldId id="277" r:id="rId14"/>
    <p:sldId id="27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3/27/2020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3/27/2020</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3/27/2020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3/27/2020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990600"/>
            <a:ext cx="7315200" cy="51816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200000"/>
              </a:lnSpc>
            </a:pPr>
            <a:r>
              <a:rPr lang="ar-SA" sz="2800" b="1" dirty="0">
                <a:solidFill>
                  <a:srgbClr val="FF0000"/>
                </a:solidFill>
                <a:latin typeface="Simplified Arabic" pitchFamily="18" charset="-78"/>
                <a:cs typeface="Simplified Arabic" pitchFamily="18" charset="-78"/>
              </a:rPr>
              <a:t>اسم المقرر </a:t>
            </a:r>
            <a:r>
              <a:rPr lang="ar-SA" sz="2800" b="1" dirty="0" smtClean="0">
                <a:solidFill>
                  <a:srgbClr val="FF0000"/>
                </a:solidFill>
                <a:latin typeface="Simplified Arabic" pitchFamily="18" charset="-78"/>
                <a:cs typeface="Simplified Arabic" pitchFamily="18" charset="-78"/>
              </a:rPr>
              <a:t>: </a:t>
            </a:r>
            <a:r>
              <a:rPr lang="ar-SA" sz="2800" b="1" dirty="0">
                <a:solidFill>
                  <a:srgbClr val="FF0000"/>
                </a:solidFill>
              </a:rPr>
              <a:t>النظم الاجتماعية في العصور الوسطى</a:t>
            </a:r>
            <a:endParaRPr lang="ar-SA" sz="2800" b="1" dirty="0" smtClean="0">
              <a:solidFill>
                <a:srgbClr val="FF0000"/>
              </a:solidFill>
              <a:latin typeface="Simplified Arabic" pitchFamily="18" charset="-78"/>
              <a:cs typeface="Simplified Arabic" pitchFamily="18" charset="-78"/>
            </a:endParaRPr>
          </a:p>
          <a:p>
            <a:pPr algn="ctr" rtl="1">
              <a:lnSpc>
                <a:spcPct val="200000"/>
              </a:lnSpc>
            </a:pPr>
            <a:r>
              <a:rPr lang="ar-SA" sz="2800" b="1" dirty="0" smtClean="0">
                <a:solidFill>
                  <a:srgbClr val="FF0000"/>
                </a:solidFill>
                <a:latin typeface="Simplified Arabic" pitchFamily="18" charset="-78"/>
                <a:cs typeface="Simplified Arabic" pitchFamily="18" charset="-78"/>
              </a:rPr>
              <a:t>كود المقرر: </a:t>
            </a:r>
            <a:r>
              <a:rPr lang="en-US" sz="2800" b="1" dirty="0" smtClean="0"/>
              <a:t>043305</a:t>
            </a:r>
            <a:r>
              <a:rPr lang="ar-SA" sz="2800" b="1" dirty="0" smtClean="0"/>
              <a:t> </a:t>
            </a:r>
            <a:endParaRPr lang="ar-SA" sz="2800" b="1" dirty="0" smtClean="0">
              <a:solidFill>
                <a:srgbClr val="FF0000"/>
              </a:solidFill>
              <a:latin typeface="Simplified Arabic" pitchFamily="18" charset="-78"/>
              <a:cs typeface="Simplified Arabic" pitchFamily="18" charset="-78"/>
            </a:endParaRPr>
          </a:p>
          <a:p>
            <a:pPr algn="ctr" rtl="1">
              <a:lnSpc>
                <a:spcPct val="200000"/>
              </a:lnSpc>
            </a:pPr>
            <a:r>
              <a:rPr lang="ar-SA" sz="2800" b="1" dirty="0" smtClean="0">
                <a:solidFill>
                  <a:srgbClr val="FF0000"/>
                </a:solidFill>
                <a:latin typeface="Simplified Arabic" pitchFamily="18" charset="-78"/>
                <a:cs typeface="Simplified Arabic" pitchFamily="18" charset="-78"/>
              </a:rPr>
              <a:t>أستاذ المقرر : أد/ ممدوح هلول</a:t>
            </a:r>
          </a:p>
          <a:p>
            <a:pPr algn="ctr">
              <a:lnSpc>
                <a:spcPct val="200000"/>
              </a:lnSpc>
            </a:pPr>
            <a:r>
              <a:rPr lang="ar-SA" sz="2800" b="1" dirty="0" smtClean="0">
                <a:solidFill>
                  <a:srgbClr val="FF0000"/>
                </a:solidFill>
                <a:latin typeface="Simplified Arabic" pitchFamily="18" charset="-78"/>
                <a:cs typeface="Simplified Arabic" pitchFamily="18" charset="-78"/>
              </a:rPr>
              <a:t>دراسات عليا – دكتوراه </a:t>
            </a:r>
          </a:p>
          <a:p>
            <a:pPr algn="ctr" rtl="1">
              <a:lnSpc>
                <a:spcPct val="200000"/>
              </a:lnSpc>
            </a:pPr>
            <a:r>
              <a:rPr lang="ar-SA" sz="2800" b="1" dirty="0" smtClean="0">
                <a:solidFill>
                  <a:srgbClr val="FF0000"/>
                </a:solidFill>
                <a:latin typeface="Simplified Arabic" pitchFamily="18" charset="-78"/>
                <a:cs typeface="Simplified Arabic" pitchFamily="18" charset="-78"/>
              </a:rPr>
              <a:t>قسم : التاريخ </a:t>
            </a:r>
            <a:r>
              <a:rPr lang="ar-SA" sz="2800" b="1" dirty="0">
                <a:solidFill>
                  <a:srgbClr val="FF0000"/>
                </a:solidFill>
                <a:latin typeface="Simplified Arabic" pitchFamily="18" charset="-78"/>
                <a:cs typeface="Simplified Arabic" pitchFamily="18" charset="-78"/>
              </a:rPr>
              <a:t>والآثار- شعبة العصور الوسطى</a:t>
            </a:r>
            <a:r>
              <a:rPr lang="ar-SA" sz="2800" b="1" dirty="0" smtClean="0">
                <a:latin typeface="Simplified Arabic" pitchFamily="18" charset="-78"/>
                <a:cs typeface="Simplified Arabic" pitchFamily="18" charset="-78"/>
              </a:rPr>
              <a:t> </a:t>
            </a:r>
            <a:endParaRPr lang="en-US"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584889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marL="68580" indent="0" algn="r" rtl="1">
              <a:buNone/>
            </a:pPr>
            <a:r>
              <a:rPr lang="ar-SA" dirty="0"/>
              <a:t>على أن لدينا من ناحية أخرى الدليل الواضح على إهمال الصيادين أحيانا نتيجة عدوهم فوق المحاصيل وهم ممتطين صهوات خيولهم، وعلى متاعب المستأجرين من جراء حجز السادة الملاك جانبا من الأرض لتخصيصها للعب0</a:t>
            </a:r>
            <a:endParaRPr lang="en-US" dirty="0"/>
          </a:p>
          <a:p>
            <a:pPr marL="68580" indent="0" algn="r" rtl="1">
              <a:buNone/>
            </a:pPr>
            <a:endParaRPr lang="en-US" dirty="0"/>
          </a:p>
        </p:txBody>
      </p:sp>
    </p:spTree>
    <p:extLst>
      <p:ext uri="{BB962C8B-B14F-4D97-AF65-F5344CB8AC3E}">
        <p14:creationId xmlns:p14="http://schemas.microsoft.com/office/powerpoint/2010/main" val="446481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dirty="0"/>
          </a:p>
        </p:txBody>
      </p:sp>
      <p:sp>
        <p:nvSpPr>
          <p:cNvPr id="3" name="Content Placeholder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fontScale="92500" lnSpcReduction="20000"/>
          </a:bodyPr>
          <a:lstStyle/>
          <a:p>
            <a:pPr algn="r" rtl="1"/>
            <a:r>
              <a:rPr lang="ar-SA" dirty="0">
                <a:solidFill>
                  <a:schemeClr val="tx1"/>
                </a:solidFill>
              </a:rPr>
              <a:t>ويرجع إضمحلال الفروسية فى انجلترا إلى ظهور طبقة سكان المدن، وإلى حرب المائة عام وحرب الوردتين0 وقد حدث فعلا فى القرن الثالث عشر، أن صدرت قوانين ترغم ملاك الأرض على أن يقبلوا بمحض اختيارهم إما الالتحاق بطبقة الفرسان، وإما دفع غرامة اعترافا منهم بالواجبات التى تهربوا من القيام بها، والمال الذى تنصلوا من أدائه، بسبب بقائهم دون لقب0 وفى القرن الرابع عشر آل شرف الفروسية للبارزين من أهالى لندن مثل والويرث </a:t>
            </a:r>
            <a:r>
              <a:rPr lang="en-US" dirty="0">
                <a:solidFill>
                  <a:schemeClr val="tx1"/>
                </a:solidFill>
              </a:rPr>
              <a:t>Walworth</a:t>
            </a:r>
            <a:r>
              <a:rPr lang="ar-SA" dirty="0">
                <a:solidFill>
                  <a:schemeClr val="tx1"/>
                </a:solidFill>
              </a:rPr>
              <a:t> وفى حرب المائة عام كانت الجيوش البريطانية منظمة على أسس من مبادئ الأعمال الحقيقية تفوق بكثير مبادئ منافسيهم0 ومن ثم كانوا يفوقونهم بمراحل من حيث القوة الحربية</a:t>
            </a:r>
            <a:endParaRPr lang="en-US" dirty="0">
              <a:solidFill>
                <a:schemeClr val="tx1"/>
              </a:solidFill>
            </a:endParaRPr>
          </a:p>
        </p:txBody>
      </p:sp>
    </p:spTree>
    <p:extLst>
      <p:ext uri="{BB962C8B-B14F-4D97-AF65-F5344CB8AC3E}">
        <p14:creationId xmlns:p14="http://schemas.microsoft.com/office/powerpoint/2010/main" val="1419805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2323652"/>
            <a:ext cx="6777317" cy="4077148"/>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SA" sz="1800" dirty="0">
                <a:solidFill>
                  <a:schemeClr val="tx1"/>
                </a:solidFill>
              </a:rPr>
              <a:t>وليست هناك مؤلفات يمكن أن تمد القارئ غير المتخصص فى لمحة عابرة، بالكثير مما يتعلق بنظام الفروسية فى العصور الوسطى مثل كتابات كل من جوانفيل</a:t>
            </a:r>
            <a:r>
              <a:rPr lang="en-US" sz="1800" dirty="0">
                <a:solidFill>
                  <a:schemeClr val="tx1"/>
                </a:solidFill>
              </a:rPr>
              <a:t>Joinville</a:t>
            </a:r>
            <a:r>
              <a:rPr lang="ar-SA" sz="1800" dirty="0">
                <a:solidFill>
                  <a:schemeClr val="tx1"/>
                </a:solidFill>
              </a:rPr>
              <a:t> فى مذكراته عن القديس لويس وفرواسار </a:t>
            </a:r>
            <a:r>
              <a:rPr lang="en-US" sz="1800" dirty="0">
                <a:solidFill>
                  <a:schemeClr val="tx1"/>
                </a:solidFill>
              </a:rPr>
              <a:t>Froissart</a:t>
            </a:r>
            <a:r>
              <a:rPr lang="ar-SA" sz="1800" dirty="0">
                <a:solidFill>
                  <a:schemeClr val="tx1"/>
                </a:solidFill>
              </a:rPr>
              <a:t> فى حوليته0 ويكشف لنا جوانفيل عن تقوى بطله الطبيعية غير المصطنعة، وبهاء طلعته، وشجاعته فى القتال، وثباته الملفت للأنظار، والذى لم يزايله عندما كان أسيرا حتى أتلف مرض الدوسنطاريا صحته إلى حد كاد معه ألا يقوى على الوقوف على قدميه0 ونراه يرفض نقل رجاله من السفن عند هياج البحر، خشية أن يتخلى البحارة عن السفن ويتركوا ركابها تحت رحمة الأمواج0 ولقد تحدث جوانفيل بصراحة عن تسرع الملك فى بعض المناسبات0 ولكن ذلك يؤكد ما كان يتحلى به الملك من وعى بالعدالة، فلقد اتخذ لنفسه مجلسا للقضاء تحت شجرة بلوط فى حديقته بفنسان </a:t>
            </a:r>
            <a:r>
              <a:rPr lang="en-US" sz="1800" dirty="0">
                <a:solidFill>
                  <a:schemeClr val="tx1"/>
                </a:solidFill>
              </a:rPr>
              <a:t>Vincennes </a:t>
            </a:r>
            <a:r>
              <a:rPr lang="ar-SA" sz="1800" dirty="0">
                <a:solidFill>
                  <a:schemeClr val="tx1"/>
                </a:solidFill>
              </a:rPr>
              <a:t>حيث كان يستمع عن طيب خاطر إلى شكاوى الأغنياء والفقراء0</a:t>
            </a:r>
            <a:endParaRPr lang="en-US" sz="1800" dirty="0">
              <a:solidFill>
                <a:schemeClr val="tx1"/>
              </a:solidFill>
            </a:endParaRPr>
          </a:p>
          <a:p>
            <a:pPr algn="r"/>
            <a:endParaRPr lang="en-US" sz="1800" dirty="0">
              <a:solidFill>
                <a:schemeClr val="tx1"/>
              </a:solidFill>
            </a:endParaRPr>
          </a:p>
        </p:txBody>
      </p:sp>
    </p:spTree>
    <p:extLst>
      <p:ext uri="{BB962C8B-B14F-4D97-AF65-F5344CB8AC3E}">
        <p14:creationId xmlns:p14="http://schemas.microsoft.com/office/powerpoint/2010/main" val="2279527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النساء والفروسيـة : </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algn="r" rtl="1"/>
            <a:r>
              <a:rPr lang="ar-SA" dirty="0"/>
              <a:t>أما النساء فقد منحتهن الفروسية مركزا أفضل مما كن يتمتعن به من قبل، وإليها يرجع الفضل فى خلق شخصيات نسائية بارزة فى المجتمع الغربى الوسيط، مثل لورا بالنسبة لبترارك وبياتريس عند دانتى وإذا أخذنا بباتريس نموذجا لبطلات الفروسية فى العصر الوسيط، نجد أنها كانت بالنسبة لدانتى مصدر وحيه وإلهامه، لقد أضفى عليها فى مؤلفاته، وبخاصة فى الكوميديا الإلهية، بعض الصفات الرمزية والمعانى المجردة السامية، فهى، فى نظره، تمثل الحب الإنسانى والفضيلة والإخلاص، وهى أشبه بملاك هبط من السماء ليقود الناس إلى الخير، وبياتريس ماثلة فى مواضع عديدة فى الكوميديا، وبصفة خاصة فى القصائد الأخيرة فى المطهر وفى الفردوس، وهى التى ستقود دانتى فى الفردوس إلى أن يصلا معا إلى الله0</a:t>
            </a:r>
            <a:endParaRPr lang="en-US" dirty="0"/>
          </a:p>
          <a:p>
            <a:pPr algn="r" rtl="1"/>
            <a:endParaRPr lang="en-US" dirty="0"/>
          </a:p>
        </p:txBody>
      </p:sp>
    </p:spTree>
    <p:extLst>
      <p:ext uri="{BB962C8B-B14F-4D97-AF65-F5344CB8AC3E}">
        <p14:creationId xmlns:p14="http://schemas.microsoft.com/office/powerpoint/2010/main" val="1463130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lgn="r" rtl="1"/>
            <a:r>
              <a:rPr lang="ar-SA" b="1" dirty="0">
                <a:effectLst>
                  <a:outerShdw blurRad="38100" dist="38100" dir="2700000" algn="tl">
                    <a:srgbClr val="000000">
                      <a:alpha val="43137"/>
                    </a:srgbClr>
                  </a:outerShdw>
                </a:effectLst>
              </a:rPr>
              <a:t>الفرسـان والحــرب : </a:t>
            </a:r>
            <a:endParaRPr lang="en-US" dirty="0">
              <a:effectLst>
                <a:outerShdw blurRad="38100" dist="38100" dir="2700000" algn="tl">
                  <a:srgbClr val="000000">
                    <a:alpha val="43137"/>
                  </a:srgbClr>
                </a:outerShdw>
              </a:effectLst>
            </a:endParaRPr>
          </a:p>
          <a:p>
            <a:pPr algn="r" rtl="1"/>
            <a:r>
              <a:rPr lang="ar-SA" dirty="0">
                <a:effectLst>
                  <a:outerShdw blurRad="38100" dist="38100" dir="2700000" algn="tl">
                    <a:srgbClr val="000000">
                      <a:alpha val="43137"/>
                    </a:srgbClr>
                  </a:outerShdw>
                </a:effectLst>
              </a:rPr>
              <a:t>	كانت الحرب هى الرياضة المفضلة عند الفرسان وغيرهم من أفراد الطبقة الأرستقراطية فى المجتمع الغربى الوسيط، ففيها يشبعون رغبتهم فى القتال التى ورثوها عن أجدادهم الجرمان0 وكان يعلن عن القتال – عادة – جهارا، وذلك جريا على العرف السائد0 وهناك تقاليد مرعية يجب اتباعها بدقة، فضلا عن إجراءات وشروط معينة يتفق عليها مقدما بين الفريقين قبل النزال فيتم تحديد يوم معين للنزال بين فريقين من الفرسان يمثلان فى معظم الأحيان ضاحيتين متخاصمتين، ويكون الحكم أحد الفرسان0 وينتظم المتبارون بملابس الحرب صفوفا وهم على ظهور خيولهم على طول جانبى ساحة المعركة0 وعند إعطاء إشارة معينة يبدأ القتال، وإذا انكسرت السهام والرماح، يواصل المحاربون المعركة بسيوفهم وجها لوجه إلى أن ينتصر أحد الفريقين على الآخر ويجرده من سلاحه، ولا داعى للقول أن هذه الهواية كانت لعبة خطيرة تراق فيها الدماء وتزهق الأرواح0 ومع ذلك كان ينال الغالب شرفا كبيرا، فضلا عن الإسلاب والغنيمة، إذ كان من حقه الاستحواذ على خيل المغلوب وسلاحه، ما لم يستردهم الأخير مقابل مبلغ معلوم0</a:t>
            </a:r>
            <a:endParaRPr lang="en-US" dirty="0">
              <a:effectLst>
                <a:outerShdw blurRad="38100" dist="38100" dir="2700000" algn="tl">
                  <a:srgbClr val="000000">
                    <a:alpha val="43137"/>
                  </a:srgbClr>
                </a:outerShdw>
              </a:effectLst>
            </a:endParaRPr>
          </a:p>
          <a:p>
            <a:pPr algn="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15142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057400"/>
            <a:ext cx="6512511" cy="236220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ctr" rtl="1"/>
            <a:r>
              <a:rPr lang="ar-SA" sz="5400" b="1" dirty="0" smtClean="0">
                <a:effectLst>
                  <a:outerShdw blurRad="38100" dist="38100" dir="2700000" algn="tl">
                    <a:srgbClr val="000000">
                      <a:alpha val="43137"/>
                    </a:srgbClr>
                  </a:outerShdw>
                </a:effectLst>
                <a:latin typeface="Simplified Arabic" pitchFamily="18" charset="-78"/>
                <a:cs typeface="Simplified Arabic" pitchFamily="18" charset="-78"/>
              </a:rPr>
              <a:t>مجتمع الفروسية</a:t>
            </a:r>
            <a:endParaRPr lang="en-US" sz="54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913549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rtl="1"/>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r" rtl="1"/>
            <a:r>
              <a:rPr lang="ar-SA" dirty="0"/>
              <a:t>كتب تاكيتوس </a:t>
            </a:r>
            <a:r>
              <a:rPr lang="en-US" dirty="0"/>
              <a:t>Tacitus</a:t>
            </a:r>
            <a:r>
              <a:rPr lang="ar-SA" dirty="0"/>
              <a:t> حوالى سنة 110م يصف الشعوب الجرمانية بأنها تقوم بكافة أعمالها الهامة وهى تحت السلاح0 فعندما ينعقد مجلس القبيلة أى "محكمة الشعب"، كان الأعضاء يعربون عن موافقتهم بقرقعة أسلحتهم، وعن عدم موافقتهم بدمدمة مكتومة وعلى هذا الوجه كان التصويت النهائى يعتبر صادرا بالإجماع طالما أن الأقلية قد امتثلت تدريجيا لرأى الأغلبية، لذلك كان العبد الذى يحمل السلاح لا مكان له فى محكمة الشعب</a:t>
            </a:r>
            <a:endParaRPr lang="en-US" dirty="0"/>
          </a:p>
        </p:txBody>
      </p:sp>
    </p:spTree>
    <p:extLst>
      <p:ext uri="{BB962C8B-B14F-4D97-AF65-F5344CB8AC3E}">
        <p14:creationId xmlns:p14="http://schemas.microsoft.com/office/powerpoint/2010/main" val="4034598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r" rtl="1"/>
            <a:r>
              <a:rPr lang="ar-SA" dirty="0"/>
              <a:t>وكذلك كان وضع الصبى الذى لم ينضج بعد لخوض غمار الحرب، فإذا بلغ السن التى تؤهله لذلك، قلد الأسلحة التى كانت فى انتظاره فى حفل رسمى عام، ويقول تاكيتوس إنه من هذه السن فصاعدا "ينسلخ الصبى عن أسرته التى لم يعد ملكا لها، بل ملكا للدولة، ويقابل هذا الاحتفال بتقليد السلاح </a:t>
            </a:r>
            <a:r>
              <a:rPr lang="en-US" dirty="0" err="1"/>
              <a:t>Arma</a:t>
            </a:r>
            <a:r>
              <a:rPr lang="en-US" dirty="0"/>
              <a:t> </a:t>
            </a:r>
            <a:r>
              <a:rPr lang="en-US" dirty="0" err="1"/>
              <a:t>sumere</a:t>
            </a:r>
            <a:r>
              <a:rPr lang="ar-SA" dirty="0"/>
              <a:t> عند الجرمان، الاحتفال ببلوغ سن الرشد </a:t>
            </a:r>
            <a:r>
              <a:rPr lang="en-US" dirty="0"/>
              <a:t>Toga </a:t>
            </a:r>
            <a:r>
              <a:rPr lang="en-US" dirty="0" err="1"/>
              <a:t>virilis</a:t>
            </a:r>
            <a:endParaRPr lang="en-US" dirty="0"/>
          </a:p>
        </p:txBody>
      </p:sp>
    </p:spTree>
    <p:extLst>
      <p:ext uri="{BB962C8B-B14F-4D97-AF65-F5344CB8AC3E}">
        <p14:creationId xmlns:p14="http://schemas.microsoft.com/office/powerpoint/2010/main" val="3950800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lstStyle/>
          <a:p>
            <a:pPr algn="r" rtl="1"/>
            <a:r>
              <a:rPr lang="ar-SA" dirty="0"/>
              <a:t>وكان الشبان الطموحون يميلون أيضا إلى الالتحاق بمحارب عظيم، يأكلون على مائدته ويشار كونه فى معاركه وكانوا يعتبرون أنفسهم، إذا فروا أحياء من ميدان حرب سقط فيه سيدهم، أنه قد لحق بهم الخزى والعار إلى الأبد0</a:t>
            </a:r>
            <a:endParaRPr lang="en-US" dirty="0">
              <a:solidFill>
                <a:schemeClr val="tx1"/>
              </a:solidFill>
            </a:endParaRPr>
          </a:p>
        </p:txBody>
      </p:sp>
    </p:spTree>
    <p:extLst>
      <p:ext uri="{BB962C8B-B14F-4D97-AF65-F5344CB8AC3E}">
        <p14:creationId xmlns:p14="http://schemas.microsoft.com/office/powerpoint/2010/main" val="1039093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r" rtl="1"/>
            <a:r>
              <a:rPr lang="ar-SA" dirty="0"/>
              <a:t>وقد عزز هذه الأفكار عن الفروسية التشبه بالعرب فى أسبانيا الذين اعتنقوا نفس المثل الأعلى0 وبقدر ما أمكن معرفته، كان العرب متفوقين عليهم بلا شك، وكانت حضارتهم أرقى من حضارة الشعراء المتجولين جنوبى فرنسا0 وبدافع من زهو النسب والشجاعة، وبدافع من موسيقى الحب والحرب، بل وبدافع من حسن الاحتفاء بالسيدات – بدافع من كل هذا وذاك يبدو أن هؤلاء المغاربة قد أعطوا المجتمع الأسبانى أو البروفنسالى أكثر مما أخذوا منهما0 </a:t>
            </a:r>
            <a:endParaRPr lang="en-US" dirty="0"/>
          </a:p>
        </p:txBody>
      </p:sp>
    </p:spTree>
    <p:extLst>
      <p:ext uri="{BB962C8B-B14F-4D97-AF65-F5344CB8AC3E}">
        <p14:creationId xmlns:p14="http://schemas.microsoft.com/office/powerpoint/2010/main" val="3811640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Autofit/>
          </a:bodyPr>
          <a:lstStyle/>
          <a:p>
            <a:pPr algn="r" rtl="1"/>
            <a:r>
              <a:rPr lang="ar-SA" sz="2000" dirty="0"/>
              <a:t>كذلك احتضنت الكنيسة الفروسية بحكم مطالبتها ببسط حمايتها على كافة وجوه النشاط الإنسانى وعلى الرغم من أن حفلات الفروسية العلمانية البحتة استمرت طيلة القرون الوسطى، فقد كان هناك أيضا طقوس شبه دينية تشمل صلاة ليلة العيد أمام الهيكل، فضلا عن التطهر الخاص بالاغتسال بالماء المقدس فى الصباح، ومن ثم إبتدع ما نطلق عليه (فرسان الحمام </a:t>
            </a:r>
            <a:r>
              <a:rPr lang="en-US" sz="2000" dirty="0"/>
              <a:t>Knights of the Bath </a:t>
            </a:r>
            <a:r>
              <a:rPr lang="ar-SA" sz="2000" dirty="0"/>
              <a:t>وأكثر من ذلك ندرة هو إقامة قداس كنسى بحت باللغة اللاتينية يؤدى الأسقف مراسمه لمباركة الجنود الجدد، وهو ما يعرف باللاتينية باسم </a:t>
            </a:r>
            <a:r>
              <a:rPr lang="en-US" sz="2000" dirty="0" err="1"/>
              <a:t>Benedictis</a:t>
            </a:r>
            <a:r>
              <a:rPr lang="en-US" sz="2000" dirty="0"/>
              <a:t> Novi </a:t>
            </a:r>
            <a:r>
              <a:rPr lang="en-US" sz="2000" dirty="0" err="1"/>
              <a:t>Militis</a:t>
            </a:r>
            <a:r>
              <a:rPr lang="ar-SA" sz="2000" dirty="0"/>
              <a:t> 0</a:t>
            </a:r>
            <a:endParaRPr lang="en-US" sz="2000" dirty="0"/>
          </a:p>
          <a:p>
            <a:pPr algn="r" rtl="1"/>
            <a:endParaRPr lang="en-US" sz="2000" dirty="0"/>
          </a:p>
        </p:txBody>
      </p:sp>
    </p:spTree>
    <p:extLst>
      <p:ext uri="{BB962C8B-B14F-4D97-AF65-F5344CB8AC3E}">
        <p14:creationId xmlns:p14="http://schemas.microsoft.com/office/powerpoint/2010/main" val="1868231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style>
          <a:lnRef idx="1">
            <a:schemeClr val="accent3"/>
          </a:lnRef>
          <a:fillRef idx="3">
            <a:schemeClr val="accent3"/>
          </a:fillRef>
          <a:effectRef idx="2">
            <a:schemeClr val="accent3"/>
          </a:effectRef>
          <a:fontRef idx="minor">
            <a:schemeClr val="lt1"/>
          </a:fontRef>
        </p:style>
        <p:txBody>
          <a:bodyPr>
            <a:normAutofit lnSpcReduction="10000"/>
          </a:bodyPr>
          <a:lstStyle/>
          <a:p>
            <a:pPr algn="r" rtl="1"/>
            <a:r>
              <a:rPr lang="ar-SA" dirty="0"/>
              <a:t>ولقد ظلت الفروسية حتى النهاية نظاما متماسكا فالمفروض فى الفارس أن يقلد رتبة الفروسية باختياره، لا بحكم مولده، وكان الأقنان، فيما سبق، ينخرطون أحيانا فى سلك الفروسية بشرط إثبات جدارتهم الشخصية المناسبة0 ولكن القوانين اللاحقة منعت قبولهم رسميا كفرسان، هذا وكان الأمراء بصلة الدم يطالبون بتقلد رتبة الفروسية بحكم مولدهم، وكان هذا أيضا هو الاستثناء النادر الذى بقى، على الأقل، حتى نهاية العصور الوسطى</a:t>
            </a:r>
            <a:endParaRPr lang="en-US" dirty="0"/>
          </a:p>
        </p:txBody>
      </p:sp>
    </p:spTree>
    <p:extLst>
      <p:ext uri="{BB962C8B-B14F-4D97-AF65-F5344CB8AC3E}">
        <p14:creationId xmlns:p14="http://schemas.microsoft.com/office/powerpoint/2010/main" val="223221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ctr"/>
            <a:r>
              <a:rPr lang="ar-SA" b="1" dirty="0"/>
              <a:t>2-طبقة رجال الدين </a:t>
            </a:r>
            <a:r>
              <a:rPr lang="ar-SA" b="1" dirty="0" smtClean="0"/>
              <a:t>:</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pPr algn="r" rtl="1"/>
            <a:r>
              <a:rPr lang="ar-SA" dirty="0"/>
              <a:t>لقد كانت طبقة الفرسان ثمرة نظام اجتماعى قديم، كما كانت تتمتع بامتيازات عظيمة، وتوكل إليها مسئوليات خطيرة، فقد كان الفقراء ملزمين باحترام الفارس الذى كان بدوره ملزما بالدفاع عنهم، بل وعن كل بائس مسكين0 ومما يميز الأحوال الاجتماعية البدائية، حتى فى أيام تشوسر، أن لانجلاند </a:t>
            </a:r>
            <a:r>
              <a:rPr lang="en-US" dirty="0"/>
              <a:t>Langland</a:t>
            </a:r>
            <a:r>
              <a:rPr lang="ar-SA" dirty="0"/>
              <a:t> يعتبر نشاط الفارس فى مجال الصيد والقنص نشاطا مثاليا، وذلك ضمن ما عدده من الخيرات التى تعود على المجتمع من مختلف أوجه النشاط0 فهو من أجل ذلك قتل الوحوش الضارية التى فرت من الغابة لكى تفترس القرية</a:t>
            </a:r>
            <a:endParaRPr lang="en-US" dirty="0"/>
          </a:p>
        </p:txBody>
      </p:sp>
    </p:spTree>
    <p:extLst>
      <p:ext uri="{BB962C8B-B14F-4D97-AF65-F5344CB8AC3E}">
        <p14:creationId xmlns:p14="http://schemas.microsoft.com/office/powerpoint/2010/main" val="26426543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109</TotalTime>
  <Words>948</Words>
  <Application>Microsoft Office PowerPoint</Application>
  <PresentationFormat>On-screen Show (4:3)</PresentationFormat>
  <Paragraphs>21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Austin</vt:lpstr>
      <vt:lpstr>PowerPoint Presentation</vt:lpstr>
      <vt:lpstr>مجتمع الفروسية</vt:lpstr>
      <vt:lpstr>PowerPoint Presentation</vt:lpstr>
      <vt:lpstr>PowerPoint Presentation</vt:lpstr>
      <vt:lpstr>PowerPoint Presentation</vt:lpstr>
      <vt:lpstr>PowerPoint Presentation</vt:lpstr>
      <vt:lpstr>PowerPoint Presentation</vt:lpstr>
      <vt:lpstr>PowerPoint Presentation</vt:lpstr>
      <vt:lpstr>2-طبقة رجال الدين :</vt:lpstr>
      <vt:lpstr>PowerPoint Presentation</vt:lpstr>
      <vt:lpstr>PowerPoint Presentation</vt:lpstr>
      <vt:lpstr>PowerPoint Presentation</vt:lpstr>
      <vt:lpstr>النساء والفروسيـة :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18</cp:revision>
  <dcterms:created xsi:type="dcterms:W3CDTF">2006-08-16T00:00:00Z</dcterms:created>
  <dcterms:modified xsi:type="dcterms:W3CDTF">2020-03-27T17:49:09Z</dcterms:modified>
</cp:coreProperties>
</file>