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3/27/2020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3/27/2020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solidFill>
                  <a:srgbClr val="FF0000"/>
                </a:solidFill>
              </a:rPr>
              <a:t>النظم الاجتماعية في العصور الوسطى</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a:t>
            </a:r>
            <a:r>
              <a:rPr lang="en-US" sz="2800" b="1" dirty="0" smtClean="0"/>
              <a:t>043305</a:t>
            </a:r>
            <a:r>
              <a:rPr lang="ar-SA" sz="2800" b="1" dirty="0" smtClean="0"/>
              <a:t> </a:t>
            </a:r>
            <a:endParaRPr lang="ar-SA" sz="2800" b="1" dirty="0" smtClean="0">
              <a:solidFill>
                <a:srgbClr val="FF0000"/>
              </a:solidFill>
              <a:latin typeface="Simplified Arabic" pitchFamily="18" charset="-78"/>
              <a:cs typeface="Simplified Arabic" pitchFamily="18" charset="-78"/>
            </a:endParaRP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دكتوراه </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lgn="r" rtl="1"/>
            <a:r>
              <a:rPr lang="ar-SA" dirty="0"/>
              <a:t>وكان أفراد هذه الطبقة فى بداية الأمر يعيشون حياة بسيطة متواضعة قوامها الطهارة والصلاة ونقاء الضمير والبعد عن الحياة الدنيا وملذاتها ولكن بعد أن تكاثرت عليهم الأوقاف والهبات والمنح من الأرض أخذوا ينغمسون فى الشئون الدنيوية وأصبحت الأديرة تشرف على مئات من القرى والضياع التى كانت تنهال عليهم من الملوك والحكام وأصبح لاهم لرجال الدين إلا زيادة الأراضى التى فى حوزتهم وبذلك أصبح رجال الدين يحكمون المقاطعات ويتولون قيادة الجيش بصفتهم أمراء اقطاع وليس رجال الدين0</a:t>
            </a:r>
            <a:endParaRPr lang="en-US" dirty="0"/>
          </a:p>
          <a:p>
            <a:pPr marL="68580" indent="0" algn="r" rtl="1">
              <a:buNone/>
            </a:pPr>
            <a:endParaRPr lang="en-US" dirty="0"/>
          </a:p>
        </p:txBody>
      </p:sp>
    </p:spTree>
    <p:extLst>
      <p:ext uri="{BB962C8B-B14F-4D97-AF65-F5344CB8AC3E}">
        <p14:creationId xmlns:p14="http://schemas.microsoft.com/office/powerpoint/2010/main" val="4464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3- طبقة العبيـد : </a:t>
            </a:r>
            <a:endParaRPr lang="en-US"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lgn="r" rtl="1"/>
            <a:r>
              <a:rPr lang="ar-SA" dirty="0"/>
              <a:t>كان الفلاحون يمثلون أكثر عناصر السكان وأحطها قدرا فى أوربا فى العصور الوسطى0 وتكونت طبقة الفلاحين فى أساسها من العبيد قبل القرن التاسع الميلادى ولكن عندما سادت أوربا فى القرن التاسع حروب أهلية كثيرة وإغارات خارجية عنيفة جعل الضعيف يبحث عن حماية القوى حتى ولو كلفه ذلك أن يضحى بحريته الشخصية فى سبيل سلامته وقد أدى هذا بالمزارع الحر إلى أن يضع نفسه وأهله وذويه تحت رحمة النبيل الإقطاعى نظير التنازل عن حريتهم وعن حقوقهم فى الأرض حتى أصبحوا فى نهاية الأمر مجرد أتباع للسادة الجدد ثم بمرور الزمن أصبحوا عبيدا مزارعين وهناك طرق مختلفة سببت إيجاد العبودية منها : </a:t>
            </a:r>
            <a:endParaRPr lang="en-US" dirty="0"/>
          </a:p>
          <a:p>
            <a:pPr algn="r" rtl="1"/>
            <a:endParaRPr lang="en-US" dirty="0"/>
          </a:p>
        </p:txBody>
      </p:sp>
    </p:spTree>
    <p:extLst>
      <p:ext uri="{BB962C8B-B14F-4D97-AF65-F5344CB8AC3E}">
        <p14:creationId xmlns:p14="http://schemas.microsoft.com/office/powerpoint/2010/main" val="141980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lvl="0" algn="r" rtl="1"/>
            <a:r>
              <a:rPr lang="ar-SA" dirty="0"/>
              <a:t>عدم تلبية الفرد الحر لداعى الحرب0</a:t>
            </a:r>
            <a:endParaRPr lang="en-US" dirty="0"/>
          </a:p>
          <a:p>
            <a:pPr lvl="0" algn="r" rtl="1"/>
            <a:r>
              <a:rPr lang="ar-SA" dirty="0"/>
              <a:t>أن يهب الفرد نفسه للكنيسة أو للدير ليصبح عبدا مرتبطا بهذه الهيئة الدينية0</a:t>
            </a:r>
            <a:endParaRPr lang="en-US" dirty="0"/>
          </a:p>
          <a:p>
            <a:pPr lvl="0" algn="r" rtl="1"/>
            <a:r>
              <a:rPr lang="ar-SA" dirty="0"/>
              <a:t>البيع إذ تدفع الحاجة فردا أن يبيع نفسه لسيد غنى مقابل مبلغ من المال0</a:t>
            </a:r>
            <a:endParaRPr lang="en-US" dirty="0"/>
          </a:p>
          <a:p>
            <a:pPr algn="r"/>
            <a:endParaRPr lang="en-US" dirty="0"/>
          </a:p>
        </p:txBody>
      </p:sp>
    </p:spTree>
    <p:extLst>
      <p:ext uri="{BB962C8B-B14F-4D97-AF65-F5344CB8AC3E}">
        <p14:creationId xmlns:p14="http://schemas.microsoft.com/office/powerpoint/2010/main" val="227952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SA" dirty="0"/>
              <a:t>وكان من حق السيد الإقطاعى التصرف فى العبد بالبيع أو إستبداله بآخر0 ولم يكن يسمح للعبد أن يترك أرض سيده إلا بمشيئة السيد0 ولو أن العبد نفسه لم يفكر فى تركها لأنها المورد الوحيد له ولعائلته وذويه هذا فضلا لو أنه ترك الأرض فسوف يقع فريسة لسيد إقطاعى آخر لا يقل عن الآخر قسوة وضراوة0 وبالمثل لم يفكر السيد فى طرده لأنه يعتمد عليه كلية فى حرثها وفلاحتها ولولاه لأصبحت بورا قاحلة هذا فضلا عن مختلف الخدمات التى يؤديها له0</a:t>
            </a:r>
            <a:endParaRPr lang="en-US" dirty="0"/>
          </a:p>
          <a:p>
            <a:pPr algn="r" rtl="1"/>
            <a:endParaRPr lang="en-US" dirty="0"/>
          </a:p>
        </p:txBody>
      </p:sp>
    </p:spTree>
    <p:extLst>
      <p:ext uri="{BB962C8B-B14F-4D97-AF65-F5344CB8AC3E}">
        <p14:creationId xmlns:p14="http://schemas.microsoft.com/office/powerpoint/2010/main" val="146313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r" rtl="1"/>
            <a:r>
              <a:rPr lang="ar-SA" dirty="0"/>
              <a:t>وكانت حقوق العبيد محدوده جدا ولعل أهمها هو أن السيد الإقطاعى لم يكن له الحق فى قتله0 وكان من حق العبد ترك سيده إذا هاجمه السيد أو تخاذل عن حمايته عمدا بينما كان فى وسعه القيام بذلك0</a:t>
            </a:r>
            <a:endParaRPr lang="en-US" dirty="0"/>
          </a:p>
          <a:p>
            <a:pPr algn="r" rtl="1"/>
            <a:endParaRPr lang="en-US" dirty="0"/>
          </a:p>
        </p:txBody>
      </p:sp>
    </p:spTree>
    <p:extLst>
      <p:ext uri="{BB962C8B-B14F-4D97-AF65-F5344CB8AC3E}">
        <p14:creationId xmlns:p14="http://schemas.microsoft.com/office/powerpoint/2010/main" val="261514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r>
              <a:rPr lang="ar-SA" dirty="0"/>
              <a:t>وظلت هذه الأحوال كما كانت عليه حتى أواخر العصور الوسطى وبدأت الظروف تتغير وأصبح بوسع العبد تحرير نفسه مقابل مبلغ معين من المال يدفعه لسيده وكان بوسع هذا السيد أيضا إعتاقه مرضاة لوجه الله0 كما أن إقامة العبيد مدة بعينها بإحدى المدن الكبرى كان يتيح لهم التحرر0 وكذلك فإن أبناء العبد المتزوج من امرأة حرة يكون حرا، كذلك إذا ما قام العبد بالاشتراك فى إستصلاح أراضى جديدة كالغابات يوافق السيد على منحه حريته0 وكانت هناك عدة التزامات مفروضة على الفلاح يقدمها إلى السيد الإقطاعى وهذه الالتزامات تتصل بالأرض إتصالا مباشرا فإذا انتقلت الأرض إلى سيد اقطاعى آخر تنتقل معها تلك الالتزامات ومن أهمها :</a:t>
            </a:r>
            <a:endParaRPr lang="en-US" dirty="0"/>
          </a:p>
          <a:p>
            <a:pPr algn="r" rtl="1"/>
            <a:endParaRPr lang="en-US" dirty="0"/>
          </a:p>
        </p:txBody>
      </p:sp>
    </p:spTree>
    <p:extLst>
      <p:ext uri="{BB962C8B-B14F-4D97-AF65-F5344CB8AC3E}">
        <p14:creationId xmlns:p14="http://schemas.microsoft.com/office/powerpoint/2010/main" val="2364663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lvl="0" algn="r" rtl="1"/>
            <a:r>
              <a:rPr lang="ar-SA" b="1" dirty="0"/>
              <a:t>الأجـور  : </a:t>
            </a:r>
            <a:r>
              <a:rPr lang="ar-SA" dirty="0"/>
              <a:t>لابد على الفلاح أن يدفع لسيده الإقطاعى مبلغ معين من المال ولكن يمكن أن يدفع بدلا منه كمية معينة من الغلة أو يقوم الفلاح بتقديم خدمات خاصة للسيد الإقطاعى وعلى ذلك فإن بعض هذه الأجور يعطى نقدا وبعضها عينا والآخر خدمات0</a:t>
            </a:r>
            <a:endParaRPr lang="en-US" dirty="0"/>
          </a:p>
          <a:p>
            <a:pPr algn="r" rtl="1"/>
            <a:endParaRPr lang="en-US" dirty="0"/>
          </a:p>
        </p:txBody>
      </p:sp>
    </p:spTree>
    <p:extLst>
      <p:ext uri="{BB962C8B-B14F-4D97-AF65-F5344CB8AC3E}">
        <p14:creationId xmlns:p14="http://schemas.microsoft.com/office/powerpoint/2010/main" val="180880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r" rtl="1"/>
            <a:r>
              <a:rPr lang="ar-SA" b="1" dirty="0"/>
              <a:t>العشـور :</a:t>
            </a:r>
            <a:r>
              <a:rPr lang="ar-SA" dirty="0"/>
              <a:t> وهى ضرائب مقررة على ما تخرجه الأرض من الماشية والمحاصيل الزراعية وكانت هذه الضريبة تجمع عن طريق سجلات أعدت خصيصا لهذا الغرض لتنظيم عملية حساب هذه الضرائب المقررة على الفلاحين فكانت عربة العشور تشق طريقها بين الحقول وقت الحصاد0 ويقوم العشارون بتحصيل نصيب السيد اللورد وبالنسبة لعشر الماشية فقد حرص العشارون على إنتقاء الدواب السليمة الممتلئة وحتى الجهات الواقعة على شواطئ البحار والأنهار لم تعف هى الأخرى من ضريبة العشور على ما تأتى به السفن من الأسماك0</a:t>
            </a:r>
            <a:endParaRPr lang="en-US" dirty="0"/>
          </a:p>
          <a:p>
            <a:pPr algn="r" rtl="1"/>
            <a:endParaRPr lang="en-US" dirty="0"/>
          </a:p>
        </p:txBody>
      </p:sp>
    </p:spTree>
    <p:extLst>
      <p:ext uri="{BB962C8B-B14F-4D97-AF65-F5344CB8AC3E}">
        <p14:creationId xmlns:p14="http://schemas.microsoft.com/office/powerpoint/2010/main" val="48106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rtl="1"/>
            <a:r>
              <a:rPr lang="ar-EG" sz="5400" b="1" dirty="0">
                <a:effectLst>
                  <a:outerShdw blurRad="38100" dist="38100" dir="2700000" algn="tl">
                    <a:srgbClr val="000000">
                      <a:alpha val="43137"/>
                    </a:srgbClr>
                  </a:outerShdw>
                </a:effectLst>
                <a:latin typeface="Simplified Arabic" pitchFamily="18" charset="-78"/>
                <a:cs typeface="Simplified Arabic" pitchFamily="18" charset="-78"/>
              </a:rPr>
              <a:t>النظم الاجتماعية في </a:t>
            </a:r>
            <a:r>
              <a:rPr lang="ar-SA" sz="5400" b="1" dirty="0" smtClean="0">
                <a:effectLst>
                  <a:outerShdw blurRad="38100" dist="38100" dir="2700000" algn="tl">
                    <a:srgbClr val="000000">
                      <a:alpha val="43137"/>
                    </a:srgbClr>
                  </a:outerShdw>
                </a:effectLst>
                <a:latin typeface="Simplified Arabic" pitchFamily="18" charset="-78"/>
                <a:cs typeface="Simplified Arabic" pitchFamily="18" charset="-78"/>
              </a:rPr>
              <a:t>أوربا</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r" rtl="1"/>
            <a:r>
              <a:rPr lang="ar-SA" dirty="0"/>
              <a:t>انقسم المجتمع الغربى الأوروبى فى العصور الوسطى إلى ثلاث طبقات : طبقة المحاربين من النبلاء والفرسان، وطبقة رجال الدين، وطبقة الفلاحين، أما الطبقتان الأولتان فكانتا تمثلان الهيئة الحاكمة من وجهة النظر السياسية، والأرستقراطية السائدة من وجهة النظر الاجتماعية، والفئة الثرية من وجهة النظر الاقتصادية، فى حين كانت الطبقة الثالثة تمثل جموع الكادحين المغلوبين على أمرهم المحرومين من النفوذ والثروة، وكان لكل طبقة من هذه الطبقات الثلاث مكانتها ووظيفتها المعروفة فى المجتمع0 فرجال الدين كان عليهم أن يتعبدوا لله ويشبعوا حاجة الناس الدينية0 أما النبلاء كان عليهم أن يحكموا ويحاربوا الفلاحين كان عليهم أن يعملوا ليسدوا حاجة الطبقتين السابقتين0</a:t>
            </a:r>
            <a:endParaRPr lang="en-US" dirty="0"/>
          </a:p>
          <a:p>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algn="ctr"/>
            <a:r>
              <a:rPr lang="ar-SA" b="1" dirty="0"/>
              <a:t>1- طبقة المحاربين :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algn="r" rtl="1"/>
            <a:r>
              <a:rPr lang="ar-SA" dirty="0"/>
              <a:t>المفروض أن أبناء النبلاء إن لم ينخرطوا فى سلك الحياة الدينية لابد وأن يتدربوا تدريبا عسكريا منذ حداثتهم فيتعلمون ركوب الخيل واستخدام السلاح حتى إذا ما شب الواحد منهم انخرط فى سلك بلاط أحد الأمراء الفرسان كتابع صغير ليتعلم آداب السلوك فى المجتمع فضلا عن تلقين أصول الفروسية عن سيده فإذا أثبت كفائته وصلاحيته احتفل فى سن الواحد والعشرين بتدشينه فارسا فى حفل كبير يشهده سيده الفارس ورجال الدين وأعيان القرية ويبدأ هذا الفارس فى التدرج فى السلم الاجتماعى بين طبقة الأشراف0</a:t>
            </a:r>
            <a:endParaRPr lang="en-US" dirty="0"/>
          </a:p>
        </p:txBody>
      </p:sp>
    </p:spTree>
    <p:extLst>
      <p:ext uri="{BB962C8B-B14F-4D97-AF65-F5344CB8AC3E}">
        <p14:creationId xmlns:p14="http://schemas.microsoft.com/office/powerpoint/2010/main" val="39508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pPr algn="r" rtl="1"/>
            <a:r>
              <a:rPr lang="ar-SA" dirty="0">
                <a:solidFill>
                  <a:schemeClr val="tx1"/>
                </a:solidFill>
              </a:rPr>
              <a:t>	وجدير بالذكر أن لقب الفارس كان يمنح حتى القرن الحادى عشر إلى كل من يثبت كفاءته وشجاعته فى هذا الميدان بغض النظر عن أصله، ولكن خلال القرن الحادى عشر تغيرت هذه النظرة وأصبحت الفروسية لا تعنى صناعة الحرب والقتال فقط وإنما مرتبطة بالنبل وشرف الأصل فلا يمارس هذه المهنة إلا النبلاء الذين ينحدرون من سلالات عريقة وأصبح يتوارثها الأبناء عن الآباء0</a:t>
            </a:r>
            <a:endParaRPr lang="en-US" dirty="0">
              <a:solidFill>
                <a:schemeClr val="tx1"/>
              </a:solidFill>
            </a:endParaRPr>
          </a:p>
          <a:p>
            <a:pPr algn="r" rtl="1"/>
            <a:endParaRPr lang="en-US" dirty="0">
              <a:solidFill>
                <a:schemeClr val="tx1"/>
              </a:solidFill>
            </a:endParaRPr>
          </a:p>
        </p:txBody>
      </p:sp>
    </p:spTree>
    <p:extLst>
      <p:ext uri="{BB962C8B-B14F-4D97-AF65-F5344CB8AC3E}">
        <p14:creationId xmlns:p14="http://schemas.microsoft.com/office/powerpoint/2010/main" val="103909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r" rtl="1"/>
            <a:r>
              <a:rPr lang="ar-SA" dirty="0"/>
              <a:t>	وكان الفارس فى العصور الوسطى يجب أن يتحلى بمستوى معين من الأخلاق والسلوك فمثلا يجب أن يقاتل وفقا لقواعد خاصة دون أن يلجأ إلى الخديعة والأساليب الخسيسة للتغلب على خصمه، هذا بالإضافة إلى ما يجب أن يتحلى به الفارس من وفاء لأصدقائه وإحترام العهد وإذا انتصر على خصمه عامله بلطف أما عن الملبس فكان النبلاء والفرسان يرتدون عادة قميص معدنى لحماية صدره من ضربات العدو0 وكان يلبس على رأسه خوذة حديدية مخروطية الشكل يمتد مقدمها إلى أسفل ليحمى أنف الفارس ويمسك فى ذراعه الأيسر درع مستطيل الشكل ويبلغ طوله أربعة أقدام تقريبا وأما عن أسلحة الفارس فكانت تتكون من سيف صليبى المقبض مربوط بحزام على الجانب الأيسر، ثم حربه يمسكها الفارس بيده اليمنى طولها ثمانية أقدام هذا عدا البلطة التى كثيرا ما استخدمها الفرسان0</a:t>
            </a:r>
            <a:endParaRPr lang="en-US" dirty="0"/>
          </a:p>
          <a:p>
            <a:pPr algn="r" rtl="1"/>
            <a:endParaRPr lang="en-US" dirty="0"/>
          </a:p>
        </p:txBody>
      </p:sp>
    </p:spTree>
    <p:extLst>
      <p:ext uri="{BB962C8B-B14F-4D97-AF65-F5344CB8AC3E}">
        <p14:creationId xmlns:p14="http://schemas.microsoft.com/office/powerpoint/2010/main" val="381164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rtl="1"/>
            <a:r>
              <a:rPr lang="ar-SA" sz="2000" dirty="0"/>
              <a:t>	وكان الفرس يمثل الجهاز الأساسى للفارس فبدونه لا يعتبر الفرد فارسا ومن الواضح أن حياة السلم كانت تعنى البطالة بالنسبة لمحاربين محترفين لا عمل لهم إلا الحرب لذلك ابتكر فرسان العصور الوسطى تقليد المبارزة لمقاومة الملك الذى قد يعتريهم فى حالة عدم وجود حرب حقيقية0 وكانت المبارزة تتم بطريقة استعراضية تهدف إظهار أكبر قسط من المهارة بأقل قدر من الإصابات </a:t>
            </a:r>
            <a:r>
              <a:rPr lang="ar-SA" sz="2000" dirty="0" smtClean="0"/>
              <a:t>والدماء0</a:t>
            </a:r>
            <a:endParaRPr lang="en-US" sz="2000" dirty="0"/>
          </a:p>
        </p:txBody>
      </p:sp>
    </p:spTree>
    <p:extLst>
      <p:ext uri="{BB962C8B-B14F-4D97-AF65-F5344CB8AC3E}">
        <p14:creationId xmlns:p14="http://schemas.microsoft.com/office/powerpoint/2010/main" val="18682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pPr algn="r" rtl="1"/>
            <a:r>
              <a:rPr lang="ar-SA" dirty="0"/>
              <a:t>ففى اليوم والوقت المحدد يلتقى فريقان من الفرسان وتبدأ المبارزة وفقا لقواعد معلومة ثابتة حتى ينتهى الموقف بإعلان فوز أحدهما على الآخر ويحصل الفارس الفائز على نصر معنوى ومادى كبير فضلا عن أنه يستولى على فرس خصمه وأسلحته أو على مبلغ من المال مقابل هذه الأشياء وفيما عدا المبارزة اعتاد الأمراء أن يضيعوا وقتهم أيام السلم فى الصيد، وكان الحصن مقر السيد اقطاعى وحاميته0 وكان الطابق الأسفل من الحصن يحوى الآبار ومخازن الطعام والأسلحة والعدد الحربية الثقيلة اللازمة لمقاومة حصار طويل0 والطابق الأعلى من القلعة مخصص لقذف السهام وغيرها على العدو المهاجم0 أما الطابق الأوسط فكان لإقامة السيد الإقطاعى وأسرته0 أما الطعام فكان يطهى فى مطابخ خارجية ثم يحمله الخدم مطهيا إلى الداخل0</a:t>
            </a:r>
            <a:endParaRPr lang="en-US" dirty="0"/>
          </a:p>
          <a:p>
            <a:pPr algn="r" rtl="1"/>
            <a:endParaRPr lang="en-US" dirty="0"/>
          </a:p>
        </p:txBody>
      </p:sp>
    </p:spTree>
    <p:extLst>
      <p:ext uri="{BB962C8B-B14F-4D97-AF65-F5344CB8AC3E}">
        <p14:creationId xmlns:p14="http://schemas.microsoft.com/office/powerpoint/2010/main" val="22322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ar-SA" b="1" dirty="0"/>
              <a:t>2-طبقة رجال الدين </a:t>
            </a:r>
            <a:r>
              <a:rPr lang="ar-SA" b="1" dirty="0" smtClean="0"/>
              <a: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SA" dirty="0"/>
              <a:t>شبه بعض المؤرخون هذه الطبقة بالهرم تتسع درجاته كلما اتجهنا إلى أسفل وعلى قمته البابا ثم الكراد له فرؤساء الأساقفة فالأساقفة فرؤساء الأديرة فرجال الدير من كبار الكهنة وصغارهم والرهبان وكان أفراد هذه الطبقة ينتمون إلى الكنيسة0</a:t>
            </a:r>
            <a:endParaRPr lang="en-US" dirty="0"/>
          </a:p>
          <a:p>
            <a:pPr algn="r" rtl="1"/>
            <a:endParaRPr lang="en-US" dirty="0"/>
          </a:p>
        </p:txBody>
      </p:sp>
    </p:spTree>
    <p:extLst>
      <p:ext uri="{BB962C8B-B14F-4D97-AF65-F5344CB8AC3E}">
        <p14:creationId xmlns:p14="http://schemas.microsoft.com/office/powerpoint/2010/main" val="2642654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102</TotalTime>
  <Words>937</Words>
  <Application>Microsoft Office PowerPoint</Application>
  <PresentationFormat>On-screen Show (4:3)</PresentationFormat>
  <Paragraphs>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PowerPoint Presentation</vt:lpstr>
      <vt:lpstr>النظم الاجتماعية في أوربا</vt:lpstr>
      <vt:lpstr>PowerPoint Presentation</vt:lpstr>
      <vt:lpstr>1- طبقة المحاربين : </vt:lpstr>
      <vt:lpstr>PowerPoint Presentation</vt:lpstr>
      <vt:lpstr>PowerPoint Presentation</vt:lpstr>
      <vt:lpstr>PowerPoint Presentation</vt:lpstr>
      <vt:lpstr>PowerPoint Presentation</vt:lpstr>
      <vt:lpstr>2-طبقة رجال الدين :</vt:lpstr>
      <vt:lpstr>PowerPoint Presentation</vt:lpstr>
      <vt:lpstr>3- طبقة العبيـد :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17</cp:revision>
  <dcterms:created xsi:type="dcterms:W3CDTF">2006-08-16T00:00:00Z</dcterms:created>
  <dcterms:modified xsi:type="dcterms:W3CDTF">2020-03-27T17:40:00Z</dcterms:modified>
</cp:coreProperties>
</file>