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3/27/2020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3/27/2020</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3/27/2020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3/27/2020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990600"/>
            <a:ext cx="7315200" cy="5181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200000"/>
              </a:lnSpc>
            </a:pPr>
            <a:r>
              <a:rPr lang="ar-SA" sz="2800" b="1" dirty="0">
                <a:solidFill>
                  <a:srgbClr val="FF0000"/>
                </a:solidFill>
                <a:latin typeface="Simplified Arabic" pitchFamily="18" charset="-78"/>
                <a:cs typeface="Simplified Arabic" pitchFamily="18" charset="-78"/>
              </a:rPr>
              <a:t>اسم المقرر </a:t>
            </a:r>
            <a:r>
              <a:rPr lang="ar-SA" sz="2800" b="1" dirty="0" smtClean="0">
                <a:solidFill>
                  <a:srgbClr val="FF0000"/>
                </a:solidFill>
                <a:latin typeface="Simplified Arabic" pitchFamily="18" charset="-78"/>
                <a:cs typeface="Simplified Arabic" pitchFamily="18" charset="-78"/>
              </a:rPr>
              <a:t>: </a:t>
            </a:r>
            <a:r>
              <a:rPr lang="ar-SA" sz="2800" b="1" dirty="0">
                <a:solidFill>
                  <a:srgbClr val="FF0000"/>
                </a:solidFill>
              </a:rPr>
              <a:t>النظم الاجتماعية في العصور الوسطى</a:t>
            </a:r>
            <a:endParaRPr lang="ar-SA" sz="2800" b="1" dirty="0" smtClean="0">
              <a:solidFill>
                <a:srgbClr val="FF0000"/>
              </a:solidFill>
              <a:latin typeface="Simplified Arabic" pitchFamily="18" charset="-78"/>
              <a:cs typeface="Simplified Arabic" pitchFamily="18" charset="-78"/>
            </a:endParaRPr>
          </a:p>
          <a:p>
            <a:pPr algn="ctr" rtl="1">
              <a:lnSpc>
                <a:spcPct val="200000"/>
              </a:lnSpc>
            </a:pPr>
            <a:r>
              <a:rPr lang="ar-SA" sz="2800" b="1" dirty="0" smtClean="0">
                <a:solidFill>
                  <a:srgbClr val="FF0000"/>
                </a:solidFill>
                <a:latin typeface="Simplified Arabic" pitchFamily="18" charset="-78"/>
                <a:cs typeface="Simplified Arabic" pitchFamily="18" charset="-78"/>
              </a:rPr>
              <a:t>كود المقرر: </a:t>
            </a:r>
            <a:r>
              <a:rPr lang="en-US" sz="2800" b="1" dirty="0" smtClean="0"/>
              <a:t>043305</a:t>
            </a:r>
            <a:r>
              <a:rPr lang="ar-SA" sz="2800" b="1" dirty="0" smtClean="0"/>
              <a:t> </a:t>
            </a:r>
            <a:endParaRPr lang="ar-SA" sz="2800" b="1" dirty="0" smtClean="0">
              <a:solidFill>
                <a:srgbClr val="FF0000"/>
              </a:solidFill>
              <a:latin typeface="Simplified Arabic" pitchFamily="18" charset="-78"/>
              <a:cs typeface="Simplified Arabic" pitchFamily="18" charset="-78"/>
            </a:endParaRPr>
          </a:p>
          <a:p>
            <a:pPr algn="ctr" rtl="1">
              <a:lnSpc>
                <a:spcPct val="200000"/>
              </a:lnSpc>
            </a:pPr>
            <a:r>
              <a:rPr lang="ar-SA" sz="2800" b="1" dirty="0" smtClean="0">
                <a:solidFill>
                  <a:srgbClr val="FF0000"/>
                </a:solidFill>
                <a:latin typeface="Simplified Arabic" pitchFamily="18" charset="-78"/>
                <a:cs typeface="Simplified Arabic" pitchFamily="18" charset="-78"/>
              </a:rPr>
              <a:t>أستاذ المقرر : أد/ ممدوح هلول</a:t>
            </a:r>
          </a:p>
          <a:p>
            <a:pPr algn="ctr">
              <a:lnSpc>
                <a:spcPct val="200000"/>
              </a:lnSpc>
            </a:pPr>
            <a:r>
              <a:rPr lang="ar-SA" sz="2800" b="1" dirty="0" smtClean="0">
                <a:solidFill>
                  <a:srgbClr val="FF0000"/>
                </a:solidFill>
                <a:latin typeface="Simplified Arabic" pitchFamily="18" charset="-78"/>
                <a:cs typeface="Simplified Arabic" pitchFamily="18" charset="-78"/>
              </a:rPr>
              <a:t>دراسات عليا – دكتوراه </a:t>
            </a:r>
          </a:p>
          <a:p>
            <a:pPr algn="ctr" rtl="1">
              <a:lnSpc>
                <a:spcPct val="200000"/>
              </a:lnSpc>
            </a:pPr>
            <a:r>
              <a:rPr lang="ar-SA" sz="2800" b="1" dirty="0" smtClean="0">
                <a:solidFill>
                  <a:srgbClr val="FF0000"/>
                </a:solidFill>
                <a:latin typeface="Simplified Arabic" pitchFamily="18" charset="-78"/>
                <a:cs typeface="Simplified Arabic" pitchFamily="18" charset="-78"/>
              </a:rPr>
              <a:t>قسم : التاريخ </a:t>
            </a:r>
            <a:r>
              <a:rPr lang="ar-SA" sz="2800" b="1" dirty="0">
                <a:solidFill>
                  <a:srgbClr val="FF0000"/>
                </a:solidFill>
                <a:latin typeface="Simplified Arabic" pitchFamily="18" charset="-78"/>
                <a:cs typeface="Simplified Arabic" pitchFamily="18" charset="-78"/>
              </a:rPr>
              <a:t>والآثار- شعبة العصور الوسطى</a:t>
            </a:r>
            <a:r>
              <a:rPr lang="ar-SA" sz="2800" b="1" dirty="0" smtClean="0">
                <a:latin typeface="Simplified Arabic" pitchFamily="18" charset="-78"/>
                <a:cs typeface="Simplified Arabic" pitchFamily="18" charset="-78"/>
              </a:rPr>
              <a:t> </a:t>
            </a:r>
            <a:endParaRPr lang="en-US"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584889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r" rtl="1"/>
            <a:r>
              <a:rPr lang="ar-EG" dirty="0"/>
              <a:t>الفلاحون: هم الأفراد المُوزعون بين الأحرار والعبيد، وشكّلت غالبيتهم في القرنين التاسع والعاشر للميلاد منطقةً وسطى بين العبيد والأحرار، ومن ثمّ ظهرت جماعة جديدة عُرِفت باسم الأقنان، وفيما يأتي معلومات عن فئات الفلاحين: </a:t>
            </a:r>
            <a:br>
              <a:rPr lang="ar-EG" dirty="0"/>
            </a:br>
            <a:endParaRPr lang="en-US" dirty="0"/>
          </a:p>
        </p:txBody>
      </p:sp>
    </p:spTree>
    <p:extLst>
      <p:ext uri="{BB962C8B-B14F-4D97-AF65-F5344CB8AC3E}">
        <p14:creationId xmlns:p14="http://schemas.microsoft.com/office/powerpoint/2010/main" val="446481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style>
          <a:lnRef idx="0">
            <a:schemeClr val="accent3"/>
          </a:lnRef>
          <a:fillRef idx="3">
            <a:schemeClr val="accent3"/>
          </a:fillRef>
          <a:effectRef idx="3">
            <a:schemeClr val="accent3"/>
          </a:effectRef>
          <a:fontRef idx="minor">
            <a:schemeClr val="lt1"/>
          </a:fontRef>
        </p:style>
        <p:txBody>
          <a:bodyPr>
            <a:normAutofit/>
          </a:bodyPr>
          <a:lstStyle/>
          <a:p>
            <a:pPr algn="r" rtl="1"/>
            <a:r>
              <a:rPr lang="ar-EG" dirty="0">
                <a:solidFill>
                  <a:schemeClr val="tx1"/>
                </a:solidFill>
              </a:rPr>
              <a:t>الأحرار: هم أصحاب أراضٍ ولا يلتزمون بأيّ قيود للإقطاعيين، وشكّلوا نسبة 4% من إجمالي عدد الفلاحين الذين يعملون في زراعة الأراضي في إنجلترا، بينما كانت نسبتهم أكبر في كلٍّ من القسم الجنوبيّ من فرنسا، والقسم الشماليّ من إيطاليا، والقسم الغربيّ من ألمانيا.</a:t>
            </a:r>
            <a:br>
              <a:rPr lang="ar-EG" dirty="0">
                <a:solidFill>
                  <a:schemeClr val="tx1"/>
                </a:solidFill>
              </a:rPr>
            </a:br>
            <a:r>
              <a:rPr lang="ar-EG" dirty="0">
                <a:solidFill>
                  <a:schemeClr val="tx1"/>
                </a:solidFill>
              </a:rPr>
              <a:t/>
            </a:r>
            <a:br>
              <a:rPr lang="ar-EG" dirty="0">
                <a:solidFill>
                  <a:schemeClr val="tx1"/>
                </a:solidFill>
              </a:rPr>
            </a:br>
            <a:endParaRPr lang="en-US" b="1" dirty="0">
              <a:solidFill>
                <a:schemeClr val="tx1"/>
              </a:solidFill>
            </a:endParaRPr>
          </a:p>
        </p:txBody>
      </p:sp>
    </p:spTree>
    <p:extLst>
      <p:ext uri="{BB962C8B-B14F-4D97-AF65-F5344CB8AC3E}">
        <p14:creationId xmlns:p14="http://schemas.microsoft.com/office/powerpoint/2010/main" val="966157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r" rtl="1"/>
            <a:r>
              <a:rPr lang="ar-EG" dirty="0">
                <a:solidFill>
                  <a:schemeClr val="tx1"/>
                </a:solidFill>
              </a:rPr>
              <a:t>العبيد: هم الذين كانوا يعملون في منازل الإقطاعيين ومن ثمّ أصبحوا يعملون في زراعة الأراضيّ، وكان عملهم في البداية مُقتصراً على تقديم الخدمات للمنازل في إنجلترا، ولم تكن لهم أهمية في فرنسا، مقارنةً مع ألمانيا التي شهدت ارتفاعاً في نسبتهم.</a:t>
            </a:r>
            <a:br>
              <a:rPr lang="ar-EG" dirty="0">
                <a:solidFill>
                  <a:schemeClr val="tx1"/>
                </a:solidFill>
              </a:rPr>
            </a:br>
            <a:r>
              <a:rPr lang="ar-EG" dirty="0">
                <a:solidFill>
                  <a:schemeClr val="tx1"/>
                </a:solidFill>
              </a:rPr>
              <a:t/>
            </a:r>
            <a:br>
              <a:rPr lang="ar-EG"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2517074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68580" indent="0" algn="r" rtl="1">
              <a:buNone/>
            </a:pPr>
            <a:r>
              <a:rPr lang="ar-EG" dirty="0"/>
              <a:t>اشتُقّت كلمة الدومين من الأصل اللاتينيّ (</a:t>
            </a:r>
            <a:r>
              <a:rPr lang="en-US" dirty="0" err="1"/>
              <a:t>Dominuis</a:t>
            </a:r>
            <a:r>
              <a:rPr lang="en-US" dirty="0"/>
              <a:t>) </a:t>
            </a:r>
            <a:r>
              <a:rPr lang="ar-EG" dirty="0"/>
              <a:t>ومعناه السيد المالك، وأُطلق عليه عدّة مسمّيات وألقاب في أوروبا، مثل السيد والبارون، كما عُرِفت كلمة الدومين بمعنى كافة أملاك الإقطاعيين، ويعتمد نظام الدومين على تقسيم الأراضيّ إلى قسمين؛ حيث ينتفع صاحب الأرض بأحد هذه الأقسام، أمّا القسم الآخر يوزع على الفلاحين مقابل تقديمهم خدمات للإقطاعيين، ومع مرور الوقت ازدادت سلطة الإقطاعيين فأصبحوا حاجزاً يفصل بين الفلاحين في الدومين وحكومات الدول. </a:t>
            </a:r>
            <a:br>
              <a:rPr lang="ar-EG" dirty="0"/>
            </a:br>
            <a:r>
              <a:rPr lang="ar-EG" dirty="0"/>
              <a:t/>
            </a:r>
            <a:br>
              <a:rPr lang="ar-EG" dirty="0"/>
            </a:br>
            <a:endParaRPr lang="en-US" dirty="0"/>
          </a:p>
        </p:txBody>
      </p:sp>
      <p:sp>
        <p:nvSpPr>
          <p:cNvPr id="4" name="Rectangle 3"/>
          <p:cNvSpPr/>
          <p:nvPr/>
        </p:nvSpPr>
        <p:spPr>
          <a:xfrm>
            <a:off x="2362200" y="1066800"/>
            <a:ext cx="4419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dirty="0" smtClean="0"/>
              <a:t>نظام الدومين</a:t>
            </a:r>
            <a:endParaRPr lang="en-US" sz="4400" dirty="0"/>
          </a:p>
        </p:txBody>
      </p:sp>
    </p:spTree>
    <p:extLst>
      <p:ext uri="{BB962C8B-B14F-4D97-AF65-F5344CB8AC3E}">
        <p14:creationId xmlns:p14="http://schemas.microsoft.com/office/powerpoint/2010/main" val="1439261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ar-SA" dirty="0" smtClean="0"/>
              <a:t>النمو الاقطاعي</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algn="r" rtl="1"/>
            <a:r>
              <a:rPr lang="ar-EG" dirty="0"/>
              <a:t>يُعدّ النموّ الإقطاعي عبارةً عن العصر الذي شهد نموّ وتطور النظام الإقطاعيّ خلال القرنين التاسع والعاشر للميلاد؛ حيث كانت أوروبا الغربيّة متأثرةً بالعديد من الأحداث والاضطرابات السياسيّة والاجتماعيّة، كما يُشار لتلك الفترة بأنّها شكّلت عصراً من الظلام، وعموماً من الممكن تقسيم هذا العصر إلى ثلاثة عصور فرعيّة، وهي: </a:t>
            </a:r>
            <a:br>
              <a:rPr lang="ar-EG" dirty="0"/>
            </a:br>
            <a:endParaRPr lang="en-US" dirty="0"/>
          </a:p>
        </p:txBody>
      </p:sp>
    </p:spTree>
    <p:extLst>
      <p:ext uri="{BB962C8B-B14F-4D97-AF65-F5344CB8AC3E}">
        <p14:creationId xmlns:p14="http://schemas.microsoft.com/office/powerpoint/2010/main" val="1206643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Autofit/>
          </a:bodyPr>
          <a:lstStyle/>
          <a:p>
            <a:pPr algn="r" rtl="1"/>
            <a:r>
              <a:rPr lang="ar-EG" sz="3600" dirty="0"/>
              <a:t>عصر التمهيد: هو اعتبار النظام الإقطاعيّ ظاهرة حدثت نتيجةً للأحداث والظروف، ومن ثمّ تطورت بالاعتماد على دور مجموعةٍ من الرجال الذين يمتلكون مهام مُتعدّدة.</a:t>
            </a:r>
            <a:br>
              <a:rPr lang="ar-EG" sz="3600" dirty="0"/>
            </a:br>
            <a:r>
              <a:rPr lang="ar-EG" sz="3600" dirty="0"/>
              <a:t/>
            </a:r>
            <a:br>
              <a:rPr lang="ar-EG" sz="3600" dirty="0"/>
            </a:br>
            <a:endParaRPr lang="en-US" sz="3600" dirty="0"/>
          </a:p>
        </p:txBody>
      </p:sp>
    </p:spTree>
    <p:extLst>
      <p:ext uri="{BB962C8B-B14F-4D97-AF65-F5344CB8AC3E}">
        <p14:creationId xmlns:p14="http://schemas.microsoft.com/office/powerpoint/2010/main" val="315904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68580" indent="0" algn="r" rtl="1">
              <a:buNone/>
            </a:pPr>
            <a:r>
              <a:rPr lang="ar-SA" dirty="0" smtClean="0"/>
              <a:t>ع</a:t>
            </a:r>
            <a:r>
              <a:rPr lang="ar-EG" dirty="0" smtClean="0"/>
              <a:t>صر </a:t>
            </a:r>
            <a:r>
              <a:rPr lang="ar-EG" dirty="0"/>
              <a:t>النموّ: هو العصر الذي شهد حرباً في القرن التاسع للميلاد أدّت إلى تطور النظام الإقطاعيّ</a:t>
            </a:r>
            <a:r>
              <a:rPr lang="ar-EG" dirty="0" smtClean="0"/>
              <a:t>.</a:t>
            </a:r>
            <a:endParaRPr lang="ar-SA" dirty="0" smtClean="0"/>
          </a:p>
          <a:p>
            <a:pPr marL="68580" indent="0" algn="r" rtl="1">
              <a:buNone/>
            </a:pPr>
            <a:endParaRPr lang="ar-SA" dirty="0"/>
          </a:p>
          <a:p>
            <a:pPr marL="68580" indent="0" algn="r" rtl="1">
              <a:buNone/>
            </a:pPr>
            <a:r>
              <a:rPr lang="ar-EG" dirty="0" smtClean="0"/>
              <a:t> </a:t>
            </a:r>
            <a:r>
              <a:rPr lang="ar-EG" dirty="0"/>
              <a:t>عصر الكمال: هو العصر الذي شمل القرنين الحادي عشر والثاني عشر للميلاد، وتزامن مع غياب وجود الحكومات ذات الطبيعة المركزيّة في أوروبا الغربيّة، وفي المقابل ازداد تأثير السادة الإقطاعيين الذين حرصوا على تأسيس عائلات إقطاعيّة؛ ممّا ساهم في تطور العصر الإقطاعيّ.</a:t>
            </a:r>
            <a:br>
              <a:rPr lang="ar-EG" dirty="0"/>
            </a:br>
            <a:r>
              <a:rPr lang="ar-EG" dirty="0"/>
              <a:t/>
            </a:r>
            <a:br>
              <a:rPr lang="ar-EG" dirty="0"/>
            </a:br>
            <a:endParaRPr lang="en-US" dirty="0"/>
          </a:p>
        </p:txBody>
      </p:sp>
    </p:spTree>
    <p:extLst>
      <p:ext uri="{BB962C8B-B14F-4D97-AF65-F5344CB8AC3E}">
        <p14:creationId xmlns:p14="http://schemas.microsoft.com/office/powerpoint/2010/main" val="311208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819400"/>
            <a:ext cx="6741111" cy="13716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marL="0" indent="0" algn="ctr" rtl="1">
              <a:buNone/>
            </a:pPr>
            <a:r>
              <a:rPr lang="ar-SA" sz="5400" b="1" dirty="0" smtClean="0">
                <a:effectLst>
                  <a:outerShdw blurRad="38100" dist="38100" dir="2700000" algn="tl">
                    <a:srgbClr val="000000">
                      <a:alpha val="43137"/>
                    </a:srgbClr>
                  </a:outerShdw>
                </a:effectLst>
                <a:latin typeface="Simplified Arabic" pitchFamily="18" charset="-78"/>
                <a:cs typeface="Simplified Arabic" pitchFamily="18" charset="-78"/>
              </a:rPr>
              <a:t>الإقطاع في العصور الوسطى</a:t>
            </a:r>
            <a:endParaRPr lang="en-US" sz="54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913549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rtl="1"/>
            <a:r>
              <a:rPr lang="ar-SA" dirty="0" smtClean="0"/>
              <a:t>تعريف النظام الإقطاعي</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Autofit/>
          </a:bodyPr>
          <a:lstStyle/>
          <a:p>
            <a:pPr marL="68580" indent="0" algn="r" rtl="1">
              <a:buNone/>
            </a:pPr>
            <a:r>
              <a:rPr lang="ar-EG" sz="2800" b="1" dirty="0">
                <a:latin typeface="Simplified Arabic" pitchFamily="18" charset="-78"/>
                <a:cs typeface="Simplified Arabic" pitchFamily="18" charset="-78"/>
              </a:rPr>
              <a:t>النظام الإقطاعي (بالإنجليزيّة: </a:t>
            </a:r>
            <a:r>
              <a:rPr lang="en-US" sz="2800" b="1" dirty="0">
                <a:latin typeface="Simplified Arabic" pitchFamily="18" charset="-78"/>
                <a:cs typeface="Simplified Arabic" pitchFamily="18" charset="-78"/>
              </a:rPr>
              <a:t>Feudalism) </a:t>
            </a:r>
            <a:r>
              <a:rPr lang="ar-EG" sz="2800" b="1" dirty="0">
                <a:latin typeface="Simplified Arabic" pitchFamily="18" charset="-78"/>
                <a:cs typeface="Simplified Arabic" pitchFamily="18" charset="-78"/>
              </a:rPr>
              <a:t>هو نوع من أنواع الأنظمة الاقتصاديّة والسياسيّة التي ظهرت في كلٍّ من أوروبا الوسطى والغربيّة خلال فترة العصور </a:t>
            </a:r>
            <a:r>
              <a:rPr lang="ar-EG" sz="2800" b="1" dirty="0" smtClean="0">
                <a:latin typeface="Simplified Arabic" pitchFamily="18" charset="-78"/>
                <a:cs typeface="Simplified Arabic" pitchFamily="18" charset="-78"/>
              </a:rPr>
              <a:t>الوسطى</a:t>
            </a:r>
            <a:r>
              <a:rPr lang="ar-SA" sz="2800" b="1" dirty="0">
                <a:latin typeface="Simplified Arabic" pitchFamily="18" charset="-78"/>
                <a:cs typeface="Simplified Arabic" pitchFamily="18" charset="-78"/>
              </a:rPr>
              <a:t>.</a:t>
            </a:r>
            <a:endParaRPr lang="en-US"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4034598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lstStyle/>
          <a:p>
            <a:pPr marL="68580" indent="0" algn="r" rtl="1">
              <a:buNone/>
            </a:pPr>
            <a:r>
              <a:rPr lang="ar-EG" b="1" dirty="0">
                <a:solidFill>
                  <a:schemeClr val="tx1"/>
                </a:solidFill>
                <a:latin typeface="Simplified Arabic" pitchFamily="18" charset="-78"/>
                <a:cs typeface="Simplified Arabic" pitchFamily="18" charset="-78"/>
              </a:rPr>
              <a:t>ويُعرَّف النظام الإقطاعيّ بأنّه نظام يعتمد على مُلكيّة الأفراد من الطبقة الإقطاعيّة للأراضيّ التي تُشكّل الوسائل الإنتاجيّة، ومن ثمّ حرصهم على استغلال الفلاحين للعمل فيها؛ حيث كانت الأراضيّ في تلك الحقبة الزمنيّة هي الوسيلة الأساسيّة للإنتاج، وشملت الأملاك الإقطاعيّة كُلّاً من أراضيّ القُرى والمُدن، واستغلّ الإقطاعيون -بالاعتماد على هذه المُلكيّة- الأرض والفلاحين الذين يعانون من الفقر، كما حدّدَ هذا النظام نوعية طبقات الأفراد في المجتمع؛ </a:t>
            </a:r>
            <a:r>
              <a:rPr lang="ar-EG" b="1" dirty="0" smtClean="0">
                <a:solidFill>
                  <a:schemeClr val="tx1"/>
                </a:solidFill>
                <a:latin typeface="Simplified Arabic" pitchFamily="18" charset="-78"/>
                <a:cs typeface="Simplified Arabic" pitchFamily="18" charset="-78"/>
              </a:rPr>
              <a:t>ممّا أدّى </a:t>
            </a:r>
            <a:r>
              <a:rPr lang="ar-EG" b="1" dirty="0">
                <a:solidFill>
                  <a:schemeClr val="tx1"/>
                </a:solidFill>
                <a:latin typeface="Simplified Arabic" pitchFamily="18" charset="-78"/>
                <a:cs typeface="Simplified Arabic" pitchFamily="18" charset="-78"/>
              </a:rPr>
              <a:t>إلى ظهور مصطلح المُجتمع </a:t>
            </a:r>
            <a:r>
              <a:rPr lang="ar-EG" b="1" dirty="0" smtClean="0">
                <a:solidFill>
                  <a:schemeClr val="tx1"/>
                </a:solidFill>
                <a:latin typeface="Simplified Arabic" pitchFamily="18" charset="-78"/>
                <a:cs typeface="Simplified Arabic" pitchFamily="18" charset="-78"/>
              </a:rPr>
              <a:t>الإقطاعيّ</a:t>
            </a:r>
            <a:r>
              <a:rPr lang="ar-SA" b="1" dirty="0" smtClean="0">
                <a:solidFill>
                  <a:schemeClr val="tx1"/>
                </a:solidFill>
                <a:latin typeface="Simplified Arabic" pitchFamily="18" charset="-78"/>
                <a:cs typeface="Simplified Arabic" pitchFamily="18" charset="-78"/>
              </a:rPr>
              <a:t>.</a:t>
            </a:r>
            <a:endParaRPr lang="ar-SA" b="1" dirty="0">
              <a:solidFill>
                <a:schemeClr val="tx1"/>
              </a:solidFill>
              <a:latin typeface="Simplified Arabic" pitchFamily="18" charset="-78"/>
              <a:cs typeface="Simplified Arabic" pitchFamily="18" charset="-78"/>
            </a:endParaRPr>
          </a:p>
          <a:p>
            <a:pPr marL="68580" indent="0" algn="r">
              <a:buNone/>
            </a:pPr>
            <a:endParaRPr lang="en-US" dirty="0">
              <a:solidFill>
                <a:schemeClr val="tx1"/>
              </a:solidFill>
            </a:endParaRPr>
          </a:p>
        </p:txBody>
      </p:sp>
    </p:spTree>
    <p:extLst>
      <p:ext uri="{BB962C8B-B14F-4D97-AF65-F5344CB8AC3E}">
        <p14:creationId xmlns:p14="http://schemas.microsoft.com/office/powerpoint/2010/main" val="3950800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2323652"/>
            <a:ext cx="6777317" cy="3924748"/>
          </a:xfrm>
        </p:spPr>
        <p:style>
          <a:lnRef idx="1">
            <a:schemeClr val="accent1"/>
          </a:lnRef>
          <a:fillRef idx="2">
            <a:schemeClr val="accent1"/>
          </a:fillRef>
          <a:effectRef idx="1">
            <a:schemeClr val="accent1"/>
          </a:effectRef>
          <a:fontRef idx="minor">
            <a:schemeClr val="dk1"/>
          </a:fontRef>
        </p:style>
        <p:txBody>
          <a:bodyPr>
            <a:noAutofit/>
          </a:bodyPr>
          <a:lstStyle/>
          <a:p>
            <a:pPr marL="68580" indent="0" algn="r" rtl="1">
              <a:buNone/>
            </a:pPr>
            <a:r>
              <a:rPr lang="ar-EG" sz="2800" dirty="0">
                <a:latin typeface="Simplified Arabic" pitchFamily="18" charset="-78"/>
                <a:cs typeface="Simplified Arabic" pitchFamily="18" charset="-78"/>
              </a:rPr>
              <a:t>اهتمّ الباحثون بدراسة النظام الإقطاعيّ الذي أصبح نظاماً سياسيّاً واجتماعيّاً واقتصاديّاً انتشر في فترة العصور الوسطى، واختلف عن الأنظمة التي ظهرت قبله في العصور القديمة، وظهر هذا النظام تحديداً في قارة أوروبا الغربيّة، ولكنه يعود إلى أصولٍ قديمة ذات جذور رومانيّة وجرمانيّة، فظهرت بداياته في الفترة الزمنيّة بين القرنين الثامن والتاسع للميلاد، ومن ثمّ امتد من القرن العاشر إلى القرن السادس عشر للميلاد؛ حتى تراجع وانتهى نتيجةً للتقدم التجاريّ والصناعيّ</a:t>
            </a:r>
            <a:r>
              <a:rPr lang="ar-EG" sz="2800" dirty="0" smtClean="0">
                <a:latin typeface="Simplified Arabic" pitchFamily="18" charset="-78"/>
                <a:cs typeface="Simplified Arabic" pitchFamily="18" charset="-78"/>
              </a:rPr>
              <a:t>.</a:t>
            </a:r>
            <a:endParaRPr lang="ar-SA" sz="2800" dirty="0" smtClean="0">
              <a:latin typeface="Simplified Arabic" pitchFamily="18" charset="-78"/>
              <a:cs typeface="Simplified Arabic" pitchFamily="18" charset="-78"/>
            </a:endParaRPr>
          </a:p>
          <a:p>
            <a:pPr marL="68580" indent="0" algn="r" rtl="1">
              <a:buNone/>
            </a:pPr>
            <a:endParaRPr lang="en-US"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1039093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fontScale="92500"/>
          </a:bodyPr>
          <a:lstStyle/>
          <a:p>
            <a:pPr marL="68580" indent="0" algn="r" rtl="1">
              <a:buNone/>
            </a:pPr>
            <a:r>
              <a:rPr lang="ar-EG" dirty="0">
                <a:solidFill>
                  <a:schemeClr val="tx1"/>
                </a:solidFill>
                <a:effectLst>
                  <a:outerShdw blurRad="38100" dist="38100" dir="2700000" algn="tl">
                    <a:srgbClr val="000000">
                      <a:alpha val="43137"/>
                    </a:srgbClr>
                  </a:outerShdw>
                </a:effectLst>
              </a:rPr>
              <a:t>امتلك النظام الإقطاعيّ طبيعتين، وهما الطبيعة الاقتصاديّة والطبيعة السياسيّة، واختلفتا عن بعضهما من فترة العصور القديمة وصولاً إلى فترة العصور الحديثة؛ حيث كانت الطبيعة الاقتصاديّة المُتعلقة بالمُلكيّة في العصر الرومانيّ والعصر الحديث تعتمد على وجود علاقاتٍ حقوقيّة؛ بمعنى أن لكلِّ قطعة أرضٍ مالك خاص بها، فكانت المُلكيّة المُطلقة للأراضيّ تُعدّ من الحالات الطبيعيّة، وفي فترة العصور الوسطى كانت الأرض تعتمد على عدّة أنواع من الحقوق؛ حيث إنّ أساس المُلكيّة يفقد المعنى القانونيّ الخاص </a:t>
            </a:r>
            <a:r>
              <a:rPr lang="ar-EG" dirty="0" smtClean="0">
                <a:solidFill>
                  <a:schemeClr val="tx1"/>
                </a:solidFill>
                <a:effectLst>
                  <a:outerShdw blurRad="38100" dist="38100" dir="2700000" algn="tl">
                    <a:srgbClr val="000000">
                      <a:alpha val="43137"/>
                    </a:srgbClr>
                  </a:outerShdw>
                </a:effectLst>
              </a:rPr>
              <a:t>فيه</a:t>
            </a:r>
            <a:endParaRPr lang="ar-SA" dirty="0" smtClean="0">
              <a:solidFill>
                <a:schemeClr val="tx1"/>
              </a:solidFill>
              <a:effectLst>
                <a:outerShdw blurRad="38100" dist="38100" dir="2700000" algn="tl">
                  <a:srgbClr val="000000">
                    <a:alpha val="43137"/>
                  </a:srgbClr>
                </a:outerShdw>
              </a:effectLst>
            </a:endParaRPr>
          </a:p>
          <a:p>
            <a:pPr marL="68580" indent="0" algn="r" rtl="1">
              <a:buNone/>
            </a:pP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11640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a:bodyPr>
          <a:lstStyle/>
          <a:p>
            <a:pPr algn="r" rtl="1"/>
            <a:r>
              <a:rPr lang="ar-EG" dirty="0"/>
              <a:t>أمّا من حيث الطبيعة السياسيّة فكانت الفكرة الرئيسيّة هي سيادة الدولة أثناء العصر الرومانيّ والعصر الحديث؛ حيث تُنفّذ الدولة مهامها وسلطاتها باستخدام الرؤساء والموظفين، وعند تطبيق النظام الإقطاعيّ لم يعدّ للدولة أي تأثير؛ ممّا أدّى إلى انقسام سلطاتها بين مجموعة من الأشخاص، وانتقلت لهم هذه السلطات نتيجةً لانهيار وتراجع الدولة، ويُستنتج من ذلك أنّ النظام الإقطاعيّ ظهر بسبب المُلكيّة المُجزّأة في الطبيعة الاقتصاديّة، والسيادة المُجزّأة في الطبيعة السياسيّة</a:t>
            </a:r>
            <a:br>
              <a:rPr lang="ar-EG" dirty="0"/>
            </a:br>
            <a:endParaRPr lang="ar-SA" dirty="0" smtClean="0"/>
          </a:p>
          <a:p>
            <a:endParaRPr lang="en-US" dirty="0"/>
          </a:p>
        </p:txBody>
      </p:sp>
    </p:spTree>
    <p:extLst>
      <p:ext uri="{BB962C8B-B14F-4D97-AF65-F5344CB8AC3E}">
        <p14:creationId xmlns:p14="http://schemas.microsoft.com/office/powerpoint/2010/main" val="1868231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92500" lnSpcReduction="20000"/>
          </a:bodyPr>
          <a:lstStyle/>
          <a:p>
            <a:pPr marL="68580" indent="0" algn="r" rtl="1">
              <a:buNone/>
            </a:pPr>
            <a:r>
              <a:rPr lang="ar-EG" dirty="0">
                <a:solidFill>
                  <a:schemeClr val="tx1"/>
                </a:solidFill>
              </a:rPr>
              <a:t>اعتمد النظام الإقطاعيّ في تطوره على المرور بمراحلٍ بطيئة، فظهر نتيجةً للأنظمة الاقتصاديّة التي سبقته ودون أي إرادة فرديّة من الشعوب؛ حيث هاجم البربر الجرمان أغلبَ أراضي القارة الأوروبيّة الغربيّة، ونتج عن ذلك تكامل بين الثقافة الرومانيّة والثقافة الجرمانيّة؛ ممّا أدّى إلى ظهور مُجتمعٍ يحتوي على خليطٍ من العادات والتقاليد الرومانيّة والبربريّة الجرمانيّة؛ لذلك اهتمّ الباحثون بتعزيز دراسة النظام الإقطاعيّ لمعرفة تطوره ونشأته، فانقسمت الآراء حول أصالة جذوره، فالبعض قالوا بأنّه نظام جرمانيّ، والبعض الآخر أشاروا إلى أنه نظام رومانيّ، ونتج عن ذلك ظهور مدرستين لدراسة النظام الإقطاعيّ، وهما: المدرسة الرومانيّة والمدرسة </a:t>
            </a:r>
            <a:r>
              <a:rPr lang="ar-EG" dirty="0" smtClean="0">
                <a:solidFill>
                  <a:schemeClr val="tx1"/>
                </a:solidFill>
              </a:rPr>
              <a:t>الجرمانيّة</a:t>
            </a:r>
            <a:endParaRPr lang="ar-SA" dirty="0" smtClean="0">
              <a:solidFill>
                <a:schemeClr val="tx1"/>
              </a:solidFill>
            </a:endParaRPr>
          </a:p>
          <a:p>
            <a:pPr marL="68580" indent="0" algn="r" rtl="1">
              <a:buNone/>
            </a:pPr>
            <a:endParaRPr lang="en-US" dirty="0">
              <a:solidFill>
                <a:schemeClr val="tx1"/>
              </a:solidFill>
            </a:endParaRPr>
          </a:p>
        </p:txBody>
      </p:sp>
    </p:spTree>
    <p:extLst>
      <p:ext uri="{BB962C8B-B14F-4D97-AF65-F5344CB8AC3E}">
        <p14:creationId xmlns:p14="http://schemas.microsoft.com/office/powerpoint/2010/main" val="223221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ar-SA" dirty="0" smtClean="0"/>
              <a:t>أركان النظام الاقطاعي</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marL="68580" indent="0" algn="r" rtl="1">
              <a:buNone/>
            </a:pPr>
            <a:r>
              <a:rPr lang="ar-EG" sz="2800" dirty="0"/>
              <a:t>المجتمع القروي شَكّل المُجتمع القرويّ الفئات التي عاشت على زراعة الأراضيّ؛ عن طريق الاعتماد على التعاون المُشترك بين الناس، ويُقسم هذا المُجتمع إلى الأقسام الآتية: </a:t>
            </a:r>
            <a:br>
              <a:rPr lang="ar-EG" sz="2800" dirty="0"/>
            </a:br>
            <a:endParaRPr lang="ar-SA" sz="2800" dirty="0" smtClean="0"/>
          </a:p>
        </p:txBody>
      </p:sp>
    </p:spTree>
    <p:extLst>
      <p:ext uri="{BB962C8B-B14F-4D97-AF65-F5344CB8AC3E}">
        <p14:creationId xmlns:p14="http://schemas.microsoft.com/office/powerpoint/2010/main" val="26426543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94</TotalTime>
  <Words>871</Words>
  <Application>Microsoft Office PowerPoint</Application>
  <PresentationFormat>On-screen Show (4:3)</PresentationFormat>
  <Paragraphs>26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Austin</vt:lpstr>
      <vt:lpstr>PowerPoint Presentation</vt:lpstr>
      <vt:lpstr>الإقطاع في العصور الوسطى</vt:lpstr>
      <vt:lpstr>تعريف النظام الإقطاعي</vt:lpstr>
      <vt:lpstr>PowerPoint Presentation</vt:lpstr>
      <vt:lpstr>PowerPoint Presentation</vt:lpstr>
      <vt:lpstr>PowerPoint Presentation</vt:lpstr>
      <vt:lpstr>PowerPoint Presentation</vt:lpstr>
      <vt:lpstr>PowerPoint Presentation</vt:lpstr>
      <vt:lpstr>أركان النظام الاقطاعي</vt:lpstr>
      <vt:lpstr>PowerPoint Presentation</vt:lpstr>
      <vt:lpstr>PowerPoint Presentation</vt:lpstr>
      <vt:lpstr>PowerPoint Presentation</vt:lpstr>
      <vt:lpstr>PowerPoint Presentation</vt:lpstr>
      <vt:lpstr>النمو الاقطاعي</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14</cp:revision>
  <dcterms:created xsi:type="dcterms:W3CDTF">2006-08-16T00:00:00Z</dcterms:created>
  <dcterms:modified xsi:type="dcterms:W3CDTF">2020-03-27T16:54:16Z</dcterms:modified>
</cp:coreProperties>
</file>